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306" r:id="rId5"/>
    <p:sldId id="326" r:id="rId6"/>
    <p:sldId id="327" r:id="rId7"/>
    <p:sldId id="328" r:id="rId8"/>
    <p:sldId id="329" r:id="rId9"/>
    <p:sldId id="307" r:id="rId10"/>
    <p:sldId id="309" r:id="rId11"/>
    <p:sldId id="312" r:id="rId12"/>
    <p:sldId id="311" r:id="rId13"/>
    <p:sldId id="259" r:id="rId14"/>
    <p:sldId id="282" r:id="rId15"/>
    <p:sldId id="261" r:id="rId16"/>
    <p:sldId id="284" r:id="rId17"/>
    <p:sldId id="314" r:id="rId18"/>
    <p:sldId id="319" r:id="rId19"/>
    <p:sldId id="320" r:id="rId20"/>
    <p:sldId id="321" r:id="rId21"/>
    <p:sldId id="323" r:id="rId22"/>
    <p:sldId id="330" r:id="rId23"/>
    <p:sldId id="324" r:id="rId24"/>
    <p:sldId id="293" r:id="rId25"/>
    <p:sldId id="294" r:id="rId26"/>
    <p:sldId id="292" r:id="rId27"/>
    <p:sldId id="325" r:id="rId28"/>
    <p:sldId id="305" r:id="rId29"/>
  </p:sldIdLst>
  <p:sldSz cx="12192000" cy="6858000"/>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C70"/>
    <a:srgbClr val="D7FB59"/>
    <a:srgbClr val="D4BAF9"/>
    <a:srgbClr val="D4BAF8"/>
    <a:srgbClr val="F16C2D"/>
    <a:srgbClr val="3A3A3A"/>
    <a:srgbClr val="83B0FF"/>
    <a:srgbClr val="EF3955"/>
    <a:srgbClr val="595959"/>
    <a:srgbClr val="77BC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117A9C-CF15-E33C-DB2A-D52768D00AE7}" v="51" dt="2026-07-09T09:06:32.050"/>
    <p1510:client id="{F65A64B8-3159-57EF-3A67-9BC1B553E633}" v="28" dt="2026-07-09T08:24:32.6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83"/>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mith, Demi" userId="S::ds9137@aru.ac.uk::a9d33a7d-8cbc-4e1f-adbc-37fe72baf481" providerId="AD" clId="Web-{CF02581D-C30D-E9A8-362A-AA70DF29A115}"/>
    <pc:docChg chg="modSld">
      <pc:chgData name="Smith, Demi" userId="S::ds9137@aru.ac.uk::a9d33a7d-8cbc-4e1f-adbc-37fe72baf481" providerId="AD" clId="Web-{CF02581D-C30D-E9A8-362A-AA70DF29A115}" dt="2026-06-17T15:01:00.074" v="170" actId="20577"/>
      <pc:docMkLst>
        <pc:docMk/>
      </pc:docMkLst>
    </pc:docChg>
  </pc:docChgLst>
  <pc:docChgLst>
    <pc:chgData name="Heald, Tom" userId="S::th52@aru.ac.uk::2ee18381-61c4-4dfa-b128-a80e4a0e7d70" providerId="AD" clId="Web-{B7158DCD-D634-3AAD-69EA-03A80BFB2998}"/>
    <pc:docChg chg="addSld delSld modSld">
      <pc:chgData name="Heald, Tom" userId="S::th52@aru.ac.uk::2ee18381-61c4-4dfa-b128-a80e4a0e7d70" providerId="AD" clId="Web-{B7158DCD-D634-3AAD-69EA-03A80BFB2998}" dt="2026-07-01T15:43:32.958" v="10"/>
      <pc:docMkLst>
        <pc:docMk/>
      </pc:docMkLst>
      <pc:sldChg chg="delSp modSp">
        <pc:chgData name="Heald, Tom" userId="S::th52@aru.ac.uk::2ee18381-61c4-4dfa-b128-a80e4a0e7d70" providerId="AD" clId="Web-{B7158DCD-D634-3AAD-69EA-03A80BFB2998}" dt="2026-07-01T15:43:32.958" v="10"/>
        <pc:sldMkLst>
          <pc:docMk/>
          <pc:sldMk cId="2777507595" sldId="292"/>
        </pc:sldMkLst>
      </pc:sldChg>
      <pc:sldChg chg="delSp">
        <pc:chgData name="Heald, Tom" userId="S::th52@aru.ac.uk::2ee18381-61c4-4dfa-b128-a80e4a0e7d70" providerId="AD" clId="Web-{B7158DCD-D634-3AAD-69EA-03A80BFB2998}" dt="2026-07-01T15:43:29.770" v="8"/>
        <pc:sldMkLst>
          <pc:docMk/>
          <pc:sldMk cId="615889575" sldId="325"/>
        </pc:sldMkLst>
      </pc:sldChg>
      <pc:sldChg chg="add">
        <pc:chgData name="Heald, Tom" userId="S::th52@aru.ac.uk::2ee18381-61c4-4dfa-b128-a80e4a0e7d70" providerId="AD" clId="Web-{B7158DCD-D634-3AAD-69EA-03A80BFB2998}" dt="2026-07-01T15:42:48.956" v="0"/>
        <pc:sldMkLst>
          <pc:docMk/>
          <pc:sldMk cId="4136490240" sldId="326"/>
        </pc:sldMkLst>
      </pc:sldChg>
      <pc:sldChg chg="add">
        <pc:chgData name="Heald, Tom" userId="S::th52@aru.ac.uk::2ee18381-61c4-4dfa-b128-a80e4a0e7d70" providerId="AD" clId="Web-{B7158DCD-D634-3AAD-69EA-03A80BFB2998}" dt="2026-07-01T15:42:50.785" v="1"/>
        <pc:sldMkLst>
          <pc:docMk/>
          <pc:sldMk cId="3616870688" sldId="327"/>
        </pc:sldMkLst>
      </pc:sldChg>
      <pc:sldChg chg="add">
        <pc:chgData name="Heald, Tom" userId="S::th52@aru.ac.uk::2ee18381-61c4-4dfa-b128-a80e4a0e7d70" providerId="AD" clId="Web-{B7158DCD-D634-3AAD-69EA-03A80BFB2998}" dt="2026-07-01T15:42:54.597" v="2"/>
        <pc:sldMkLst>
          <pc:docMk/>
          <pc:sldMk cId="4242031192" sldId="328"/>
        </pc:sldMkLst>
      </pc:sldChg>
      <pc:sldChg chg="add">
        <pc:chgData name="Heald, Tom" userId="S::th52@aru.ac.uk::2ee18381-61c4-4dfa-b128-a80e4a0e7d70" providerId="AD" clId="Web-{B7158DCD-D634-3AAD-69EA-03A80BFB2998}" dt="2026-07-01T15:42:57.175" v="3"/>
        <pc:sldMkLst>
          <pc:docMk/>
          <pc:sldMk cId="3257613314" sldId="329"/>
        </pc:sldMkLst>
      </pc:sldChg>
    </pc:docChg>
  </pc:docChgLst>
  <pc:docChgLst>
    <pc:chgData name="Heald, Tom" userId="S::th52@aru.ac.uk::2ee18381-61c4-4dfa-b128-a80e4a0e7d70" providerId="AD" clId="Web-{21117A9C-CF15-E33C-DB2A-D52768D00AE7}"/>
    <pc:docChg chg="modSld">
      <pc:chgData name="Heald, Tom" userId="S::th52@aru.ac.uk::2ee18381-61c4-4dfa-b128-a80e4a0e7d70" providerId="AD" clId="Web-{21117A9C-CF15-E33C-DB2A-D52768D00AE7}" dt="2026-07-09T09:06:32.050" v="50" actId="1076"/>
      <pc:docMkLst>
        <pc:docMk/>
      </pc:docMkLst>
      <pc:sldChg chg="addSp modSp">
        <pc:chgData name="Heald, Tom" userId="S::th52@aru.ac.uk::2ee18381-61c4-4dfa-b128-a80e4a0e7d70" providerId="AD" clId="Web-{21117A9C-CF15-E33C-DB2A-D52768D00AE7}" dt="2026-07-09T09:06:32.050" v="50" actId="1076"/>
        <pc:sldMkLst>
          <pc:docMk/>
          <pc:sldMk cId="3627849979" sldId="324"/>
        </pc:sldMkLst>
        <pc:spChg chg="add mod">
          <ac:chgData name="Heald, Tom" userId="S::th52@aru.ac.uk::2ee18381-61c4-4dfa-b128-a80e4a0e7d70" providerId="AD" clId="Web-{21117A9C-CF15-E33C-DB2A-D52768D00AE7}" dt="2026-07-09T09:06:32.050" v="50" actId="1076"/>
          <ac:spMkLst>
            <pc:docMk/>
            <pc:sldMk cId="3627849979" sldId="324"/>
            <ac:spMk id="3" creationId="{01254D64-017B-AB72-35C4-12FDE0ED6419}"/>
          </ac:spMkLst>
        </pc:spChg>
        <pc:picChg chg="add mod">
          <ac:chgData name="Heald, Tom" userId="S::th52@aru.ac.uk::2ee18381-61c4-4dfa-b128-a80e4a0e7d70" providerId="AD" clId="Web-{21117A9C-CF15-E33C-DB2A-D52768D00AE7}" dt="2026-07-09T09:01:15.623" v="5" actId="1076"/>
          <ac:picMkLst>
            <pc:docMk/>
            <pc:sldMk cId="3627849979" sldId="324"/>
            <ac:picMk id="2" creationId="{A1639586-2550-3D58-FD41-05BFB30E2116}"/>
          </ac:picMkLst>
        </pc:picChg>
      </pc:sldChg>
    </pc:docChg>
  </pc:docChgLst>
  <pc:docChgLst>
    <pc:chgData name="Heald, Tom" userId="S::th52@aru.ac.uk::2ee18381-61c4-4dfa-b128-a80e4a0e7d70" providerId="AD" clId="Web-{B3AF4E98-670C-724D-EF78-617C8B3D9620}"/>
    <pc:docChg chg="modSld">
      <pc:chgData name="Heald, Tom" userId="S::th52@aru.ac.uk::2ee18381-61c4-4dfa-b128-a80e4a0e7d70" providerId="AD" clId="Web-{B3AF4E98-670C-724D-EF78-617C8B3D9620}" dt="2026-07-01T14:51:49.789" v="2" actId="1076"/>
      <pc:docMkLst>
        <pc:docMk/>
      </pc:docMkLst>
    </pc:docChg>
  </pc:docChgLst>
  <pc:docChgLst>
    <pc:chgData name="Heald, Tom" userId="S::th52@aru.ac.uk::2ee18381-61c4-4dfa-b128-a80e4a0e7d70" providerId="AD" clId="Web-{F65A64B8-3159-57EF-3A67-9BC1B553E633}"/>
    <pc:docChg chg="addSld delSld modSld sldOrd">
      <pc:chgData name="Heald, Tom" userId="S::th52@aru.ac.uk::2ee18381-61c4-4dfa-b128-a80e4a0e7d70" providerId="AD" clId="Web-{F65A64B8-3159-57EF-3A67-9BC1B553E633}" dt="2026-07-09T08:24:32.641" v="31"/>
      <pc:docMkLst>
        <pc:docMk/>
      </pc:docMkLst>
      <pc:sldChg chg="addSp modSp">
        <pc:chgData name="Heald, Tom" userId="S::th52@aru.ac.uk::2ee18381-61c4-4dfa-b128-a80e4a0e7d70" providerId="AD" clId="Web-{F65A64B8-3159-57EF-3A67-9BC1B553E633}" dt="2026-07-09T08:21:35.696" v="3" actId="1076"/>
        <pc:sldMkLst>
          <pc:docMk/>
          <pc:sldMk cId="2777507595" sldId="292"/>
        </pc:sldMkLst>
        <pc:spChg chg="add">
          <ac:chgData name="Heald, Tom" userId="S::th52@aru.ac.uk::2ee18381-61c4-4dfa-b128-a80e4a0e7d70" providerId="AD" clId="Web-{F65A64B8-3159-57EF-3A67-9BC1B553E633}" dt="2026-07-09T08:21:29.602" v="2"/>
          <ac:spMkLst>
            <pc:docMk/>
            <pc:sldMk cId="2777507595" sldId="292"/>
            <ac:spMk id="8" creationId="{1C39A4DD-D7D7-3E7E-09A2-01624DDC5DAD}"/>
          </ac:spMkLst>
        </pc:spChg>
        <pc:picChg chg="add mod">
          <ac:chgData name="Heald, Tom" userId="S::th52@aru.ac.uk::2ee18381-61c4-4dfa-b128-a80e4a0e7d70" providerId="AD" clId="Web-{F65A64B8-3159-57EF-3A67-9BC1B553E633}" dt="2026-07-09T08:21:35.696" v="3" actId="1076"/>
          <ac:picMkLst>
            <pc:docMk/>
            <pc:sldMk cId="2777507595" sldId="292"/>
            <ac:picMk id="7" creationId="{CCC3A989-467F-157B-F9F6-0A631224E68C}"/>
          </ac:picMkLst>
        </pc:picChg>
      </pc:sldChg>
      <pc:sldChg chg="del">
        <pc:chgData name="Heald, Tom" userId="S::th52@aru.ac.uk::2ee18381-61c4-4dfa-b128-a80e4a0e7d70" providerId="AD" clId="Web-{F65A64B8-3159-57EF-3A67-9BC1B553E633}" dt="2026-07-09T08:22:56.559" v="18"/>
        <pc:sldMkLst>
          <pc:docMk/>
          <pc:sldMk cId="4050453898" sldId="315"/>
        </pc:sldMkLst>
      </pc:sldChg>
      <pc:sldChg chg="addSp delSp modSp ord">
        <pc:chgData name="Heald, Tom" userId="S::th52@aru.ac.uk::2ee18381-61c4-4dfa-b128-a80e4a0e7d70" providerId="AD" clId="Web-{F65A64B8-3159-57EF-3A67-9BC1B553E633}" dt="2026-07-09T08:24:32.641" v="31"/>
        <pc:sldMkLst>
          <pc:docMk/>
          <pc:sldMk cId="3627849979" sldId="324"/>
        </pc:sldMkLst>
        <pc:spChg chg="add del mod">
          <ac:chgData name="Heald, Tom" userId="S::th52@aru.ac.uk::2ee18381-61c4-4dfa-b128-a80e4a0e7d70" providerId="AD" clId="Web-{F65A64B8-3159-57EF-3A67-9BC1B553E633}" dt="2026-07-09T08:24:32.641" v="31"/>
          <ac:spMkLst>
            <pc:docMk/>
            <pc:sldMk cId="3627849979" sldId="324"/>
            <ac:spMk id="3" creationId="{37D224C8-E8F6-767D-CB2C-C9FB85D801CB}"/>
          </ac:spMkLst>
        </pc:spChg>
        <pc:spChg chg="mod">
          <ac:chgData name="Heald, Tom" userId="S::th52@aru.ac.uk::2ee18381-61c4-4dfa-b128-a80e4a0e7d70" providerId="AD" clId="Web-{F65A64B8-3159-57EF-3A67-9BC1B553E633}" dt="2026-07-09T08:22:30.948" v="8" actId="20577"/>
          <ac:spMkLst>
            <pc:docMk/>
            <pc:sldMk cId="3627849979" sldId="324"/>
            <ac:spMk id="9" creationId="{A9D197B5-A5D4-D015-F3CF-3CCCB579E119}"/>
          </ac:spMkLst>
        </pc:spChg>
        <pc:spChg chg="del">
          <ac:chgData name="Heald, Tom" userId="S::th52@aru.ac.uk::2ee18381-61c4-4dfa-b128-a80e4a0e7d70" providerId="AD" clId="Web-{F65A64B8-3159-57EF-3A67-9BC1B553E633}" dt="2026-07-09T08:24:26.156" v="29"/>
          <ac:spMkLst>
            <pc:docMk/>
            <pc:sldMk cId="3627849979" sldId="324"/>
            <ac:spMk id="20" creationId="{F321A5B8-F01E-FCA3-8963-241C3F3D1536}"/>
          </ac:spMkLst>
        </pc:spChg>
        <pc:picChg chg="del">
          <ac:chgData name="Heald, Tom" userId="S::th52@aru.ac.uk::2ee18381-61c4-4dfa-b128-a80e4a0e7d70" providerId="AD" clId="Web-{F65A64B8-3159-57EF-3A67-9BC1B553E633}" dt="2026-07-09T08:24:27.546" v="30"/>
          <ac:picMkLst>
            <pc:docMk/>
            <pc:sldMk cId="3627849979" sldId="324"/>
            <ac:picMk id="4" creationId="{0A3AABF4-D25C-083D-4951-96AD7E13D0E9}"/>
          </ac:picMkLst>
        </pc:picChg>
      </pc:sldChg>
      <pc:sldChg chg="addSp delSp modSp add replId">
        <pc:chgData name="Heald, Tom" userId="S::th52@aru.ac.uk::2ee18381-61c4-4dfa-b128-a80e4a0e7d70" providerId="AD" clId="Web-{F65A64B8-3159-57EF-3A67-9BC1B553E633}" dt="2026-07-09T08:24:22.999" v="28"/>
        <pc:sldMkLst>
          <pc:docMk/>
          <pc:sldMk cId="2966330574" sldId="330"/>
        </pc:sldMkLst>
        <pc:spChg chg="add del mod">
          <ac:chgData name="Heald, Tom" userId="S::th52@aru.ac.uk::2ee18381-61c4-4dfa-b128-a80e4a0e7d70" providerId="AD" clId="Web-{F65A64B8-3159-57EF-3A67-9BC1B553E633}" dt="2026-07-09T08:23:22.075" v="24"/>
          <ac:spMkLst>
            <pc:docMk/>
            <pc:sldMk cId="2966330574" sldId="330"/>
            <ac:spMk id="3" creationId="{72FDE7CD-A6E4-1BDF-03AA-F7CCEF2A96CE}"/>
          </ac:spMkLst>
        </pc:spChg>
        <pc:spChg chg="add ord">
          <ac:chgData name="Heald, Tom" userId="S::th52@aru.ac.uk::2ee18381-61c4-4dfa-b128-a80e4a0e7d70" providerId="AD" clId="Web-{F65A64B8-3159-57EF-3A67-9BC1B553E633}" dt="2026-07-09T08:24:22.999" v="28"/>
          <ac:spMkLst>
            <pc:docMk/>
            <pc:sldMk cId="2966330574" sldId="330"/>
            <ac:spMk id="6" creationId="{FDCAB7B8-1012-74AA-3E23-E49C707E7971}"/>
          </ac:spMkLst>
        </pc:spChg>
        <pc:spChg chg="mod">
          <ac:chgData name="Heald, Tom" userId="S::th52@aru.ac.uk::2ee18381-61c4-4dfa-b128-a80e4a0e7d70" providerId="AD" clId="Web-{F65A64B8-3159-57EF-3A67-9BC1B553E633}" dt="2026-07-09T08:22:50.605" v="17" actId="20577"/>
          <ac:spMkLst>
            <pc:docMk/>
            <pc:sldMk cId="2966330574" sldId="330"/>
            <ac:spMk id="18" creationId="{78898475-2BFE-03AB-24C8-C51FCC15BAA5}"/>
          </ac:spMkLst>
        </pc:spChg>
        <pc:spChg chg="del">
          <ac:chgData name="Heald, Tom" userId="S::th52@aru.ac.uk::2ee18381-61c4-4dfa-b128-a80e4a0e7d70" providerId="AD" clId="Web-{F65A64B8-3159-57EF-3A67-9BC1B553E633}" dt="2026-07-09T08:23:00.231" v="19"/>
          <ac:spMkLst>
            <pc:docMk/>
            <pc:sldMk cId="2966330574" sldId="330"/>
            <ac:spMk id="20" creationId="{12F1DB67-CC57-C0F8-5E2A-72B8CE82BBCB}"/>
          </ac:spMkLst>
        </pc:spChg>
        <pc:picChg chg="del mod">
          <ac:chgData name="Heald, Tom" userId="S::th52@aru.ac.uk::2ee18381-61c4-4dfa-b128-a80e4a0e7d70" providerId="AD" clId="Web-{F65A64B8-3159-57EF-3A67-9BC1B553E633}" dt="2026-07-09T08:23:02.434" v="21"/>
          <ac:picMkLst>
            <pc:docMk/>
            <pc:sldMk cId="2966330574" sldId="330"/>
            <ac:picMk id="4" creationId="{08F44E73-B737-59ED-4C90-378D7EF69E88}"/>
          </ac:picMkLst>
        </pc:picChg>
      </pc:sldChg>
    </pc:docChg>
  </pc:docChgLst>
  <pc:docChgLst>
    <pc:chgData name="Heald, Tom" userId="S::th52@aru.ac.uk::2ee18381-61c4-4dfa-b128-a80e4a0e7d70" providerId="AD" clId="Web-{4F99B68F-D208-EC62-1122-CF1A954A79ED}"/>
    <pc:docChg chg="addSld delSld modSld sldOrd">
      <pc:chgData name="Heald, Tom" userId="S::th52@aru.ac.uk::2ee18381-61c4-4dfa-b128-a80e4a0e7d70" providerId="AD" clId="Web-{4F99B68F-D208-EC62-1122-CF1A954A79ED}" dt="2026-06-12T12:33:38.959" v="961" actId="1076"/>
      <pc:docMkLst>
        <pc:docMk/>
      </pc:docMkLst>
      <pc:sldChg chg="modSp add">
        <pc:chgData name="Heald, Tom" userId="S::th52@aru.ac.uk::2ee18381-61c4-4dfa-b128-a80e4a0e7d70" providerId="AD" clId="Web-{4F99B68F-D208-EC62-1122-CF1A954A79ED}" dt="2026-06-12T12:33:38.959" v="961" actId="1076"/>
        <pc:sldMkLst>
          <pc:docMk/>
          <pc:sldMk cId="2050103355" sldId="305"/>
        </pc:sldMkLst>
        <pc:spChg chg="mod">
          <ac:chgData name="Heald, Tom" userId="S::th52@aru.ac.uk::2ee18381-61c4-4dfa-b128-a80e4a0e7d70" providerId="AD" clId="Web-{4F99B68F-D208-EC62-1122-CF1A954A79ED}" dt="2026-06-12T12:33:38.959" v="961" actId="1076"/>
          <ac:spMkLst>
            <pc:docMk/>
            <pc:sldMk cId="2050103355" sldId="305"/>
            <ac:spMk id="10" creationId="{37B24194-5D1B-AEE7-2895-F820F5E6FF42}"/>
          </ac:spMkLst>
        </pc:spChg>
      </pc:sldChg>
      <pc:sldChg chg="addSp delSp modSp mod setBg">
        <pc:chgData name="Heald, Tom" userId="S::th52@aru.ac.uk::2ee18381-61c4-4dfa-b128-a80e4a0e7d70" providerId="AD" clId="Web-{4F99B68F-D208-EC62-1122-CF1A954A79ED}" dt="2026-06-12T11:51:37.120" v="207" actId="20577"/>
        <pc:sldMkLst>
          <pc:docMk/>
          <pc:sldMk cId="1864114937" sldId="314"/>
        </pc:sldMkLst>
        <pc:spChg chg="mod">
          <ac:chgData name="Heald, Tom" userId="S::th52@aru.ac.uk::2ee18381-61c4-4dfa-b128-a80e4a0e7d70" providerId="AD" clId="Web-{4F99B68F-D208-EC62-1122-CF1A954A79ED}" dt="2026-06-12T11:39:13.130" v="2" actId="20577"/>
          <ac:spMkLst>
            <pc:docMk/>
            <pc:sldMk cId="1864114937" sldId="314"/>
            <ac:spMk id="2" creationId="{CB45D9B4-263B-6D08-6E08-9A1ACCD954A3}"/>
          </ac:spMkLst>
        </pc:spChg>
        <pc:spChg chg="add mod">
          <ac:chgData name="Heald, Tom" userId="S::th52@aru.ac.uk::2ee18381-61c4-4dfa-b128-a80e4a0e7d70" providerId="AD" clId="Web-{4F99B68F-D208-EC62-1122-CF1A954A79ED}" dt="2026-06-12T11:42:38.287" v="46" actId="20577"/>
          <ac:spMkLst>
            <pc:docMk/>
            <pc:sldMk cId="1864114937" sldId="314"/>
            <ac:spMk id="5" creationId="{E4F61DBC-27D0-68A1-D8D6-F1D6A9217996}"/>
          </ac:spMkLst>
        </pc:spChg>
        <pc:spChg chg="add mod">
          <ac:chgData name="Heald, Tom" userId="S::th52@aru.ac.uk::2ee18381-61c4-4dfa-b128-a80e4a0e7d70" providerId="AD" clId="Web-{4F99B68F-D208-EC62-1122-CF1A954A79ED}" dt="2026-06-12T11:51:37.120" v="207" actId="20577"/>
          <ac:spMkLst>
            <pc:docMk/>
            <pc:sldMk cId="1864114937" sldId="314"/>
            <ac:spMk id="15" creationId="{80A459B0-783A-65CB-A180-8C9627B25588}"/>
          </ac:spMkLst>
        </pc:spChg>
        <pc:picChg chg="add mod ord">
          <ac:chgData name="Heald, Tom" userId="S::th52@aru.ac.uk::2ee18381-61c4-4dfa-b128-a80e4a0e7d70" providerId="AD" clId="Web-{4F99B68F-D208-EC62-1122-CF1A954A79ED}" dt="2026-06-12T11:43:13.101" v="48" actId="1076"/>
          <ac:picMkLst>
            <pc:docMk/>
            <pc:sldMk cId="1864114937" sldId="314"/>
            <ac:picMk id="4" creationId="{1837C08F-A36A-6B50-024D-11DF4422443A}"/>
          </ac:picMkLst>
        </pc:picChg>
        <pc:picChg chg="add mod">
          <ac:chgData name="Heald, Tom" userId="S::th52@aru.ac.uk::2ee18381-61c4-4dfa-b128-a80e4a0e7d70" providerId="AD" clId="Web-{4F99B68F-D208-EC62-1122-CF1A954A79ED}" dt="2026-06-12T11:42:15.940" v="43" actId="1076"/>
          <ac:picMkLst>
            <pc:docMk/>
            <pc:sldMk cId="1864114937" sldId="314"/>
            <ac:picMk id="6" creationId="{3E0DCCD6-C7D9-8DDD-0689-EB6D4774F649}"/>
          </ac:picMkLst>
        </pc:picChg>
      </pc:sldChg>
      <pc:sldChg chg="addSp delSp modSp add replId">
        <pc:chgData name="Heald, Tom" userId="S::th52@aru.ac.uk::2ee18381-61c4-4dfa-b128-a80e4a0e7d70" providerId="AD" clId="Web-{4F99B68F-D208-EC62-1122-CF1A954A79ED}" dt="2026-06-12T11:51:07.789" v="199"/>
        <pc:sldMkLst>
          <pc:docMk/>
          <pc:sldMk cId="598013996" sldId="319"/>
        </pc:sldMkLst>
        <pc:spChg chg="mod">
          <ac:chgData name="Heald, Tom" userId="S::th52@aru.ac.uk::2ee18381-61c4-4dfa-b128-a80e4a0e7d70" providerId="AD" clId="Web-{4F99B68F-D208-EC62-1122-CF1A954A79ED}" dt="2026-06-12T11:50:47.709" v="196" actId="20577"/>
          <ac:spMkLst>
            <pc:docMk/>
            <pc:sldMk cId="598013996" sldId="319"/>
            <ac:spMk id="11" creationId="{D5EB94AC-FDDD-3C90-A5DE-ED3D70FDB34C}"/>
          </ac:spMkLst>
        </pc:spChg>
        <pc:spChg chg="mod">
          <ac:chgData name="Heald, Tom" userId="S::th52@aru.ac.uk::2ee18381-61c4-4dfa-b128-a80e4a0e7d70" providerId="AD" clId="Web-{4F99B68F-D208-EC62-1122-CF1A954A79ED}" dt="2026-06-12T11:50:54.679" v="197" actId="20577"/>
          <ac:spMkLst>
            <pc:docMk/>
            <pc:sldMk cId="598013996" sldId="319"/>
            <ac:spMk id="17" creationId="{41C01DF2-2877-8D0B-AB43-A55E40F886F4}"/>
          </ac:spMkLst>
        </pc:spChg>
        <pc:picChg chg="add del">
          <ac:chgData name="Heald, Tom" userId="S::th52@aru.ac.uk::2ee18381-61c4-4dfa-b128-a80e4a0e7d70" providerId="AD" clId="Web-{4F99B68F-D208-EC62-1122-CF1A954A79ED}" dt="2026-06-12T11:51:07.789" v="199"/>
          <ac:picMkLst>
            <pc:docMk/>
            <pc:sldMk cId="598013996" sldId="319"/>
            <ac:picMk id="16" creationId="{2AA3ACE0-66A7-7396-1766-A9EA16697C63}"/>
          </ac:picMkLst>
        </pc:picChg>
      </pc:sldChg>
      <pc:sldChg chg="modSp add replId">
        <pc:chgData name="Heald, Tom" userId="S::th52@aru.ac.uk::2ee18381-61c4-4dfa-b128-a80e4a0e7d70" providerId="AD" clId="Web-{4F99B68F-D208-EC62-1122-CF1A954A79ED}" dt="2026-06-12T11:48:55.327" v="192" actId="20577"/>
        <pc:sldMkLst>
          <pc:docMk/>
          <pc:sldMk cId="1891362209" sldId="320"/>
        </pc:sldMkLst>
        <pc:spChg chg="mod">
          <ac:chgData name="Heald, Tom" userId="S::th52@aru.ac.uk::2ee18381-61c4-4dfa-b128-a80e4a0e7d70" providerId="AD" clId="Web-{4F99B68F-D208-EC62-1122-CF1A954A79ED}" dt="2026-06-12T11:48:55.327" v="192" actId="20577"/>
          <ac:spMkLst>
            <pc:docMk/>
            <pc:sldMk cId="1891362209" sldId="320"/>
            <ac:spMk id="17" creationId="{5C4F460D-21C3-20C3-4B02-916296D7B26D}"/>
          </ac:spMkLst>
        </pc:spChg>
      </pc:sldChg>
      <pc:sldChg chg="add replId">
        <pc:chgData name="Heald, Tom" userId="S::th52@aru.ac.uk::2ee18381-61c4-4dfa-b128-a80e4a0e7d70" providerId="AD" clId="Web-{4F99B68F-D208-EC62-1122-CF1A954A79ED}" dt="2026-06-12T11:48:46.326" v="191"/>
        <pc:sldMkLst>
          <pc:docMk/>
          <pc:sldMk cId="3064038256" sldId="321"/>
        </pc:sldMkLst>
      </pc:sldChg>
      <pc:sldChg chg="addSp delSp modSp add replId">
        <pc:chgData name="Heald, Tom" userId="S::th52@aru.ac.uk::2ee18381-61c4-4dfa-b128-a80e4a0e7d70" providerId="AD" clId="Web-{4F99B68F-D208-EC62-1122-CF1A954A79ED}" dt="2026-06-12T12:26:14.597" v="603"/>
        <pc:sldMkLst>
          <pc:docMk/>
          <pc:sldMk cId="107370043" sldId="323"/>
        </pc:sldMkLst>
        <pc:spChg chg="add mod">
          <ac:chgData name="Heald, Tom" userId="S::th52@aru.ac.uk::2ee18381-61c4-4dfa-b128-a80e4a0e7d70" providerId="AD" clId="Web-{4F99B68F-D208-EC62-1122-CF1A954A79ED}" dt="2026-06-12T12:08:55.260" v="440" actId="20577"/>
          <ac:spMkLst>
            <pc:docMk/>
            <pc:sldMk cId="107370043" sldId="323"/>
            <ac:spMk id="9" creationId="{DB653E42-8FF6-B7EF-32BD-00C6D543DD30}"/>
          </ac:spMkLst>
        </pc:spChg>
        <pc:spChg chg="add mod">
          <ac:chgData name="Heald, Tom" userId="S::th52@aru.ac.uk::2ee18381-61c4-4dfa-b128-a80e4a0e7d70" providerId="AD" clId="Web-{4F99B68F-D208-EC62-1122-CF1A954A79ED}" dt="2026-06-12T12:15:39.116" v="595" actId="20577"/>
          <ac:spMkLst>
            <pc:docMk/>
            <pc:sldMk cId="107370043" sldId="323"/>
            <ac:spMk id="18" creationId="{A05B62AC-B336-BD7B-0A92-1EC3C842B515}"/>
          </ac:spMkLst>
        </pc:spChg>
        <pc:spChg chg="add mod ord">
          <ac:chgData name="Heald, Tom" userId="S::th52@aru.ac.uk::2ee18381-61c4-4dfa-b128-a80e4a0e7d70" providerId="AD" clId="Web-{4F99B68F-D208-EC62-1122-CF1A954A79ED}" dt="2026-06-12T12:26:14.597" v="603"/>
          <ac:spMkLst>
            <pc:docMk/>
            <pc:sldMk cId="107370043" sldId="323"/>
            <ac:spMk id="20" creationId="{F8BC77C9-9A0B-598D-161D-25F6F2811046}"/>
          </ac:spMkLst>
        </pc:spChg>
        <pc:picChg chg="add del mod">
          <ac:chgData name="Heald, Tom" userId="S::th52@aru.ac.uk::2ee18381-61c4-4dfa-b128-a80e4a0e7d70" providerId="AD" clId="Web-{4F99B68F-D208-EC62-1122-CF1A954A79ED}" dt="2026-06-12T12:08:37.490" v="427" actId="1076"/>
          <ac:picMkLst>
            <pc:docMk/>
            <pc:sldMk cId="107370043" sldId="323"/>
            <ac:picMk id="4" creationId="{757CD925-A50C-44EF-E14B-BC98C84612DA}"/>
          </ac:picMkLst>
        </pc:picChg>
        <pc:picChg chg="add mod">
          <ac:chgData name="Heald, Tom" userId="S::th52@aru.ac.uk::2ee18381-61c4-4dfa-b128-a80e4a0e7d70" providerId="AD" clId="Web-{4F99B68F-D208-EC62-1122-CF1A954A79ED}" dt="2026-06-12T12:13:55.483" v="446" actId="1076"/>
          <ac:picMkLst>
            <pc:docMk/>
            <pc:sldMk cId="107370043" sldId="323"/>
            <ac:picMk id="19" creationId="{21DC9848-BC2B-5AA4-FBAE-CE4B422CDFF0}"/>
          </ac:picMkLst>
        </pc:picChg>
      </pc:sldChg>
      <pc:sldChg chg="delSp modSp add replId">
        <pc:chgData name="Heald, Tom" userId="S::th52@aru.ac.uk::2ee18381-61c4-4dfa-b128-a80e4a0e7d70" providerId="AD" clId="Web-{4F99B68F-D208-EC62-1122-CF1A954A79ED}" dt="2026-06-12T12:28:05.465" v="704" actId="20577"/>
        <pc:sldMkLst>
          <pc:docMk/>
          <pc:sldMk cId="3627849979" sldId="324"/>
        </pc:sldMkLst>
        <pc:spChg chg="mod">
          <ac:chgData name="Heald, Tom" userId="S::th52@aru.ac.uk::2ee18381-61c4-4dfa-b128-a80e4a0e7d70" providerId="AD" clId="Web-{4F99B68F-D208-EC62-1122-CF1A954A79ED}" dt="2026-06-12T12:28:05.465" v="704" actId="20577"/>
          <ac:spMkLst>
            <pc:docMk/>
            <pc:sldMk cId="3627849979" sldId="324"/>
            <ac:spMk id="18" creationId="{052D67B1-C38A-3F1A-4296-1C0F47AD7BCA}"/>
          </ac:spMkLst>
        </pc:spChg>
      </pc:sldChg>
      <pc:sldChg chg="modSp add replId">
        <pc:chgData name="Heald, Tom" userId="S::th52@aru.ac.uk::2ee18381-61c4-4dfa-b128-a80e4a0e7d70" providerId="AD" clId="Web-{4F99B68F-D208-EC62-1122-CF1A954A79ED}" dt="2026-06-12T12:33:27.036" v="959" actId="20577"/>
        <pc:sldMkLst>
          <pc:docMk/>
          <pc:sldMk cId="615889575" sldId="325"/>
        </pc:sldMkLst>
        <pc:spChg chg="mod">
          <ac:chgData name="Heald, Tom" userId="S::th52@aru.ac.uk::2ee18381-61c4-4dfa-b128-a80e4a0e7d70" providerId="AD" clId="Web-{4F99B68F-D208-EC62-1122-CF1A954A79ED}" dt="2026-06-12T12:29:55.848" v="718" actId="20577"/>
          <ac:spMkLst>
            <pc:docMk/>
            <pc:sldMk cId="615889575" sldId="325"/>
            <ac:spMk id="2" creationId="{FF76BEB2-1325-E641-8FA5-03BC1FE9E2EA}"/>
          </ac:spMkLst>
        </pc:spChg>
        <pc:spChg chg="mod">
          <ac:chgData name="Heald, Tom" userId="S::th52@aru.ac.uk::2ee18381-61c4-4dfa-b128-a80e4a0e7d70" providerId="AD" clId="Web-{4F99B68F-D208-EC62-1122-CF1A954A79ED}" dt="2026-06-12T12:33:27.036" v="959" actId="20577"/>
          <ac:spMkLst>
            <pc:docMk/>
            <pc:sldMk cId="615889575" sldId="325"/>
            <ac:spMk id="3" creationId="{215F81BC-AC2D-D985-C0A2-336BFB8A0CCD}"/>
          </ac:spMkLst>
        </pc:spChg>
        <pc:grpChg chg="mod">
          <ac:chgData name="Heald, Tom" userId="S::th52@aru.ac.uk::2ee18381-61c4-4dfa-b128-a80e4a0e7d70" providerId="AD" clId="Web-{4F99B68F-D208-EC62-1122-CF1A954A79ED}" dt="2026-06-12T12:29:45.113" v="710" actId="14100"/>
          <ac:grpSpMkLst>
            <pc:docMk/>
            <pc:sldMk cId="615889575" sldId="325"/>
            <ac:grpSpMk id="6" creationId="{7E6AD9F4-E347-8B7E-9A69-8CF80C1081B6}"/>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4138CC-9899-4AF6-AE7F-E3D45A1CDBBB}" type="datetimeFigureOut">
              <a:rPr lang="en-GB" smtClean="0"/>
              <a:t>09/07/2026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6CB89-FE3C-4EF7-A465-96BB741DBE48}" type="slidenum">
              <a:rPr lang="en-GB" smtClean="0"/>
              <a:t>‹#›</a:t>
            </a:fld>
            <a:endParaRPr lang="en-GB"/>
          </a:p>
        </p:txBody>
      </p:sp>
    </p:spTree>
    <p:extLst>
      <p:ext uri="{BB962C8B-B14F-4D97-AF65-F5344CB8AC3E}">
        <p14:creationId xmlns:p14="http://schemas.microsoft.com/office/powerpoint/2010/main" val="2168031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Welcome to Course Rep Training for 2026 </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1F26CB89-FE3C-4EF7-A465-96BB741DBE48}" type="slidenum">
              <a:rPr lang="en-GB" smtClean="0"/>
              <a:t>2</a:t>
            </a:fld>
            <a:endParaRPr lang="en-GB"/>
          </a:p>
        </p:txBody>
      </p:sp>
    </p:spTree>
    <p:extLst>
      <p:ext uri="{BB962C8B-B14F-4D97-AF65-F5344CB8AC3E}">
        <p14:creationId xmlns:p14="http://schemas.microsoft.com/office/powerpoint/2010/main" val="3718227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02177-E5D9-74C0-8D8D-B00B87D12A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8B71A4-5B58-9C3C-6400-C557B3F03C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133F5E-4BC0-BAD3-7FEF-97A18A044442}"/>
              </a:ext>
            </a:extLst>
          </p:cNvPr>
          <p:cNvSpPr>
            <a:spLocks noGrp="1"/>
          </p:cNvSpPr>
          <p:nvPr>
            <p:ph type="body" idx="1"/>
          </p:nvPr>
        </p:nvSpPr>
        <p:spPr/>
        <p:txBody>
          <a:bodyPr/>
          <a:lstStyle/>
          <a:p>
            <a:r>
              <a:rPr lang="en-US" dirty="0">
                <a:latin typeface="Calibri"/>
                <a:ea typeface="Calibri"/>
                <a:cs typeface="Calibri"/>
              </a:rPr>
              <a:t>Some feedback can lead to more </a:t>
            </a:r>
            <a:r>
              <a:rPr lang="en-US">
                <a:latin typeface="Calibri"/>
                <a:ea typeface="Calibri"/>
                <a:cs typeface="Calibri"/>
              </a:rPr>
              <a:t>substantial societal change. This can mean you have a campaign idea:  </a:t>
            </a:r>
          </a:p>
          <a:p>
            <a:endParaRPr lang="en-US" dirty="0">
              <a:latin typeface="Calibri"/>
              <a:ea typeface="Calibri"/>
              <a:cs typeface="Calibri"/>
            </a:endParaRPr>
          </a:p>
          <a:p>
            <a:r>
              <a:rPr lang="en-US">
                <a:latin typeface="Calibri"/>
                <a:ea typeface="Calibri"/>
                <a:cs typeface="Calibri"/>
              </a:rPr>
              <a:t>WHAT IS A CAMPAIGN? </a:t>
            </a:r>
            <a:endParaRPr lang="en-US" dirty="0">
              <a:latin typeface="Calibri"/>
              <a:ea typeface="Calibri"/>
              <a:cs typeface="Calibri"/>
            </a:endParaRPr>
          </a:p>
          <a:p>
            <a:pPr algn="ctr">
              <a:lnSpc>
                <a:spcPct val="150000"/>
              </a:lnSpc>
              <a:spcBef>
                <a:spcPts val="1000"/>
              </a:spcBef>
            </a:pPr>
            <a:endParaRPr lang="en-GB" dirty="0"/>
          </a:p>
          <a:p>
            <a:pPr algn="ctr">
              <a:lnSpc>
                <a:spcPct val="150000"/>
              </a:lnSpc>
              <a:spcBef>
                <a:spcPts val="1000"/>
              </a:spcBef>
            </a:pPr>
            <a:r>
              <a:rPr lang="en-GB"/>
              <a:t>A campaign is where students organise to improve conditions at the university, or in their local community, on a wide variety of issues, be that in academics like getting class sizes reduced, or tackling social issues which exist across society like racism. </a:t>
            </a:r>
            <a:endParaRPr lang="en-US"/>
          </a:p>
        </p:txBody>
      </p:sp>
      <p:sp>
        <p:nvSpPr>
          <p:cNvPr id="4" name="Slide Number Placeholder 3">
            <a:extLst>
              <a:ext uri="{FF2B5EF4-FFF2-40B4-BE49-F238E27FC236}">
                <a16:creationId xmlns:a16="http://schemas.microsoft.com/office/drawing/2014/main" id="{A393AA20-2F87-5E02-B4D4-B6D468FDF5EC}"/>
              </a:ext>
            </a:extLst>
          </p:cNvPr>
          <p:cNvSpPr>
            <a:spLocks noGrp="1"/>
          </p:cNvSpPr>
          <p:nvPr>
            <p:ph type="sldNum" sz="quarter" idx="5"/>
          </p:nvPr>
        </p:nvSpPr>
        <p:spPr/>
        <p:txBody>
          <a:bodyPr/>
          <a:lstStyle/>
          <a:p>
            <a:fld id="{1F26CB89-FE3C-4EF7-A465-96BB741DBE48}" type="slidenum">
              <a:rPr lang="en-GB" smtClean="0"/>
              <a:t>22</a:t>
            </a:fld>
            <a:endParaRPr lang="en-GB"/>
          </a:p>
        </p:txBody>
      </p:sp>
    </p:spTree>
    <p:extLst>
      <p:ext uri="{BB962C8B-B14F-4D97-AF65-F5344CB8AC3E}">
        <p14:creationId xmlns:p14="http://schemas.microsoft.com/office/powerpoint/2010/main" val="3708202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DB118-5A46-CD34-56BD-25C1BCF0C6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CF9EA5-6E0B-11EA-64EB-A0E0C90C17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D4577D-22AA-DBCB-5FE4-D564C39A59A6}"/>
              </a:ext>
            </a:extLst>
          </p:cNvPr>
          <p:cNvSpPr>
            <a:spLocks noGrp="1"/>
          </p:cNvSpPr>
          <p:nvPr>
            <p:ph type="body" idx="1"/>
          </p:nvPr>
        </p:nvSpPr>
        <p:spPr/>
        <p:txBody>
          <a:bodyPr/>
          <a:lstStyle/>
          <a:p>
            <a:r>
              <a:rPr lang="en-US" dirty="0">
                <a:latin typeface="Calibri"/>
                <a:ea typeface="Calibri"/>
                <a:cs typeface="Calibri"/>
              </a:rPr>
              <a:t>Some feedback can lead to more </a:t>
            </a:r>
            <a:r>
              <a:rPr lang="en-US">
                <a:latin typeface="Calibri"/>
                <a:ea typeface="Calibri"/>
                <a:cs typeface="Calibri"/>
              </a:rPr>
              <a:t>substantial societal change. This can mean you have a campaign idea:  </a:t>
            </a:r>
          </a:p>
          <a:p>
            <a:endParaRPr lang="en-US" dirty="0">
              <a:latin typeface="Calibri"/>
              <a:ea typeface="Calibri"/>
              <a:cs typeface="Calibri"/>
            </a:endParaRPr>
          </a:p>
          <a:p>
            <a:r>
              <a:rPr lang="en-US">
                <a:latin typeface="Calibri"/>
                <a:ea typeface="Calibri"/>
                <a:cs typeface="Calibri"/>
              </a:rPr>
              <a:t>WHAT IS A CAMPAIGN? </a:t>
            </a:r>
            <a:endParaRPr lang="en-US" dirty="0">
              <a:latin typeface="Calibri"/>
              <a:ea typeface="Calibri"/>
              <a:cs typeface="Calibri"/>
            </a:endParaRPr>
          </a:p>
          <a:p>
            <a:pPr algn="ctr">
              <a:lnSpc>
                <a:spcPct val="150000"/>
              </a:lnSpc>
              <a:spcBef>
                <a:spcPts val="1000"/>
              </a:spcBef>
            </a:pPr>
            <a:endParaRPr lang="en-GB" dirty="0"/>
          </a:p>
          <a:p>
            <a:pPr algn="ctr">
              <a:lnSpc>
                <a:spcPct val="150000"/>
              </a:lnSpc>
              <a:spcBef>
                <a:spcPts val="1000"/>
              </a:spcBef>
            </a:pPr>
            <a:r>
              <a:rPr lang="en-GB"/>
              <a:t>A campaign is where students organise to improve conditions at the university, or in their local community, on a wide variety of issues, be that in academics like getting class sizes reduced, or tackling social issues which exist across society like racism. </a:t>
            </a:r>
            <a:endParaRPr lang="en-US"/>
          </a:p>
        </p:txBody>
      </p:sp>
      <p:sp>
        <p:nvSpPr>
          <p:cNvPr id="4" name="Slide Number Placeholder 3">
            <a:extLst>
              <a:ext uri="{FF2B5EF4-FFF2-40B4-BE49-F238E27FC236}">
                <a16:creationId xmlns:a16="http://schemas.microsoft.com/office/drawing/2014/main" id="{2B2E2E42-A396-01E0-6E48-51999C9E549B}"/>
              </a:ext>
            </a:extLst>
          </p:cNvPr>
          <p:cNvSpPr>
            <a:spLocks noGrp="1"/>
          </p:cNvSpPr>
          <p:nvPr>
            <p:ph type="sldNum" sz="quarter" idx="5"/>
          </p:nvPr>
        </p:nvSpPr>
        <p:spPr/>
        <p:txBody>
          <a:bodyPr/>
          <a:lstStyle/>
          <a:p>
            <a:fld id="{1F26CB89-FE3C-4EF7-A465-96BB741DBE48}" type="slidenum">
              <a:rPr lang="en-GB" smtClean="0"/>
              <a:t>23</a:t>
            </a:fld>
            <a:endParaRPr lang="en-GB"/>
          </a:p>
        </p:txBody>
      </p:sp>
    </p:spTree>
    <p:extLst>
      <p:ext uri="{BB962C8B-B14F-4D97-AF65-F5344CB8AC3E}">
        <p14:creationId xmlns:p14="http://schemas.microsoft.com/office/powerpoint/2010/main" val="657619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149C6-AF3F-B94D-A4F9-17E942C6EA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07A8F9-6D73-427E-9C1C-DAD5362C1F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6045CF-7D34-6592-F634-101E6BD1C602}"/>
              </a:ext>
            </a:extLst>
          </p:cNvPr>
          <p:cNvSpPr>
            <a:spLocks noGrp="1"/>
          </p:cNvSpPr>
          <p:nvPr>
            <p:ph type="body" idx="1"/>
          </p:nvPr>
        </p:nvSpPr>
        <p:spPr/>
        <p:txBody>
          <a:bodyPr/>
          <a:lstStyle/>
          <a:p>
            <a:r>
              <a:rPr lang="en-US" dirty="0">
                <a:latin typeface="Calibri"/>
                <a:ea typeface="Calibri"/>
                <a:cs typeface="Calibri"/>
              </a:rPr>
              <a:t>Some feedback can lead to more </a:t>
            </a:r>
            <a:r>
              <a:rPr lang="en-US">
                <a:latin typeface="Calibri"/>
                <a:ea typeface="Calibri"/>
                <a:cs typeface="Calibri"/>
              </a:rPr>
              <a:t>substantial societal change. This can mean you have a campaign idea:  </a:t>
            </a:r>
          </a:p>
          <a:p>
            <a:endParaRPr lang="en-US" dirty="0">
              <a:latin typeface="Calibri"/>
              <a:ea typeface="Calibri"/>
              <a:cs typeface="Calibri"/>
            </a:endParaRPr>
          </a:p>
          <a:p>
            <a:r>
              <a:rPr lang="en-US">
                <a:latin typeface="Calibri"/>
                <a:ea typeface="Calibri"/>
                <a:cs typeface="Calibri"/>
              </a:rPr>
              <a:t>WHAT IS A CAMPAIGN? </a:t>
            </a:r>
            <a:endParaRPr lang="en-US" dirty="0">
              <a:latin typeface="Calibri"/>
              <a:ea typeface="Calibri"/>
              <a:cs typeface="Calibri"/>
            </a:endParaRPr>
          </a:p>
          <a:p>
            <a:pPr algn="ctr">
              <a:lnSpc>
                <a:spcPct val="150000"/>
              </a:lnSpc>
              <a:spcBef>
                <a:spcPts val="1000"/>
              </a:spcBef>
            </a:pPr>
            <a:endParaRPr lang="en-GB" dirty="0"/>
          </a:p>
          <a:p>
            <a:pPr algn="ctr">
              <a:lnSpc>
                <a:spcPct val="150000"/>
              </a:lnSpc>
              <a:spcBef>
                <a:spcPts val="1000"/>
              </a:spcBef>
            </a:pPr>
            <a:r>
              <a:rPr lang="en-GB"/>
              <a:t>A campaign is where students organise to improve conditions at the university, or in their local community, on a wide variety of issues, be that in academics like getting class sizes reduced, or tackling social issues which exist across society like racism. </a:t>
            </a:r>
            <a:endParaRPr lang="en-US"/>
          </a:p>
        </p:txBody>
      </p:sp>
      <p:sp>
        <p:nvSpPr>
          <p:cNvPr id="4" name="Slide Number Placeholder 3">
            <a:extLst>
              <a:ext uri="{FF2B5EF4-FFF2-40B4-BE49-F238E27FC236}">
                <a16:creationId xmlns:a16="http://schemas.microsoft.com/office/drawing/2014/main" id="{842B7F9F-C623-3207-5AB1-120E57341D15}"/>
              </a:ext>
            </a:extLst>
          </p:cNvPr>
          <p:cNvSpPr>
            <a:spLocks noGrp="1"/>
          </p:cNvSpPr>
          <p:nvPr>
            <p:ph type="sldNum" sz="quarter" idx="5"/>
          </p:nvPr>
        </p:nvSpPr>
        <p:spPr/>
        <p:txBody>
          <a:bodyPr/>
          <a:lstStyle/>
          <a:p>
            <a:fld id="{1F26CB89-FE3C-4EF7-A465-96BB741DBE48}" type="slidenum">
              <a:rPr lang="en-GB" smtClean="0"/>
              <a:t>24</a:t>
            </a:fld>
            <a:endParaRPr lang="en-GB"/>
          </a:p>
        </p:txBody>
      </p:sp>
    </p:spTree>
    <p:extLst>
      <p:ext uri="{BB962C8B-B14F-4D97-AF65-F5344CB8AC3E}">
        <p14:creationId xmlns:p14="http://schemas.microsoft.com/office/powerpoint/2010/main" val="3726653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Every single student at ARU is automatically a member of the Student Union as soon as they start! </a:t>
            </a:r>
            <a:br>
              <a:rPr lang="en-US" dirty="0">
                <a:latin typeface="Calibri"/>
                <a:ea typeface="Calibri"/>
                <a:cs typeface="Calibri"/>
              </a:rPr>
            </a:br>
            <a:br>
              <a:rPr lang="en-US" dirty="0">
                <a:latin typeface="Calibri"/>
                <a:ea typeface="Calibri"/>
                <a:cs typeface="Calibri"/>
              </a:rPr>
            </a:br>
            <a:r>
              <a:rPr lang="en-US" dirty="0">
                <a:latin typeface="Calibri"/>
                <a:ea typeface="Calibri"/>
                <a:cs typeface="Calibri"/>
              </a:rPr>
              <a:t>Each year the union is run by eight democratically </a:t>
            </a:r>
            <a:r>
              <a:rPr lang="en-US">
                <a:latin typeface="Calibri"/>
                <a:ea typeface="Calibri"/>
                <a:cs typeface="Calibri"/>
              </a:rPr>
              <a:t>elected officers </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1F26CB89-FE3C-4EF7-A465-96BB741DBE48}" type="slidenum">
              <a:rPr lang="en-GB" smtClean="0"/>
              <a:t>3</a:t>
            </a:fld>
            <a:endParaRPr lang="en-GB"/>
          </a:p>
        </p:txBody>
      </p:sp>
    </p:spTree>
    <p:extLst>
      <p:ext uri="{BB962C8B-B14F-4D97-AF65-F5344CB8AC3E}">
        <p14:creationId xmlns:p14="http://schemas.microsoft.com/office/powerpoint/2010/main" val="2752215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However for your roles as Cambridge Campus Course Reps you will probably be dealing most with </a:t>
            </a:r>
            <a:br>
              <a:rPr lang="en-US" dirty="0">
                <a:latin typeface="Calibri"/>
                <a:ea typeface="Calibri"/>
                <a:cs typeface="Calibri"/>
              </a:rPr>
            </a:br>
            <a:br>
              <a:rPr lang="en-US" dirty="0">
                <a:latin typeface="Calibri"/>
                <a:ea typeface="Calibri"/>
                <a:cs typeface="Calibri"/>
              </a:rPr>
            </a:br>
            <a:r>
              <a:rPr lang="en-US" dirty="0">
                <a:latin typeface="Calibri"/>
                <a:ea typeface="Calibri"/>
                <a:cs typeface="Calibri"/>
              </a:rPr>
              <a:t>Education Officer </a:t>
            </a:r>
            <a:br>
              <a:rPr lang="en-US" dirty="0">
                <a:latin typeface="Calibri"/>
                <a:ea typeface="Calibri"/>
                <a:cs typeface="Calibri"/>
              </a:rPr>
            </a:br>
            <a:r>
              <a:rPr lang="en-US" dirty="0">
                <a:latin typeface="Calibri"/>
                <a:ea typeface="Calibri"/>
                <a:cs typeface="Calibri"/>
              </a:rPr>
              <a:t>Cambridge Officer </a:t>
            </a:r>
          </a:p>
          <a:p>
            <a:endParaRPr lang="en-US" dirty="0">
              <a:latin typeface="Calibri"/>
              <a:ea typeface="Calibri"/>
              <a:cs typeface="Calibri"/>
            </a:endParaRPr>
          </a:p>
          <a:p>
            <a:pPr>
              <a:lnSpc>
                <a:spcPct val="90000"/>
              </a:lnSpc>
              <a:spcBef>
                <a:spcPts val="1000"/>
              </a:spcBef>
            </a:pPr>
            <a:r>
              <a:rPr lang="en-GB"/>
              <a:t>The Officer team are elected members of staff whose whole job is to support YOU as students. </a:t>
            </a:r>
            <a:endParaRPr lang="en-US"/>
          </a:p>
          <a:p>
            <a:pPr>
              <a:lnSpc>
                <a:spcPct val="90000"/>
              </a:lnSpc>
              <a:spcBef>
                <a:spcPts val="1000"/>
              </a:spcBef>
            </a:pPr>
            <a:r>
              <a:rPr lang="en-GB"/>
              <a:t>As Course Representatives they should be a constant contact in your role so reach out to them and say hello! </a:t>
            </a:r>
            <a:endParaRPr lang="en-US"/>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1F26CB89-FE3C-4EF7-A465-96BB741DBE48}" type="slidenum">
              <a:rPr lang="en-GB" smtClean="0"/>
              <a:t>4</a:t>
            </a:fld>
            <a:endParaRPr lang="en-GB"/>
          </a:p>
        </p:txBody>
      </p:sp>
    </p:spTree>
    <p:extLst>
      <p:ext uri="{BB962C8B-B14F-4D97-AF65-F5344CB8AC3E}">
        <p14:creationId xmlns:p14="http://schemas.microsoft.com/office/powerpoint/2010/main" val="434912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B0CCC-3CF8-4AE3-F0A1-BB1EB556FE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6F8B1-CB24-6C54-D0F5-81BBA98EFB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4CE4BC-ED30-C43B-0E72-C00EC774EDCE}"/>
              </a:ext>
            </a:extLst>
          </p:cNvPr>
          <p:cNvSpPr>
            <a:spLocks noGrp="1"/>
          </p:cNvSpPr>
          <p:nvPr>
            <p:ph type="body" idx="1"/>
          </p:nvPr>
        </p:nvSpPr>
        <p:spPr/>
        <p:txBody>
          <a:bodyPr/>
          <a:lstStyle/>
          <a:p>
            <a:r>
              <a:rPr lang="en-US" dirty="0">
                <a:latin typeface="Calibri"/>
                <a:ea typeface="Calibri"/>
                <a:cs typeface="Calibri"/>
              </a:rPr>
              <a:t>The Representation </a:t>
            </a:r>
            <a:r>
              <a:rPr lang="en-US">
                <a:latin typeface="Calibri"/>
                <a:ea typeface="Calibri"/>
                <a:cs typeface="Calibri"/>
              </a:rPr>
              <a:t>Coordinator for the Cambridge Campus is Tom! </a:t>
            </a:r>
            <a:endParaRPr lang="en-US"/>
          </a:p>
          <a:p>
            <a:endParaRPr lang="en-US" dirty="0">
              <a:latin typeface="Calibri"/>
              <a:ea typeface="Calibri"/>
              <a:cs typeface="Calibri"/>
            </a:endParaRPr>
          </a:p>
          <a:p>
            <a:r>
              <a:rPr lang="en-US" dirty="0">
                <a:latin typeface="Calibri"/>
                <a:ea typeface="Calibri"/>
                <a:cs typeface="Calibri"/>
              </a:rPr>
              <a:t>His job is to elect, train and support course reps throughout their year!</a:t>
            </a:r>
          </a:p>
          <a:p>
            <a:endParaRPr lang="en-US" dirty="0">
              <a:latin typeface="Calibri"/>
              <a:ea typeface="Calibri"/>
              <a:cs typeface="Calibri"/>
            </a:endParaRPr>
          </a:p>
          <a:p>
            <a:r>
              <a:rPr lang="en-US" dirty="0">
                <a:latin typeface="Calibri"/>
                <a:ea typeface="Calibri"/>
                <a:cs typeface="Calibri"/>
              </a:rPr>
              <a:t>If you need any help in the role he is your guy! </a:t>
            </a: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056989C9-C307-DCF9-072A-EAA4C776A901}"/>
              </a:ext>
            </a:extLst>
          </p:cNvPr>
          <p:cNvSpPr>
            <a:spLocks noGrp="1"/>
          </p:cNvSpPr>
          <p:nvPr>
            <p:ph type="sldNum" sz="quarter" idx="5"/>
          </p:nvPr>
        </p:nvSpPr>
        <p:spPr/>
        <p:txBody>
          <a:bodyPr/>
          <a:lstStyle/>
          <a:p>
            <a:fld id="{1F26CB89-FE3C-4EF7-A465-96BB741DBE48}" type="slidenum">
              <a:rPr lang="en-GB" smtClean="0"/>
              <a:t>5</a:t>
            </a:fld>
            <a:endParaRPr lang="en-GB"/>
          </a:p>
        </p:txBody>
      </p:sp>
    </p:spTree>
    <p:extLst>
      <p:ext uri="{BB962C8B-B14F-4D97-AF65-F5344CB8AC3E}">
        <p14:creationId xmlns:p14="http://schemas.microsoft.com/office/powerpoint/2010/main" val="666068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How to get feedback? </a:t>
            </a:r>
            <a:endParaRPr lang="en-US" dirty="0">
              <a:solidFill>
                <a:srgbClr val="444444"/>
              </a:solidFill>
            </a:endParaRPr>
          </a:p>
          <a:p>
            <a:pPr marL="228600" indent="-228600">
              <a:buFont typeface="Arial,Sans-Serif"/>
              <a:buChar char="•"/>
            </a:pPr>
            <a:r>
              <a:rPr lang="en-GB"/>
              <a:t>Getting feedback can be hard! </a:t>
            </a:r>
            <a:r>
              <a:rPr lang="en-US" dirty="0"/>
              <a:t> </a:t>
            </a:r>
            <a:endParaRPr lang="en-US" dirty="0">
              <a:solidFill>
                <a:srgbClr val="444444"/>
              </a:solidFill>
            </a:endParaRPr>
          </a:p>
          <a:p>
            <a:pPr marL="228600" indent="-228600">
              <a:buFont typeface="Arial,Sans-Serif"/>
              <a:buChar char="•"/>
            </a:pPr>
            <a:r>
              <a:rPr lang="en-GB"/>
              <a:t>Students will rarely volunteer their feedback to you</a:t>
            </a:r>
            <a:r>
              <a:rPr lang="en-US" dirty="0"/>
              <a:t> </a:t>
            </a:r>
            <a:endParaRPr lang="en-US" dirty="0">
              <a:solidFill>
                <a:srgbClr val="444444"/>
              </a:solidFill>
            </a:endParaRPr>
          </a:p>
          <a:p>
            <a:pPr marL="228600" indent="-228600">
              <a:buFont typeface="Arial,Sans-Serif"/>
              <a:buChar char="•"/>
            </a:pPr>
            <a:r>
              <a:rPr lang="en-GB" dirty="0"/>
              <a:t>You have to be proactive in getting it yourself. </a:t>
            </a:r>
            <a:r>
              <a:rPr lang="en-US" dirty="0"/>
              <a:t> </a:t>
            </a:r>
            <a:endParaRPr lang="en-US" dirty="0">
              <a:solidFill>
                <a:srgbClr val="444444"/>
              </a:solidFill>
            </a:endParaRPr>
          </a:p>
          <a:p>
            <a:pPr marL="228600" indent="-228600">
              <a:buFont typeface="Arial,Sans-Serif"/>
              <a:buChar char="•"/>
            </a:pPr>
            <a:r>
              <a:rPr lang="en-GB"/>
              <a:t>How you do this is up to you many cohorts respond differently to certain things. Here are a few examples you might want to try</a:t>
            </a:r>
          </a:p>
        </p:txBody>
      </p:sp>
      <p:sp>
        <p:nvSpPr>
          <p:cNvPr id="4" name="Slide Number Placeholder 3"/>
          <p:cNvSpPr>
            <a:spLocks noGrp="1"/>
          </p:cNvSpPr>
          <p:nvPr>
            <p:ph type="sldNum" sz="quarter" idx="5"/>
          </p:nvPr>
        </p:nvSpPr>
        <p:spPr/>
        <p:txBody>
          <a:bodyPr/>
          <a:lstStyle/>
          <a:p>
            <a:fld id="{1F26CB89-FE3C-4EF7-A465-96BB741DBE48}" type="slidenum">
              <a:rPr lang="en-GB" smtClean="0"/>
              <a:t>10</a:t>
            </a:fld>
            <a:endParaRPr lang="en-GB"/>
          </a:p>
        </p:txBody>
      </p:sp>
    </p:spTree>
    <p:extLst>
      <p:ext uri="{BB962C8B-B14F-4D97-AF65-F5344CB8AC3E}">
        <p14:creationId xmlns:p14="http://schemas.microsoft.com/office/powerpoint/2010/main" val="1547935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2F7EE-5166-BA22-DD51-30CB708F1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BE8B88-CFDD-8F9E-1170-FE380FBA23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43EA91-D451-9623-4D05-12E4CB1D54E9}"/>
              </a:ext>
            </a:extLst>
          </p:cNvPr>
          <p:cNvSpPr>
            <a:spLocks noGrp="1"/>
          </p:cNvSpPr>
          <p:nvPr>
            <p:ph type="body" idx="1"/>
          </p:nvPr>
        </p:nvSpPr>
        <p:spPr/>
        <p:txBody>
          <a:bodyPr/>
          <a:lstStyle/>
          <a:p>
            <a:r>
              <a:rPr lang="en-US" dirty="0">
                <a:latin typeface="Calibri"/>
                <a:ea typeface="Calibri"/>
                <a:cs typeface="Calibri"/>
              </a:rPr>
              <a:t>Social Media can be really helpful tool in getting feedback </a:t>
            </a:r>
          </a:p>
          <a:p>
            <a:endParaRPr lang="en-US" dirty="0">
              <a:latin typeface="Calibri"/>
              <a:ea typeface="Calibri"/>
              <a:cs typeface="Calibri"/>
            </a:endParaRPr>
          </a:p>
          <a:p>
            <a:r>
              <a:rPr lang="en-US" dirty="0">
                <a:latin typeface="Calibri"/>
                <a:ea typeface="Calibri"/>
                <a:cs typeface="Calibri"/>
              </a:rPr>
              <a:t>In the past reps have used </a:t>
            </a:r>
            <a:r>
              <a:rPr lang="en-US" err="1">
                <a:latin typeface="Calibri"/>
                <a:ea typeface="Calibri"/>
                <a:cs typeface="Calibri"/>
              </a:rPr>
              <a:t>whatsapp</a:t>
            </a:r>
            <a:r>
              <a:rPr lang="en-US" dirty="0">
                <a:latin typeface="Calibri"/>
                <a:ea typeface="Calibri"/>
                <a:cs typeface="Calibri"/>
              </a:rPr>
              <a:t> and messenger group chats – although its</a:t>
            </a:r>
            <a:r>
              <a:rPr lang="en-US">
                <a:latin typeface="Calibri"/>
                <a:ea typeface="Calibri"/>
                <a:cs typeface="Calibri"/>
              </a:rPr>
              <a:t> important to make sure everyone is added </a:t>
            </a:r>
          </a:p>
          <a:p>
            <a:r>
              <a:rPr lang="en-US" err="1">
                <a:latin typeface="Calibri"/>
                <a:ea typeface="Calibri"/>
                <a:cs typeface="Calibri"/>
              </a:rPr>
              <a:t>Linkedin</a:t>
            </a:r>
            <a:r>
              <a:rPr lang="en-US">
                <a:latin typeface="Calibri"/>
                <a:ea typeface="Calibri"/>
                <a:cs typeface="Calibri"/>
              </a:rPr>
              <a:t> can be a great tool to use for networking</a:t>
            </a:r>
          </a:p>
          <a:p>
            <a:r>
              <a:rPr lang="en-US" dirty="0">
                <a:latin typeface="Calibri"/>
                <a:ea typeface="Calibri"/>
                <a:cs typeface="Calibri"/>
              </a:rPr>
              <a:t>Last year our child nursing course rep set up a special </a:t>
            </a:r>
            <a:r>
              <a:rPr lang="en-US" dirty="0" err="1">
                <a:latin typeface="Calibri"/>
                <a:ea typeface="Calibri"/>
                <a:cs typeface="Calibri"/>
              </a:rPr>
              <a:t>instagram</a:t>
            </a:r>
            <a:r>
              <a:rPr lang="en-US" dirty="0">
                <a:latin typeface="Calibri"/>
                <a:ea typeface="Calibri"/>
                <a:cs typeface="Calibri"/>
              </a:rPr>
              <a:t> page to post </a:t>
            </a:r>
            <a:r>
              <a:rPr lang="en-US">
                <a:latin typeface="Calibri"/>
                <a:ea typeface="Calibri"/>
                <a:cs typeface="Calibri"/>
              </a:rPr>
              <a:t>updates and get feedback! </a:t>
            </a:r>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9E024FA2-F988-EC02-2B3F-BAA98D93C7EC}"/>
              </a:ext>
            </a:extLst>
          </p:cNvPr>
          <p:cNvSpPr>
            <a:spLocks noGrp="1"/>
          </p:cNvSpPr>
          <p:nvPr>
            <p:ph type="sldNum" sz="quarter" idx="5"/>
          </p:nvPr>
        </p:nvSpPr>
        <p:spPr/>
        <p:txBody>
          <a:bodyPr/>
          <a:lstStyle/>
          <a:p>
            <a:fld id="{1F26CB89-FE3C-4EF7-A465-96BB741DBE48}" type="slidenum">
              <a:rPr lang="en-GB" smtClean="0"/>
              <a:t>11</a:t>
            </a:fld>
            <a:endParaRPr lang="en-GB"/>
          </a:p>
        </p:txBody>
      </p:sp>
    </p:spTree>
    <p:extLst>
      <p:ext uri="{BB962C8B-B14F-4D97-AF65-F5344CB8AC3E}">
        <p14:creationId xmlns:p14="http://schemas.microsoft.com/office/powerpoint/2010/main" val="1909403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Online surveys are an easy way</a:t>
            </a:r>
            <a:r>
              <a:rPr lang="en-US">
                <a:latin typeface="Calibri"/>
                <a:ea typeface="Calibri"/>
                <a:cs typeface="Calibri"/>
              </a:rPr>
              <a:t> of getting feedback and </a:t>
            </a:r>
            <a:r>
              <a:rPr lang="en-US" err="1">
                <a:latin typeface="Calibri"/>
                <a:ea typeface="Calibri"/>
                <a:cs typeface="Calibri"/>
              </a:rPr>
              <a:t>organising</a:t>
            </a:r>
            <a:r>
              <a:rPr lang="en-US">
                <a:latin typeface="Calibri"/>
                <a:ea typeface="Calibri"/>
                <a:cs typeface="Calibri"/>
              </a:rPr>
              <a:t> the data you receive </a:t>
            </a:r>
          </a:p>
        </p:txBody>
      </p:sp>
      <p:sp>
        <p:nvSpPr>
          <p:cNvPr id="4" name="Slide Number Placeholder 3"/>
          <p:cNvSpPr>
            <a:spLocks noGrp="1"/>
          </p:cNvSpPr>
          <p:nvPr>
            <p:ph type="sldNum" sz="quarter" idx="5"/>
          </p:nvPr>
        </p:nvSpPr>
        <p:spPr/>
        <p:txBody>
          <a:bodyPr/>
          <a:lstStyle/>
          <a:p>
            <a:fld id="{1F26CB89-FE3C-4EF7-A465-96BB741DBE48}" type="slidenum">
              <a:rPr lang="en-GB" smtClean="0"/>
              <a:t>12</a:t>
            </a:fld>
            <a:endParaRPr lang="en-GB"/>
          </a:p>
        </p:txBody>
      </p:sp>
    </p:spTree>
    <p:extLst>
      <p:ext uri="{BB962C8B-B14F-4D97-AF65-F5344CB8AC3E}">
        <p14:creationId xmlns:p14="http://schemas.microsoft.com/office/powerpoint/2010/main" val="3668026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Your cohort will probably not volunteer their feedback to you. You have to be proactive. </a:t>
            </a:r>
            <a:br>
              <a:rPr lang="en-US" dirty="0">
                <a:latin typeface="Calibri"/>
                <a:ea typeface="Calibri"/>
                <a:cs typeface="Calibri"/>
              </a:rPr>
            </a:br>
            <a:br>
              <a:rPr lang="en-US" dirty="0">
                <a:latin typeface="Calibri"/>
                <a:ea typeface="Calibri"/>
                <a:cs typeface="Calibri"/>
              </a:rPr>
            </a:br>
            <a:r>
              <a:rPr lang="en-US" dirty="0">
                <a:latin typeface="Calibri"/>
                <a:ea typeface="Calibri"/>
                <a:cs typeface="Calibri"/>
              </a:rPr>
              <a:t>If you're struggling to get this asking open questions like this can help oil the cogs! </a:t>
            </a:r>
          </a:p>
        </p:txBody>
      </p:sp>
      <p:sp>
        <p:nvSpPr>
          <p:cNvPr id="4" name="Slide Number Placeholder 3"/>
          <p:cNvSpPr>
            <a:spLocks noGrp="1"/>
          </p:cNvSpPr>
          <p:nvPr>
            <p:ph type="sldNum" sz="quarter" idx="5"/>
          </p:nvPr>
        </p:nvSpPr>
        <p:spPr/>
        <p:txBody>
          <a:bodyPr/>
          <a:lstStyle/>
          <a:p>
            <a:fld id="{1F26CB89-FE3C-4EF7-A465-96BB741DBE48}" type="slidenum">
              <a:rPr lang="en-GB" smtClean="0"/>
              <a:t>13</a:t>
            </a:fld>
            <a:endParaRPr lang="en-GB"/>
          </a:p>
        </p:txBody>
      </p:sp>
    </p:spTree>
    <p:extLst>
      <p:ext uri="{BB962C8B-B14F-4D97-AF65-F5344CB8AC3E}">
        <p14:creationId xmlns:p14="http://schemas.microsoft.com/office/powerpoint/2010/main" val="38391636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1E697-26B1-B892-ACF0-EC31779869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C93B7A-FE4D-6AD0-4655-CF3B8481D9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CFB074-A23F-0FFB-EB52-DDC2697BBC81}"/>
              </a:ext>
            </a:extLst>
          </p:cNvPr>
          <p:cNvSpPr>
            <a:spLocks noGrp="1"/>
          </p:cNvSpPr>
          <p:nvPr>
            <p:ph type="body" idx="1"/>
          </p:nvPr>
        </p:nvSpPr>
        <p:spPr/>
        <p:txBody>
          <a:bodyPr/>
          <a:lstStyle/>
          <a:p>
            <a:r>
              <a:rPr lang="en-US" dirty="0">
                <a:latin typeface="Calibri"/>
                <a:ea typeface="Calibri"/>
                <a:cs typeface="Calibri"/>
              </a:rPr>
              <a:t>Some feedback can lead to more </a:t>
            </a:r>
            <a:r>
              <a:rPr lang="en-US">
                <a:latin typeface="Calibri"/>
                <a:ea typeface="Calibri"/>
                <a:cs typeface="Calibri"/>
              </a:rPr>
              <a:t>substantial societal change. This can mean you have a campaign idea:  </a:t>
            </a:r>
          </a:p>
          <a:p>
            <a:endParaRPr lang="en-US" dirty="0">
              <a:latin typeface="Calibri"/>
              <a:ea typeface="Calibri"/>
              <a:cs typeface="Calibri"/>
            </a:endParaRPr>
          </a:p>
          <a:p>
            <a:r>
              <a:rPr lang="en-US">
                <a:latin typeface="Calibri"/>
                <a:ea typeface="Calibri"/>
                <a:cs typeface="Calibri"/>
              </a:rPr>
              <a:t>WHAT IS A CAMPAIGN? </a:t>
            </a:r>
            <a:endParaRPr lang="en-US" dirty="0">
              <a:latin typeface="Calibri"/>
              <a:ea typeface="Calibri"/>
              <a:cs typeface="Calibri"/>
            </a:endParaRPr>
          </a:p>
          <a:p>
            <a:pPr algn="ctr">
              <a:lnSpc>
                <a:spcPct val="150000"/>
              </a:lnSpc>
              <a:spcBef>
                <a:spcPts val="1000"/>
              </a:spcBef>
            </a:pPr>
            <a:endParaRPr lang="en-GB" dirty="0"/>
          </a:p>
          <a:p>
            <a:pPr algn="ctr">
              <a:lnSpc>
                <a:spcPct val="150000"/>
              </a:lnSpc>
              <a:spcBef>
                <a:spcPts val="1000"/>
              </a:spcBef>
            </a:pPr>
            <a:r>
              <a:rPr lang="en-GB"/>
              <a:t>A campaign is where students organise to improve conditions at the university, or in their local community, on a wide variety of issues, be that in academics like getting class sizes reduced, or tackling social issues which exist across society like racism. </a:t>
            </a:r>
            <a:endParaRPr lang="en-US"/>
          </a:p>
        </p:txBody>
      </p:sp>
      <p:sp>
        <p:nvSpPr>
          <p:cNvPr id="4" name="Slide Number Placeholder 3">
            <a:extLst>
              <a:ext uri="{FF2B5EF4-FFF2-40B4-BE49-F238E27FC236}">
                <a16:creationId xmlns:a16="http://schemas.microsoft.com/office/drawing/2014/main" id="{D3A8794D-0FCF-4008-825C-909C8EACA3B7}"/>
              </a:ext>
            </a:extLst>
          </p:cNvPr>
          <p:cNvSpPr>
            <a:spLocks noGrp="1"/>
          </p:cNvSpPr>
          <p:nvPr>
            <p:ph type="sldNum" sz="quarter" idx="5"/>
          </p:nvPr>
        </p:nvSpPr>
        <p:spPr/>
        <p:txBody>
          <a:bodyPr/>
          <a:lstStyle/>
          <a:p>
            <a:fld id="{1F26CB89-FE3C-4EF7-A465-96BB741DBE48}" type="slidenum">
              <a:rPr lang="en-GB" smtClean="0"/>
              <a:t>21</a:t>
            </a:fld>
            <a:endParaRPr lang="en-GB"/>
          </a:p>
        </p:txBody>
      </p:sp>
    </p:spTree>
    <p:extLst>
      <p:ext uri="{BB962C8B-B14F-4D97-AF65-F5344CB8AC3E}">
        <p14:creationId xmlns:p14="http://schemas.microsoft.com/office/powerpoint/2010/main" val="1967304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2EEB-1151-856B-D25B-F9DEED8431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3BAB2F9-467C-21C9-1554-C27B355812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1E7BB9A-FC2F-15C9-21EB-08C550736783}"/>
              </a:ext>
            </a:extLst>
          </p:cNvPr>
          <p:cNvSpPr>
            <a:spLocks noGrp="1"/>
          </p:cNvSpPr>
          <p:nvPr>
            <p:ph type="dt" sz="half" idx="10"/>
          </p:nvPr>
        </p:nvSpPr>
        <p:spPr/>
        <p:txBody>
          <a:bodyPr/>
          <a:lstStyle/>
          <a:p>
            <a:fld id="{77F95893-0FF6-4B9B-BA43-C61CB44D7CD3}" type="datetimeFigureOut">
              <a:rPr lang="en-GB" smtClean="0"/>
              <a:t>09/07/2026</a:t>
            </a:fld>
            <a:endParaRPr lang="en-GB"/>
          </a:p>
        </p:txBody>
      </p:sp>
      <p:sp>
        <p:nvSpPr>
          <p:cNvPr id="5" name="Footer Placeholder 4">
            <a:extLst>
              <a:ext uri="{FF2B5EF4-FFF2-40B4-BE49-F238E27FC236}">
                <a16:creationId xmlns:a16="http://schemas.microsoft.com/office/drawing/2014/main" id="{3448B36F-3019-E066-628C-7FBDFCD058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83F8D3-A2C9-84EC-EA3C-C0565D0BD6C9}"/>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126695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BEB15-97C7-1A29-2A44-F6074645B89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85C8B7-1941-BDB8-B121-0625C68D6B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1E6127-0D12-8CB9-FD34-6612824A399C}"/>
              </a:ext>
            </a:extLst>
          </p:cNvPr>
          <p:cNvSpPr>
            <a:spLocks noGrp="1"/>
          </p:cNvSpPr>
          <p:nvPr>
            <p:ph type="dt" sz="half" idx="10"/>
          </p:nvPr>
        </p:nvSpPr>
        <p:spPr/>
        <p:txBody>
          <a:bodyPr/>
          <a:lstStyle/>
          <a:p>
            <a:fld id="{77F95893-0FF6-4B9B-BA43-C61CB44D7CD3}" type="datetimeFigureOut">
              <a:rPr lang="en-GB" smtClean="0"/>
              <a:t>09/07/2026</a:t>
            </a:fld>
            <a:endParaRPr lang="en-GB"/>
          </a:p>
        </p:txBody>
      </p:sp>
      <p:sp>
        <p:nvSpPr>
          <p:cNvPr id="5" name="Footer Placeholder 4">
            <a:extLst>
              <a:ext uri="{FF2B5EF4-FFF2-40B4-BE49-F238E27FC236}">
                <a16:creationId xmlns:a16="http://schemas.microsoft.com/office/drawing/2014/main" id="{E358C3DC-79CB-08AE-F664-0F46F673EE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9517F5-0C50-2A25-38B6-4A486B1055B6}"/>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157994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50235B-12C1-9E5E-5B52-52D49DAFA7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C888C7-5A3A-D1B6-9493-860F7177FE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9B9D5E-CDEE-9D72-937A-2A54E09DF948}"/>
              </a:ext>
            </a:extLst>
          </p:cNvPr>
          <p:cNvSpPr>
            <a:spLocks noGrp="1"/>
          </p:cNvSpPr>
          <p:nvPr>
            <p:ph type="dt" sz="half" idx="10"/>
          </p:nvPr>
        </p:nvSpPr>
        <p:spPr/>
        <p:txBody>
          <a:bodyPr/>
          <a:lstStyle/>
          <a:p>
            <a:fld id="{77F95893-0FF6-4B9B-BA43-C61CB44D7CD3}" type="datetimeFigureOut">
              <a:rPr lang="en-GB" smtClean="0"/>
              <a:t>09/07/2026</a:t>
            </a:fld>
            <a:endParaRPr lang="en-GB"/>
          </a:p>
        </p:txBody>
      </p:sp>
      <p:sp>
        <p:nvSpPr>
          <p:cNvPr id="5" name="Footer Placeholder 4">
            <a:extLst>
              <a:ext uri="{FF2B5EF4-FFF2-40B4-BE49-F238E27FC236}">
                <a16:creationId xmlns:a16="http://schemas.microsoft.com/office/drawing/2014/main" id="{623AEA60-DA59-BE29-61A4-B6E6C2A619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BBD284-ED47-1B4C-E44F-F9648A78146A}"/>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1203561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F1D12-34DC-0732-18AD-37928A4DB3C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57132F-29CA-EB40-267F-9D9AE17333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0741AB-B483-92F5-6440-5E9FE391164B}"/>
              </a:ext>
            </a:extLst>
          </p:cNvPr>
          <p:cNvSpPr>
            <a:spLocks noGrp="1"/>
          </p:cNvSpPr>
          <p:nvPr>
            <p:ph type="dt" sz="half" idx="10"/>
          </p:nvPr>
        </p:nvSpPr>
        <p:spPr/>
        <p:txBody>
          <a:bodyPr/>
          <a:lstStyle/>
          <a:p>
            <a:fld id="{77F95893-0FF6-4B9B-BA43-C61CB44D7CD3}" type="datetimeFigureOut">
              <a:rPr lang="en-GB" smtClean="0"/>
              <a:t>09/07/2026</a:t>
            </a:fld>
            <a:endParaRPr lang="en-GB"/>
          </a:p>
        </p:txBody>
      </p:sp>
      <p:sp>
        <p:nvSpPr>
          <p:cNvPr id="5" name="Footer Placeholder 4">
            <a:extLst>
              <a:ext uri="{FF2B5EF4-FFF2-40B4-BE49-F238E27FC236}">
                <a16:creationId xmlns:a16="http://schemas.microsoft.com/office/drawing/2014/main" id="{8151AFEF-5867-AEDB-CE0F-FAD7929873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81823F-A686-A150-029F-5A76768AA6A1}"/>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783528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18C8-7351-ECAA-EE06-14F74AAB28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744212-9E55-6371-A342-176C96C1A0F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F6C408-1758-9E51-E412-B20DDB5AE678}"/>
              </a:ext>
            </a:extLst>
          </p:cNvPr>
          <p:cNvSpPr>
            <a:spLocks noGrp="1"/>
          </p:cNvSpPr>
          <p:nvPr>
            <p:ph type="dt" sz="half" idx="10"/>
          </p:nvPr>
        </p:nvSpPr>
        <p:spPr/>
        <p:txBody>
          <a:bodyPr/>
          <a:lstStyle/>
          <a:p>
            <a:fld id="{77F95893-0FF6-4B9B-BA43-C61CB44D7CD3}" type="datetimeFigureOut">
              <a:rPr lang="en-GB" smtClean="0"/>
              <a:t>09/07/2026</a:t>
            </a:fld>
            <a:endParaRPr lang="en-GB"/>
          </a:p>
        </p:txBody>
      </p:sp>
      <p:sp>
        <p:nvSpPr>
          <p:cNvPr id="5" name="Footer Placeholder 4">
            <a:extLst>
              <a:ext uri="{FF2B5EF4-FFF2-40B4-BE49-F238E27FC236}">
                <a16:creationId xmlns:a16="http://schemas.microsoft.com/office/drawing/2014/main" id="{BB7E5B05-C1C5-BDC5-F3EF-A40C733E88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2A0134-E9A6-74D1-318F-EF762A030254}"/>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6119038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C211E-A6AC-7F74-E062-FA08636ACA1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89454E0-8120-F4E5-A872-7D3111AE9B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D2A50EB-E492-0D7E-5220-F521E9C4E3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F0BC3DC-7B5F-2FBE-1C0B-998A476E7821}"/>
              </a:ext>
            </a:extLst>
          </p:cNvPr>
          <p:cNvSpPr>
            <a:spLocks noGrp="1"/>
          </p:cNvSpPr>
          <p:nvPr>
            <p:ph type="dt" sz="half" idx="10"/>
          </p:nvPr>
        </p:nvSpPr>
        <p:spPr/>
        <p:txBody>
          <a:bodyPr/>
          <a:lstStyle/>
          <a:p>
            <a:fld id="{77F95893-0FF6-4B9B-BA43-C61CB44D7CD3}" type="datetimeFigureOut">
              <a:rPr lang="en-GB" smtClean="0"/>
              <a:t>09/07/2026</a:t>
            </a:fld>
            <a:endParaRPr lang="en-GB"/>
          </a:p>
        </p:txBody>
      </p:sp>
      <p:sp>
        <p:nvSpPr>
          <p:cNvPr id="6" name="Footer Placeholder 5">
            <a:extLst>
              <a:ext uri="{FF2B5EF4-FFF2-40B4-BE49-F238E27FC236}">
                <a16:creationId xmlns:a16="http://schemas.microsoft.com/office/drawing/2014/main" id="{AFC710BF-CB14-22FF-A757-492B83A174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AB313A-7F01-38CC-4AA2-45AC196B6E10}"/>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32475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873E5-2B2A-5298-1B44-D61924C6B07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B4E2B9-76BC-36D4-4388-BD374C9AA9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E81290-3323-0954-1F5C-AD3008A7D6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4F86D28-2507-0FD5-B116-BCBC2D4966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43305B-8A07-1EF5-8F3B-59ECCA7BDB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CE9752D-49B8-7466-5A75-B2EC9E74E325}"/>
              </a:ext>
            </a:extLst>
          </p:cNvPr>
          <p:cNvSpPr>
            <a:spLocks noGrp="1"/>
          </p:cNvSpPr>
          <p:nvPr>
            <p:ph type="dt" sz="half" idx="10"/>
          </p:nvPr>
        </p:nvSpPr>
        <p:spPr/>
        <p:txBody>
          <a:bodyPr/>
          <a:lstStyle/>
          <a:p>
            <a:fld id="{77F95893-0FF6-4B9B-BA43-C61CB44D7CD3}" type="datetimeFigureOut">
              <a:rPr lang="en-GB" smtClean="0"/>
              <a:t>09/07/2026</a:t>
            </a:fld>
            <a:endParaRPr lang="en-GB"/>
          </a:p>
        </p:txBody>
      </p:sp>
      <p:sp>
        <p:nvSpPr>
          <p:cNvPr id="8" name="Footer Placeholder 7">
            <a:extLst>
              <a:ext uri="{FF2B5EF4-FFF2-40B4-BE49-F238E27FC236}">
                <a16:creationId xmlns:a16="http://schemas.microsoft.com/office/drawing/2014/main" id="{44E58FC5-02FA-146D-77BB-4786340BBB2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24A73AE-DD7D-924E-B478-728E72211309}"/>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5637654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4F93A-B96C-46AE-CF49-AFE481AE8E2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C7FCE03-3A40-910D-A26E-3345D5DBD79E}"/>
              </a:ext>
            </a:extLst>
          </p:cNvPr>
          <p:cNvSpPr>
            <a:spLocks noGrp="1"/>
          </p:cNvSpPr>
          <p:nvPr>
            <p:ph type="dt" sz="half" idx="10"/>
          </p:nvPr>
        </p:nvSpPr>
        <p:spPr/>
        <p:txBody>
          <a:bodyPr/>
          <a:lstStyle/>
          <a:p>
            <a:fld id="{77F95893-0FF6-4B9B-BA43-C61CB44D7CD3}" type="datetimeFigureOut">
              <a:rPr lang="en-GB" smtClean="0"/>
              <a:t>09/07/2026</a:t>
            </a:fld>
            <a:endParaRPr lang="en-GB"/>
          </a:p>
        </p:txBody>
      </p:sp>
      <p:sp>
        <p:nvSpPr>
          <p:cNvPr id="4" name="Footer Placeholder 3">
            <a:extLst>
              <a:ext uri="{FF2B5EF4-FFF2-40B4-BE49-F238E27FC236}">
                <a16:creationId xmlns:a16="http://schemas.microsoft.com/office/drawing/2014/main" id="{02C8DD4C-BB5F-A0B3-A5F0-A1465264C06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442F627-C05C-3C0C-3EF0-3824C9C6AA22}"/>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17360241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58E118-6E62-F7F8-A8F4-54A4C8A8B618}"/>
              </a:ext>
            </a:extLst>
          </p:cNvPr>
          <p:cNvSpPr>
            <a:spLocks noGrp="1"/>
          </p:cNvSpPr>
          <p:nvPr>
            <p:ph type="dt" sz="half" idx="10"/>
          </p:nvPr>
        </p:nvSpPr>
        <p:spPr/>
        <p:txBody>
          <a:bodyPr/>
          <a:lstStyle/>
          <a:p>
            <a:fld id="{77F95893-0FF6-4B9B-BA43-C61CB44D7CD3}" type="datetimeFigureOut">
              <a:rPr lang="en-GB" smtClean="0"/>
              <a:t>09/07/2026</a:t>
            </a:fld>
            <a:endParaRPr lang="en-GB"/>
          </a:p>
        </p:txBody>
      </p:sp>
      <p:sp>
        <p:nvSpPr>
          <p:cNvPr id="3" name="Footer Placeholder 2">
            <a:extLst>
              <a:ext uri="{FF2B5EF4-FFF2-40B4-BE49-F238E27FC236}">
                <a16:creationId xmlns:a16="http://schemas.microsoft.com/office/drawing/2014/main" id="{967F87B4-4097-8BDD-8B4F-771D9352826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E76EBB6-1FCD-4A8C-3328-EA54EF8FAE0D}"/>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6437884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D6EA4-535E-B790-CE99-A7064C046B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418589C-9B6C-6B15-C608-4E899D189C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F1D7420-7A6D-6351-ACD9-E91FA87014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00C484-F432-D592-9A6E-0BF415B683D6}"/>
              </a:ext>
            </a:extLst>
          </p:cNvPr>
          <p:cNvSpPr>
            <a:spLocks noGrp="1"/>
          </p:cNvSpPr>
          <p:nvPr>
            <p:ph type="dt" sz="half" idx="10"/>
          </p:nvPr>
        </p:nvSpPr>
        <p:spPr/>
        <p:txBody>
          <a:bodyPr/>
          <a:lstStyle/>
          <a:p>
            <a:fld id="{77F95893-0FF6-4B9B-BA43-C61CB44D7CD3}" type="datetimeFigureOut">
              <a:rPr lang="en-GB" smtClean="0"/>
              <a:t>09/07/2026</a:t>
            </a:fld>
            <a:endParaRPr lang="en-GB"/>
          </a:p>
        </p:txBody>
      </p:sp>
      <p:sp>
        <p:nvSpPr>
          <p:cNvPr id="6" name="Footer Placeholder 5">
            <a:extLst>
              <a:ext uri="{FF2B5EF4-FFF2-40B4-BE49-F238E27FC236}">
                <a16:creationId xmlns:a16="http://schemas.microsoft.com/office/drawing/2014/main" id="{291B7204-0645-D613-FB41-FBB1B6EB65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3110C8-8C9C-7E68-2B71-00876D9CBB96}"/>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552291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CCBE9-2820-57D8-E804-A3A25429C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27EF875-E8B0-70D1-F27D-12CB7C09F3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F86C7E8-C6E1-D71D-DFB0-9536989A5F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7D4B2B-90CF-DC82-386B-536F476733CF}"/>
              </a:ext>
            </a:extLst>
          </p:cNvPr>
          <p:cNvSpPr>
            <a:spLocks noGrp="1"/>
          </p:cNvSpPr>
          <p:nvPr>
            <p:ph type="dt" sz="half" idx="10"/>
          </p:nvPr>
        </p:nvSpPr>
        <p:spPr/>
        <p:txBody>
          <a:bodyPr/>
          <a:lstStyle/>
          <a:p>
            <a:fld id="{77F95893-0FF6-4B9B-BA43-C61CB44D7CD3}" type="datetimeFigureOut">
              <a:rPr lang="en-GB" smtClean="0"/>
              <a:t>09/07/2026</a:t>
            </a:fld>
            <a:endParaRPr lang="en-GB"/>
          </a:p>
        </p:txBody>
      </p:sp>
      <p:sp>
        <p:nvSpPr>
          <p:cNvPr id="6" name="Footer Placeholder 5">
            <a:extLst>
              <a:ext uri="{FF2B5EF4-FFF2-40B4-BE49-F238E27FC236}">
                <a16:creationId xmlns:a16="http://schemas.microsoft.com/office/drawing/2014/main" id="{F0C0759A-7847-C416-FF27-C572D0850E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DFEA2A1-75AB-716D-F81D-2B527C0231E9}"/>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0737617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F7B29C-3A76-5029-47E1-D5CDAFFD5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F59425-B0AB-F5DB-8540-080BE521AF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FFD69F-51FF-0E4C-5FDC-A51FBD0C59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7F95893-0FF6-4B9B-BA43-C61CB44D7CD3}" type="datetimeFigureOut">
              <a:rPr lang="en-GB" smtClean="0"/>
              <a:t>09/07/2026</a:t>
            </a:fld>
            <a:endParaRPr lang="en-GB"/>
          </a:p>
        </p:txBody>
      </p:sp>
      <p:sp>
        <p:nvSpPr>
          <p:cNvPr id="5" name="Footer Placeholder 4">
            <a:extLst>
              <a:ext uri="{FF2B5EF4-FFF2-40B4-BE49-F238E27FC236}">
                <a16:creationId xmlns:a16="http://schemas.microsoft.com/office/drawing/2014/main" id="{58748CDE-8A52-1D72-F372-7165ABA44E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66F4959-499D-7026-9179-1DF2B3486A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FC22888-C6F0-4918-B5ED-37B3ABF1B807}" type="slidenum">
              <a:rPr lang="en-GB" smtClean="0"/>
              <a:t>‹#›</a:t>
            </a:fld>
            <a:endParaRPr lang="en-GB"/>
          </a:p>
        </p:txBody>
      </p:sp>
    </p:spTree>
    <p:extLst>
      <p:ext uri="{BB962C8B-B14F-4D97-AF65-F5344CB8AC3E}">
        <p14:creationId xmlns:p14="http://schemas.microsoft.com/office/powerpoint/2010/main" val="4120417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hyperlink" Target="http://www.pngall.com/whatsapp-p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hyperlink" Target="http://www.pngall.com/whatsapp-pn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7.svg"/><Relationship Id="rId4" Type="http://schemas.openxmlformats.org/officeDocument/2006/relationships/hyperlink" Target="http://www.pngall.com/whatsapp-pn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7.svg"/><Relationship Id="rId4" Type="http://schemas.openxmlformats.org/officeDocument/2006/relationships/hyperlink" Target="http://www.pngall.com/whatsapp-p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mailto:Demi.smith@angliastudent.com"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arunion.co.uk/cambridge/your-say/campaign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mailto:j.bunkle@angliastudent.com" TargetMode="Externa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0DBF066-D70D-641A-690F-2A800D669EC0}"/>
            </a:ext>
          </a:extLst>
        </p:cNvPr>
        <p:cNvGrpSpPr/>
        <p:nvPr/>
      </p:nvGrpSpPr>
      <p:grpSpPr>
        <a:xfrm>
          <a:off x="0" y="0"/>
          <a:ext cx="0" cy="0"/>
          <a:chOff x="0" y="0"/>
          <a:chExt cx="0" cy="0"/>
        </a:xfrm>
      </p:grpSpPr>
      <p:pic>
        <p:nvPicPr>
          <p:cNvPr id="4" name="Picture 3" descr="A blue and black logo&#10;&#10;AI-generated content may be incorrect.">
            <a:extLst>
              <a:ext uri="{FF2B5EF4-FFF2-40B4-BE49-F238E27FC236}">
                <a16:creationId xmlns:a16="http://schemas.microsoft.com/office/drawing/2014/main" id="{5EB8F541-2501-0E47-27DF-AF52862869F5}"/>
              </a:ext>
            </a:extLst>
          </p:cNvPr>
          <p:cNvPicPr>
            <a:picLocks noChangeAspect="1"/>
          </p:cNvPicPr>
          <p:nvPr/>
        </p:nvPicPr>
        <p:blipFill>
          <a:blip r:embed="rId2"/>
          <a:stretch>
            <a:fillRect/>
          </a:stretch>
        </p:blipFill>
        <p:spPr>
          <a:xfrm>
            <a:off x="-2891692" y="-605693"/>
            <a:ext cx="8079153" cy="8079153"/>
          </a:xfrm>
          <a:prstGeom prst="rect">
            <a:avLst/>
          </a:prstGeom>
        </p:spPr>
      </p:pic>
      <p:pic>
        <p:nvPicPr>
          <p:cNvPr id="5" name="Picture 4" descr="A black and purple square with a black stripe&#10;&#10;AI-generated content may be incorrect.">
            <a:extLst>
              <a:ext uri="{FF2B5EF4-FFF2-40B4-BE49-F238E27FC236}">
                <a16:creationId xmlns:a16="http://schemas.microsoft.com/office/drawing/2014/main" id="{FB2ADF98-BC0F-2BA0-6431-44B39DE4A00E}"/>
              </a:ext>
            </a:extLst>
          </p:cNvPr>
          <p:cNvPicPr>
            <a:picLocks noChangeAspect="1"/>
          </p:cNvPicPr>
          <p:nvPr/>
        </p:nvPicPr>
        <p:blipFill>
          <a:blip r:embed="rId3"/>
          <a:stretch>
            <a:fillRect/>
          </a:stretch>
        </p:blipFill>
        <p:spPr>
          <a:xfrm>
            <a:off x="6275917" y="-370417"/>
            <a:ext cx="6858000" cy="6858000"/>
          </a:xfrm>
          <a:prstGeom prst="rect">
            <a:avLst/>
          </a:prstGeom>
        </p:spPr>
      </p:pic>
      <p:pic>
        <p:nvPicPr>
          <p:cNvPr id="2" name="Picture 1" descr="A yellow star shaped object&#10;&#10;AI-generated content may be incorrect.">
            <a:extLst>
              <a:ext uri="{FF2B5EF4-FFF2-40B4-BE49-F238E27FC236}">
                <a16:creationId xmlns:a16="http://schemas.microsoft.com/office/drawing/2014/main" id="{D0B4F835-C31E-2A71-882C-D7CFCD394217}"/>
              </a:ext>
            </a:extLst>
          </p:cNvPr>
          <p:cNvPicPr>
            <a:picLocks noChangeAspect="1"/>
          </p:cNvPicPr>
          <p:nvPr/>
        </p:nvPicPr>
        <p:blipFill>
          <a:blip r:embed="rId4"/>
          <a:stretch>
            <a:fillRect/>
          </a:stretch>
        </p:blipFill>
        <p:spPr>
          <a:xfrm>
            <a:off x="-623637" y="-1071359"/>
            <a:ext cx="9512043" cy="9495691"/>
          </a:xfrm>
          <a:prstGeom prst="rect">
            <a:avLst/>
          </a:prstGeom>
        </p:spPr>
      </p:pic>
      <p:pic>
        <p:nvPicPr>
          <p:cNvPr id="3" name="Picture 2" descr="A orange blotch on a black background&#10;&#10;AI-generated content may be incorrect.">
            <a:extLst>
              <a:ext uri="{FF2B5EF4-FFF2-40B4-BE49-F238E27FC236}">
                <a16:creationId xmlns:a16="http://schemas.microsoft.com/office/drawing/2014/main" id="{B989B4D4-D4C4-2B20-1A9A-30D198C44217}"/>
              </a:ext>
            </a:extLst>
          </p:cNvPr>
          <p:cNvPicPr>
            <a:picLocks noChangeAspect="1"/>
          </p:cNvPicPr>
          <p:nvPr/>
        </p:nvPicPr>
        <p:blipFill>
          <a:blip r:embed="rId5"/>
          <a:srcRect l="-980" t="1961" r="980" b="-1961"/>
          <a:stretch>
            <a:fillRect/>
          </a:stretch>
        </p:blipFill>
        <p:spPr>
          <a:xfrm>
            <a:off x="6278361" y="323199"/>
            <a:ext cx="7971699" cy="7971699"/>
          </a:xfrm>
          <a:prstGeom prst="rect">
            <a:avLst/>
          </a:prstGeom>
        </p:spPr>
      </p:pic>
      <p:sp>
        <p:nvSpPr>
          <p:cNvPr id="7" name="TextBox 6">
            <a:extLst>
              <a:ext uri="{FF2B5EF4-FFF2-40B4-BE49-F238E27FC236}">
                <a16:creationId xmlns:a16="http://schemas.microsoft.com/office/drawing/2014/main" id="{1576E187-ADDE-CDB4-D237-4C3D01458BD3}"/>
              </a:ext>
            </a:extLst>
          </p:cNvPr>
          <p:cNvSpPr txBox="1"/>
          <p:nvPr/>
        </p:nvSpPr>
        <p:spPr>
          <a:xfrm>
            <a:off x="2106084" y="2264833"/>
            <a:ext cx="4679949"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6000" b="1" dirty="0" err="1">
                <a:latin typeface="Atkinson Hyperlegible"/>
              </a:rPr>
              <a:t>Schoo</a:t>
            </a:r>
            <a:r>
              <a:rPr lang="en-GB" sz="6000" b="1" dirty="0">
                <a:latin typeface="Atkinson Hyperlegible"/>
              </a:rPr>
              <a:t>l Rep Training 2026</a:t>
            </a:r>
            <a:r>
              <a:rPr lang="en-GB" sz="3600" b="1" dirty="0"/>
              <a:t> </a:t>
            </a:r>
          </a:p>
        </p:txBody>
      </p:sp>
      <p:pic>
        <p:nvPicPr>
          <p:cNvPr id="8" name="Picture 7" descr="A purple letters on a black background&#10;&#10;AI-generated content may be incorrect.">
            <a:extLst>
              <a:ext uri="{FF2B5EF4-FFF2-40B4-BE49-F238E27FC236}">
                <a16:creationId xmlns:a16="http://schemas.microsoft.com/office/drawing/2014/main" id="{445A9EE2-3569-DFC7-35A2-56418206836D}"/>
              </a:ext>
            </a:extLst>
          </p:cNvPr>
          <p:cNvPicPr>
            <a:picLocks noChangeAspect="1"/>
          </p:cNvPicPr>
          <p:nvPr/>
        </p:nvPicPr>
        <p:blipFill>
          <a:blip r:embed="rId6"/>
          <a:stretch>
            <a:fillRect/>
          </a:stretch>
        </p:blipFill>
        <p:spPr>
          <a:xfrm>
            <a:off x="-243417" y="6089330"/>
            <a:ext cx="2592917" cy="1039924"/>
          </a:xfrm>
          <a:prstGeom prst="rect">
            <a:avLst/>
          </a:prstGeom>
        </p:spPr>
      </p:pic>
    </p:spTree>
    <p:extLst>
      <p:ext uri="{BB962C8B-B14F-4D97-AF65-F5344CB8AC3E}">
        <p14:creationId xmlns:p14="http://schemas.microsoft.com/office/powerpoint/2010/main" val="33424493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 2" title="Undulating green liquid">
            <a:hlinkClick r:id="" action="ppaction://media"/>
            <a:extLst>
              <a:ext uri="{FF2B5EF4-FFF2-40B4-BE49-F238E27FC236}">
                <a16:creationId xmlns:a16="http://schemas.microsoft.com/office/drawing/2014/main" id="{909BB151-F921-28C9-D997-A112E0BBE11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4" name="Freeform: Shape 3">
            <a:extLst>
              <a:ext uri="{FF2B5EF4-FFF2-40B4-BE49-F238E27FC236}">
                <a16:creationId xmlns:a16="http://schemas.microsoft.com/office/drawing/2014/main" id="{EC1A6B15-CE03-D81C-4231-7FD2BBE01B7F}"/>
              </a:ext>
            </a:extLst>
          </p:cNvPr>
          <p:cNvSpPr/>
          <p:nvPr/>
        </p:nvSpPr>
        <p:spPr>
          <a:xfrm>
            <a:off x="-247650" y="-190500"/>
            <a:ext cx="12439650" cy="7048500"/>
          </a:xfrm>
          <a:custGeom>
            <a:avLst/>
            <a:gdLst>
              <a:gd name="connsiteX0" fmla="*/ 0 w 12325350"/>
              <a:gd name="connsiteY0" fmla="*/ 362953 h 6858000"/>
              <a:gd name="connsiteX1" fmla="*/ 3514725 w 12325350"/>
              <a:gd name="connsiteY1" fmla="*/ 6858000 h 6858000"/>
              <a:gd name="connsiteX2" fmla="*/ 0 w 12325350"/>
              <a:gd name="connsiteY2" fmla="*/ 6858000 h 6858000"/>
              <a:gd name="connsiteX3" fmla="*/ 7225858 w 12325350"/>
              <a:gd name="connsiteY3" fmla="*/ 0 h 6858000"/>
              <a:gd name="connsiteX4" fmla="*/ 12325350 w 12325350"/>
              <a:gd name="connsiteY4" fmla="*/ 0 h 6858000"/>
              <a:gd name="connsiteX5" fmla="*/ 12325350 w 12325350"/>
              <a:gd name="connsiteY5" fmla="*/ 6858000 h 6858000"/>
              <a:gd name="connsiteX6" fmla="*/ 3514725 w 1232535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25350" h="6858000">
                <a:moveTo>
                  <a:pt x="0" y="362953"/>
                </a:moveTo>
                <a:lnTo>
                  <a:pt x="3514725" y="6858000"/>
                </a:lnTo>
                <a:lnTo>
                  <a:pt x="0" y="6858000"/>
                </a:lnTo>
                <a:close/>
                <a:moveTo>
                  <a:pt x="7225858" y="0"/>
                </a:moveTo>
                <a:lnTo>
                  <a:pt x="12325350" y="0"/>
                </a:lnTo>
                <a:lnTo>
                  <a:pt x="12325350" y="6858000"/>
                </a:lnTo>
                <a:lnTo>
                  <a:pt x="3514725" y="6858000"/>
                </a:lnTo>
                <a:close/>
              </a:path>
            </a:pathLst>
          </a:cu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9" name="Isosceles Triangle 8">
            <a:extLst>
              <a:ext uri="{FF2B5EF4-FFF2-40B4-BE49-F238E27FC236}">
                <a16:creationId xmlns:a16="http://schemas.microsoft.com/office/drawing/2014/main" id="{BB4B6AE8-ED29-CDD7-568A-5419E78726FF}"/>
              </a:ext>
            </a:extLst>
          </p:cNvPr>
          <p:cNvSpPr/>
          <p:nvPr/>
        </p:nvSpPr>
        <p:spPr>
          <a:xfrm rot="10800000">
            <a:off x="8489642" y="-6172200"/>
            <a:ext cx="6871316" cy="5717220"/>
          </a:xfrm>
          <a:prstGeom prst="triangle">
            <a:avLst>
              <a:gd name="adj" fmla="val 48320"/>
            </a:avLst>
          </a:prstGeom>
          <a:solidFill>
            <a:srgbClr val="77BC1F"/>
          </a:solidFill>
          <a:ln>
            <a:solidFill>
              <a:srgbClr val="77BC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Isosceles Triangle 9">
            <a:extLst>
              <a:ext uri="{FF2B5EF4-FFF2-40B4-BE49-F238E27FC236}">
                <a16:creationId xmlns:a16="http://schemas.microsoft.com/office/drawing/2014/main" id="{D44CC6A7-2FD0-3572-E49A-64EA49D25756}"/>
              </a:ext>
            </a:extLst>
          </p:cNvPr>
          <p:cNvSpPr/>
          <p:nvPr/>
        </p:nvSpPr>
        <p:spPr>
          <a:xfrm>
            <a:off x="7901763" y="7122480"/>
            <a:ext cx="6871316" cy="5717220"/>
          </a:xfrm>
          <a:prstGeom prst="triangle">
            <a:avLst>
              <a:gd name="adj" fmla="val 4832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3CDBCAF8-C6F8-D4EE-D4D1-60EC459A41FD}"/>
              </a:ext>
            </a:extLst>
          </p:cNvPr>
          <p:cNvSpPr txBox="1"/>
          <p:nvPr/>
        </p:nvSpPr>
        <p:spPr>
          <a:xfrm>
            <a:off x="5009534" y="3989419"/>
            <a:ext cx="7430116" cy="830997"/>
          </a:xfrm>
          <a:prstGeom prst="rect">
            <a:avLst/>
          </a:prstGeom>
          <a:noFill/>
        </p:spPr>
        <p:txBody>
          <a:bodyPr wrap="square" lIns="91440" tIns="45720" rIns="91440" bIns="45720" rtlCol="0" anchor="t">
            <a:spAutoFit/>
          </a:bodyPr>
          <a:lstStyle/>
          <a:p>
            <a:r>
              <a:rPr lang="en-GB" sz="4800" b="1" dirty="0">
                <a:solidFill>
                  <a:schemeClr val="bg1"/>
                </a:solidFill>
                <a:latin typeface="Atkinson Hyperlegible"/>
                <a:cs typeface="Aharoni"/>
              </a:rPr>
              <a:t>How do I get </a:t>
            </a:r>
            <a:r>
              <a:rPr lang="en-GB" sz="4800" b="1">
                <a:solidFill>
                  <a:schemeClr val="bg1"/>
                </a:solidFill>
                <a:latin typeface="Atkinson Hyperlegible"/>
                <a:cs typeface="Aharoni"/>
              </a:rPr>
              <a:t>feedback?</a:t>
            </a:r>
            <a:endParaRPr lang="en-GB" sz="4800" b="1" dirty="0">
              <a:solidFill>
                <a:schemeClr val="bg1"/>
              </a:solidFill>
              <a:latin typeface="Atkinson Hyperlegible"/>
              <a:cs typeface="Aharoni"/>
            </a:endParaRPr>
          </a:p>
        </p:txBody>
      </p:sp>
    </p:spTree>
    <p:extLst>
      <p:ext uri="{BB962C8B-B14F-4D97-AF65-F5344CB8AC3E}">
        <p14:creationId xmlns:p14="http://schemas.microsoft.com/office/powerpoint/2010/main" val="15950075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6748FD-9603-D7EB-A0B8-1C5523DBA826}"/>
            </a:ext>
          </a:extLst>
        </p:cNvPr>
        <p:cNvGrpSpPr/>
        <p:nvPr/>
      </p:nvGrpSpPr>
      <p:grpSpPr>
        <a:xfrm>
          <a:off x="0" y="0"/>
          <a:ext cx="0" cy="0"/>
          <a:chOff x="0" y="0"/>
          <a:chExt cx="0" cy="0"/>
        </a:xfrm>
      </p:grpSpPr>
      <p:pic>
        <p:nvPicPr>
          <p:cNvPr id="3" name="Picture 2" descr="File:WhatsApp icon.png - Wikimedia Commons">
            <a:extLst>
              <a:ext uri="{FF2B5EF4-FFF2-40B4-BE49-F238E27FC236}">
                <a16:creationId xmlns:a16="http://schemas.microsoft.com/office/drawing/2014/main" id="{CEE91F88-7256-07B9-65C6-0AF4608E1974}"/>
              </a:ext>
            </a:extLst>
          </p:cNvPr>
          <p:cNvPicPr>
            <a:picLocks noChangeAspect="1"/>
          </p:cNvPicPr>
          <p:nvPr/>
        </p:nvPicPr>
        <p:blipFill>
          <a:blip r:embed="rId3"/>
          <a:srcRect t="1575" r="2" b="4280"/>
          <a:stretch>
            <a:fillRect/>
          </a:stretch>
        </p:blipFill>
        <p:spPr>
          <a:xfrm>
            <a:off x="20" y="2857855"/>
            <a:ext cx="4211035" cy="4000145"/>
          </a:xfrm>
          <a:custGeom>
            <a:avLst/>
            <a:gdLst/>
            <a:ahLst/>
            <a:cxnLst/>
            <a:rect l="l" t="t" r="r" b="b"/>
            <a:pathLst>
              <a:path w="4211055" h="4000145">
                <a:moveTo>
                  <a:pt x="1165310" y="990"/>
                </a:moveTo>
                <a:cubicBezTo>
                  <a:pt x="1578456" y="12730"/>
                  <a:pt x="2002082" y="129252"/>
                  <a:pt x="2418078" y="367333"/>
                </a:cubicBezTo>
                <a:cubicBezTo>
                  <a:pt x="3626917" y="1059170"/>
                  <a:pt x="4390740" y="2547253"/>
                  <a:pt x="4174528" y="3871009"/>
                </a:cubicBezTo>
                <a:lnTo>
                  <a:pt x="4145661" y="4000145"/>
                </a:lnTo>
                <a:lnTo>
                  <a:pt x="0" y="4000145"/>
                </a:lnTo>
                <a:lnTo>
                  <a:pt x="0" y="251609"/>
                </a:lnTo>
                <a:lnTo>
                  <a:pt x="158783" y="182603"/>
                </a:lnTo>
                <a:cubicBezTo>
                  <a:pt x="479801" y="54981"/>
                  <a:pt x="818871" y="-8854"/>
                  <a:pt x="1165310" y="990"/>
                </a:cubicBezTo>
                <a:close/>
              </a:path>
            </a:pathLst>
          </a:custGeom>
        </p:spPr>
      </p:pic>
      <p:sp>
        <p:nvSpPr>
          <p:cNvPr id="8" name="TextBox 7">
            <a:extLst>
              <a:ext uri="{FF2B5EF4-FFF2-40B4-BE49-F238E27FC236}">
                <a16:creationId xmlns:a16="http://schemas.microsoft.com/office/drawing/2014/main" id="{9302FEB7-F951-8CC9-0E40-081ED5EB58C5}"/>
              </a:ext>
            </a:extLst>
          </p:cNvPr>
          <p:cNvSpPr txBox="1"/>
          <p:nvPr/>
        </p:nvSpPr>
        <p:spPr>
          <a:xfrm>
            <a:off x="4944979" y="3749689"/>
            <a:ext cx="6769184" cy="1573724"/>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4800" kern="1200">
                <a:solidFill>
                  <a:schemeClr val="tx1"/>
                </a:solidFill>
                <a:latin typeface="+mj-lt"/>
                <a:ea typeface="+mj-ea"/>
                <a:cs typeface="+mj-cs"/>
              </a:rPr>
              <a:t>Social Media </a:t>
            </a:r>
          </a:p>
        </p:txBody>
      </p:sp>
      <p:pic>
        <p:nvPicPr>
          <p:cNvPr id="4" name="Picture 3" descr="A screenshot of a social media post&#10;&#10;AI-generated content may be incorrect.">
            <a:extLst>
              <a:ext uri="{FF2B5EF4-FFF2-40B4-BE49-F238E27FC236}">
                <a16:creationId xmlns:a16="http://schemas.microsoft.com/office/drawing/2014/main" id="{49B31579-5CC1-6EC2-6E98-40EAB46685E1}"/>
              </a:ext>
            </a:extLst>
          </p:cNvPr>
          <p:cNvPicPr>
            <a:picLocks noChangeAspect="1"/>
          </p:cNvPicPr>
          <p:nvPr/>
        </p:nvPicPr>
        <p:blipFill>
          <a:blip r:embed="rId4"/>
          <a:srcRect l="19758" r="12457" b="-3"/>
          <a:stretch>
            <a:fillRect/>
          </a:stretch>
        </p:blipFill>
        <p:spPr>
          <a:xfrm>
            <a:off x="1620005" y="10"/>
            <a:ext cx="4077699" cy="2646937"/>
          </a:xfrm>
          <a:custGeom>
            <a:avLst/>
            <a:gdLst/>
            <a:ahLst/>
            <a:cxnLst/>
            <a:rect l="l" t="t" r="r" b="b"/>
            <a:pathLst>
              <a:path w="4077699" h="2646947">
                <a:moveTo>
                  <a:pt x="298869" y="0"/>
                </a:moveTo>
                <a:lnTo>
                  <a:pt x="3905710" y="0"/>
                </a:lnTo>
                <a:lnTo>
                  <a:pt x="3954920" y="126877"/>
                </a:lnTo>
                <a:cubicBezTo>
                  <a:pt x="4035479" y="365716"/>
                  <a:pt x="4077699" y="630123"/>
                  <a:pt x="4077699" y="908578"/>
                </a:cubicBezTo>
                <a:cubicBezTo>
                  <a:pt x="4077699" y="1130767"/>
                  <a:pt x="4012333" y="1309091"/>
                  <a:pt x="3865851" y="1486825"/>
                </a:cubicBezTo>
                <a:cubicBezTo>
                  <a:pt x="3712631" y="1672742"/>
                  <a:pt x="3482407" y="1843981"/>
                  <a:pt x="3238621" y="2025257"/>
                </a:cubicBezTo>
                <a:cubicBezTo>
                  <a:pt x="3193644" y="2058662"/>
                  <a:pt x="3147179" y="2093247"/>
                  <a:pt x="3100715" y="2128254"/>
                </a:cubicBezTo>
                <a:cubicBezTo>
                  <a:pt x="2684806" y="2441546"/>
                  <a:pt x="2381253" y="2646947"/>
                  <a:pt x="1967534" y="2646947"/>
                </a:cubicBezTo>
                <a:cubicBezTo>
                  <a:pt x="1337153" y="2646947"/>
                  <a:pt x="890707" y="2394813"/>
                  <a:pt x="474798" y="1803828"/>
                </a:cubicBezTo>
                <a:cubicBezTo>
                  <a:pt x="420372" y="1726474"/>
                  <a:pt x="367168" y="1656124"/>
                  <a:pt x="315716" y="1588134"/>
                </a:cubicBezTo>
                <a:cubicBezTo>
                  <a:pt x="102468" y="1306222"/>
                  <a:pt x="0" y="1159615"/>
                  <a:pt x="0" y="908578"/>
                </a:cubicBezTo>
                <a:cubicBezTo>
                  <a:pt x="0" y="659312"/>
                  <a:pt x="64228" y="413080"/>
                  <a:pt x="190760" y="176721"/>
                </a:cubicBezTo>
                <a:cubicBezTo>
                  <a:pt x="221715" y="118918"/>
                  <a:pt x="255994" y="62336"/>
                  <a:pt x="293522" y="7075"/>
                </a:cubicBezTo>
                <a:close/>
              </a:path>
            </a:pathLst>
          </a:custGeom>
        </p:spPr>
      </p:pic>
      <p:pic>
        <p:nvPicPr>
          <p:cNvPr id="6" name="Picture 5" descr="File:LinkedIn icon.svg - Wikimedia Commons">
            <a:extLst>
              <a:ext uri="{FF2B5EF4-FFF2-40B4-BE49-F238E27FC236}">
                <a16:creationId xmlns:a16="http://schemas.microsoft.com/office/drawing/2014/main" id="{8D9B56D5-5630-454F-1E3D-F735655771E7}"/>
              </a:ext>
            </a:extLst>
          </p:cNvPr>
          <p:cNvPicPr>
            <a:picLocks noChangeAspect="1"/>
          </p:cNvPicPr>
          <p:nvPr/>
        </p:nvPicPr>
        <p:blipFill>
          <a:blip r:embed="rId5"/>
          <a:srcRect t="7399" r="1" b="1"/>
          <a:stretch>
            <a:fillRect/>
          </a:stretch>
        </p:blipFill>
        <p:spPr>
          <a:xfrm>
            <a:off x="5584924" y="1547578"/>
            <a:ext cx="2292493" cy="2122880"/>
          </a:xfrm>
          <a:custGeom>
            <a:avLst/>
            <a:gdLst/>
            <a:ahLst/>
            <a:cxnLst/>
            <a:rect l="l" t="t" r="r" b="b"/>
            <a:pathLst>
              <a:path w="2292493" h="2122880">
                <a:moveTo>
                  <a:pt x="1235443" y="101"/>
                </a:moveTo>
                <a:cubicBezTo>
                  <a:pt x="1263084" y="-395"/>
                  <a:pt x="1291217" y="936"/>
                  <a:pt x="1320072" y="4230"/>
                </a:cubicBezTo>
                <a:cubicBezTo>
                  <a:pt x="1671802" y="44384"/>
                  <a:pt x="1902125" y="218473"/>
                  <a:pt x="2090172" y="586366"/>
                </a:cubicBezTo>
                <a:cubicBezTo>
                  <a:pt x="2114779" y="634518"/>
                  <a:pt x="2139225" y="678547"/>
                  <a:pt x="2162870" y="721101"/>
                </a:cubicBezTo>
                <a:cubicBezTo>
                  <a:pt x="2260860" y="897539"/>
                  <a:pt x="2307113" y="988758"/>
                  <a:pt x="2288417" y="1133777"/>
                </a:cubicBezTo>
                <a:cubicBezTo>
                  <a:pt x="2269852" y="1277773"/>
                  <a:pt x="2215677" y="1415925"/>
                  <a:pt x="2127475" y="1544405"/>
                </a:cubicBezTo>
                <a:cubicBezTo>
                  <a:pt x="2041168" y="1670087"/>
                  <a:pt x="1926635" y="1781072"/>
                  <a:pt x="1787108" y="1874175"/>
                </a:cubicBezTo>
                <a:cubicBezTo>
                  <a:pt x="1649962" y="1965719"/>
                  <a:pt x="1492014" y="2036098"/>
                  <a:pt x="1330248" y="2077660"/>
                </a:cubicBezTo>
                <a:cubicBezTo>
                  <a:pt x="1164114" y="2120453"/>
                  <a:pt x="999359" y="2132944"/>
                  <a:pt x="840730" y="2114835"/>
                </a:cubicBezTo>
                <a:cubicBezTo>
                  <a:pt x="691132" y="2097757"/>
                  <a:pt x="557149" y="2053337"/>
                  <a:pt x="442425" y="1982881"/>
                </a:cubicBezTo>
                <a:cubicBezTo>
                  <a:pt x="334913" y="1916810"/>
                  <a:pt x="244458" y="1827961"/>
                  <a:pt x="173560" y="1718848"/>
                </a:cubicBezTo>
                <a:cubicBezTo>
                  <a:pt x="83005" y="1579424"/>
                  <a:pt x="26806" y="1409945"/>
                  <a:pt x="7516" y="1223899"/>
                </a:cubicBezTo>
                <a:cubicBezTo>
                  <a:pt x="-4057" y="1112273"/>
                  <a:pt x="-2343" y="994681"/>
                  <a:pt x="13211" y="874039"/>
                </a:cubicBezTo>
                <a:cubicBezTo>
                  <a:pt x="29758" y="745684"/>
                  <a:pt x="79512" y="646833"/>
                  <a:pt x="174480" y="553491"/>
                </a:cubicBezTo>
                <a:cubicBezTo>
                  <a:pt x="273817" y="455849"/>
                  <a:pt x="415027" y="371593"/>
                  <a:pt x="564552" y="282403"/>
                </a:cubicBezTo>
                <a:cubicBezTo>
                  <a:pt x="592135" y="265970"/>
                  <a:pt x="620637" y="248950"/>
                  <a:pt x="649169" y="231687"/>
                </a:cubicBezTo>
                <a:cubicBezTo>
                  <a:pt x="872639" y="96509"/>
                  <a:pt x="1041960" y="3569"/>
                  <a:pt x="1235443" y="101"/>
                </a:cubicBezTo>
                <a:close/>
              </a:path>
            </a:pathLst>
          </a:custGeom>
        </p:spPr>
      </p:pic>
      <p:pic>
        <p:nvPicPr>
          <p:cNvPr id="5" name="Picture 4" descr="Messenger - Free business icons">
            <a:extLst>
              <a:ext uri="{FF2B5EF4-FFF2-40B4-BE49-F238E27FC236}">
                <a16:creationId xmlns:a16="http://schemas.microsoft.com/office/drawing/2014/main" id="{DB214079-8CF9-7942-94BD-030C1BD70318}"/>
              </a:ext>
            </a:extLst>
          </p:cNvPr>
          <p:cNvPicPr>
            <a:picLocks noChangeAspect="1"/>
          </p:cNvPicPr>
          <p:nvPr/>
        </p:nvPicPr>
        <p:blipFill>
          <a:blip r:embed="rId6"/>
          <a:srcRect t="7850" r="2" b="7811"/>
          <a:stretch>
            <a:fillRect/>
          </a:stretch>
        </p:blipFill>
        <p:spPr>
          <a:xfrm>
            <a:off x="8253664" y="10"/>
            <a:ext cx="3938337" cy="3321585"/>
          </a:xfrm>
          <a:custGeom>
            <a:avLst/>
            <a:gdLst/>
            <a:ahLst/>
            <a:cxnLst/>
            <a:rect l="l" t="t" r="r" b="b"/>
            <a:pathLst>
              <a:path w="3938337" h="3321595">
                <a:moveTo>
                  <a:pt x="412520" y="0"/>
                </a:moveTo>
                <a:lnTo>
                  <a:pt x="3217629" y="0"/>
                </a:lnTo>
                <a:lnTo>
                  <a:pt x="3871410" y="0"/>
                </a:lnTo>
                <a:lnTo>
                  <a:pt x="3938337" y="0"/>
                </a:lnTo>
                <a:lnTo>
                  <a:pt x="3938337" y="59511"/>
                </a:lnTo>
                <a:lnTo>
                  <a:pt x="3938337" y="699247"/>
                </a:lnTo>
                <a:lnTo>
                  <a:pt x="3938337" y="2518435"/>
                </a:lnTo>
                <a:lnTo>
                  <a:pt x="3856842" y="2618704"/>
                </a:lnTo>
                <a:cubicBezTo>
                  <a:pt x="3439614" y="3108658"/>
                  <a:pt x="2979779" y="3321595"/>
                  <a:pt x="2362292" y="3321595"/>
                </a:cubicBezTo>
                <a:cubicBezTo>
                  <a:pt x="1899140" y="3321595"/>
                  <a:pt x="1559319" y="3095023"/>
                  <a:pt x="1093716" y="2749441"/>
                </a:cubicBezTo>
                <a:cubicBezTo>
                  <a:pt x="1041701" y="2710827"/>
                  <a:pt x="989684" y="2672676"/>
                  <a:pt x="939333" y="2635829"/>
                </a:cubicBezTo>
                <a:cubicBezTo>
                  <a:pt x="666418" y="2435869"/>
                  <a:pt x="408686" y="2246981"/>
                  <a:pt x="237160" y="2041901"/>
                </a:cubicBezTo>
                <a:cubicBezTo>
                  <a:pt x="73176" y="1845849"/>
                  <a:pt x="0" y="1649145"/>
                  <a:pt x="0" y="1404055"/>
                </a:cubicBezTo>
                <a:cubicBezTo>
                  <a:pt x="0" y="866538"/>
                  <a:pt x="144750" y="376466"/>
                  <a:pt x="410955" y="1974"/>
                </a:cubicBezTo>
                <a:close/>
              </a:path>
            </a:pathLst>
          </a:custGeom>
        </p:spPr>
      </p:pic>
    </p:spTree>
    <p:extLst>
      <p:ext uri="{BB962C8B-B14F-4D97-AF65-F5344CB8AC3E}">
        <p14:creationId xmlns:p14="http://schemas.microsoft.com/office/powerpoint/2010/main" val="39896591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843F886-0526-1A41-EA79-41EAAAA3B83C}"/>
              </a:ext>
            </a:extLst>
          </p:cNvPr>
          <p:cNvSpPr/>
          <p:nvPr/>
        </p:nvSpPr>
        <p:spPr>
          <a:xfrm>
            <a:off x="432619" y="5751871"/>
            <a:ext cx="11326761" cy="634181"/>
          </a:xfrm>
          <a:prstGeom prst="roundRect">
            <a:avLst>
              <a:gd name="adj" fmla="val 50000"/>
            </a:avLst>
          </a:prstGeom>
          <a:solidFill>
            <a:schemeClr val="bg2">
              <a:lumMod val="25000"/>
            </a:schemeClr>
          </a:solidFill>
          <a:ln>
            <a:solidFill>
              <a:schemeClr val="bg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13424B7B-26C8-3C41-0E91-DE4D1998854C}"/>
              </a:ext>
            </a:extLst>
          </p:cNvPr>
          <p:cNvGrpSpPr/>
          <p:nvPr/>
        </p:nvGrpSpPr>
        <p:grpSpPr>
          <a:xfrm>
            <a:off x="1209365" y="471948"/>
            <a:ext cx="4483510" cy="4837471"/>
            <a:chOff x="1209365" y="471948"/>
            <a:chExt cx="4483510" cy="4837471"/>
          </a:xfrm>
        </p:grpSpPr>
        <p:sp>
          <p:nvSpPr>
            <p:cNvPr id="2" name="Rectangle 1">
              <a:extLst>
                <a:ext uri="{FF2B5EF4-FFF2-40B4-BE49-F238E27FC236}">
                  <a16:creationId xmlns:a16="http://schemas.microsoft.com/office/drawing/2014/main" id="{60727B65-0744-3F77-19D9-EBCC1A882281}"/>
                </a:ext>
              </a:extLst>
            </p:cNvPr>
            <p:cNvSpPr/>
            <p:nvPr/>
          </p:nvSpPr>
          <p:spPr>
            <a:xfrm>
              <a:off x="1209366" y="471948"/>
              <a:ext cx="4483509" cy="4837471"/>
            </a:xfrm>
            <a:prstGeom prst="rect">
              <a:avLst/>
            </a:prstGeom>
            <a:solidFill>
              <a:srgbClr val="83B0FF"/>
            </a:solidFill>
            <a:ln>
              <a:solidFill>
                <a:srgbClr val="83B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DAC0386B-8D6C-9E0B-8F00-D8ADEB361669}"/>
                </a:ext>
              </a:extLst>
            </p:cNvPr>
            <p:cNvSpPr txBox="1"/>
            <p:nvPr/>
          </p:nvSpPr>
          <p:spPr>
            <a:xfrm>
              <a:off x="1209365" y="693173"/>
              <a:ext cx="4483509" cy="707886"/>
            </a:xfrm>
            <a:prstGeom prst="rect">
              <a:avLst/>
            </a:prstGeom>
            <a:noFill/>
          </p:spPr>
          <p:txBody>
            <a:bodyPr wrap="square" lIns="91440" tIns="45720" rIns="91440" bIns="45720" rtlCol="0" anchor="t">
              <a:spAutoFit/>
            </a:bodyPr>
            <a:lstStyle/>
            <a:p>
              <a:pPr algn="ctr"/>
              <a:r>
                <a:rPr lang="en-GB" sz="4000">
                  <a:latin typeface="Atkinson Hyperlegible"/>
                </a:rPr>
                <a:t>Surveys</a:t>
              </a:r>
              <a:endParaRPr lang="en-GB" sz="3600">
                <a:latin typeface="Atkinson Hyperlegible" pitchFamily="2" charset="0"/>
              </a:endParaRPr>
            </a:p>
          </p:txBody>
        </p:sp>
        <p:sp>
          <p:nvSpPr>
            <p:cNvPr id="8" name="TextBox 7">
              <a:extLst>
                <a:ext uri="{FF2B5EF4-FFF2-40B4-BE49-F238E27FC236}">
                  <a16:creationId xmlns:a16="http://schemas.microsoft.com/office/drawing/2014/main" id="{D4A32D61-FF08-C2CF-4783-DF30F4D24339}"/>
                </a:ext>
              </a:extLst>
            </p:cNvPr>
            <p:cNvSpPr txBox="1"/>
            <p:nvPr/>
          </p:nvSpPr>
          <p:spPr>
            <a:xfrm>
              <a:off x="1209365" y="1316628"/>
              <a:ext cx="4483509" cy="3785652"/>
            </a:xfrm>
            <a:prstGeom prst="rect">
              <a:avLst/>
            </a:prstGeom>
            <a:solidFill>
              <a:srgbClr val="83B0FF"/>
            </a:solidFill>
            <a:ln>
              <a:solidFill>
                <a:srgbClr val="83B0FF"/>
              </a:solidFill>
            </a:ln>
          </p:spPr>
          <p:txBody>
            <a:bodyPr wrap="square" lIns="91440" tIns="45720" rIns="91440" bIns="45720" rtlCol="0" anchor="t">
              <a:spAutoFit/>
            </a:bodyPr>
            <a:lstStyle/>
            <a:p>
              <a:r>
                <a:rPr lang="en-GB" sz="3600" dirty="0">
                  <a:latin typeface="Atkinson Hyperlegible"/>
                </a:rPr>
                <a:t>There are various options for  free, online surveys </a:t>
              </a:r>
              <a:r>
                <a:rPr lang="en-GB" sz="3600">
                  <a:latin typeface="Atkinson Hyperlegible"/>
                </a:rPr>
                <a:t>including: </a:t>
              </a:r>
              <a:endParaRPr lang="en-GB" sz="3600" dirty="0">
                <a:latin typeface="Atkinson Hyperlegible"/>
              </a:endParaRPr>
            </a:p>
            <a:p>
              <a:pPr marL="571500" indent="-571500">
                <a:buFont typeface="Arial"/>
                <a:buChar char="•"/>
              </a:pPr>
              <a:r>
                <a:rPr lang="en-GB" sz="3600">
                  <a:latin typeface="Atkinson Hyperlegible"/>
                </a:rPr>
                <a:t>Google forms </a:t>
              </a:r>
              <a:endParaRPr lang="en-GB" sz="3600" dirty="0">
                <a:latin typeface="Atkinson Hyperlegible"/>
              </a:endParaRPr>
            </a:p>
            <a:p>
              <a:pPr marL="571500" indent="-571500">
                <a:buFont typeface="Arial"/>
                <a:buChar char="•"/>
              </a:pPr>
              <a:r>
                <a:rPr lang="en-GB" sz="3600">
                  <a:latin typeface="Atkinson Hyperlegible"/>
                </a:rPr>
                <a:t>Microsoft Forms </a:t>
              </a:r>
              <a:endParaRPr lang="en-GB" sz="3600" dirty="0">
                <a:latin typeface="Atkinson Hyperlegible"/>
              </a:endParaRPr>
            </a:p>
            <a:p>
              <a:pPr marL="285750" indent="-285750">
                <a:buFont typeface="Arial" panose="020B0604020202020204" pitchFamily="34" charset="0"/>
                <a:buChar char="•"/>
              </a:pPr>
              <a:endParaRPr lang="en-GB" sz="2400">
                <a:latin typeface="Atkinson Hyperlegible" pitchFamily="2" charset="0"/>
              </a:endParaRPr>
            </a:p>
          </p:txBody>
        </p:sp>
      </p:grpSp>
      <p:grpSp>
        <p:nvGrpSpPr>
          <p:cNvPr id="12" name="Group 11">
            <a:extLst>
              <a:ext uri="{FF2B5EF4-FFF2-40B4-BE49-F238E27FC236}">
                <a16:creationId xmlns:a16="http://schemas.microsoft.com/office/drawing/2014/main" id="{4006DEEF-82D1-2A57-0811-DECEAC7B8FBD}"/>
              </a:ext>
            </a:extLst>
          </p:cNvPr>
          <p:cNvGrpSpPr/>
          <p:nvPr/>
        </p:nvGrpSpPr>
        <p:grpSpPr>
          <a:xfrm>
            <a:off x="6571012" y="471947"/>
            <a:ext cx="4483509" cy="4837471"/>
            <a:chOff x="6499125" y="471947"/>
            <a:chExt cx="4483509" cy="4837471"/>
          </a:xfrm>
        </p:grpSpPr>
        <p:sp>
          <p:nvSpPr>
            <p:cNvPr id="3" name="Rectangle 2">
              <a:extLst>
                <a:ext uri="{FF2B5EF4-FFF2-40B4-BE49-F238E27FC236}">
                  <a16:creationId xmlns:a16="http://schemas.microsoft.com/office/drawing/2014/main" id="{B8EAB5E6-350A-79A4-FC6D-E8834B99D77F}"/>
                </a:ext>
              </a:extLst>
            </p:cNvPr>
            <p:cNvSpPr/>
            <p:nvPr/>
          </p:nvSpPr>
          <p:spPr>
            <a:xfrm>
              <a:off x="6499125" y="471947"/>
              <a:ext cx="4483509" cy="4837471"/>
            </a:xfrm>
            <a:prstGeom prst="rect">
              <a:avLst/>
            </a:prstGeom>
            <a:solidFill>
              <a:schemeClr val="bg2">
                <a:lumMod val="25000"/>
              </a:schemeClr>
            </a:solidFill>
            <a:ln>
              <a:solidFill>
                <a:schemeClr val="bg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A2D7AB4-494E-3556-35FA-A89123A5868A}"/>
                </a:ext>
              </a:extLst>
            </p:cNvPr>
            <p:cNvSpPr txBox="1"/>
            <p:nvPr/>
          </p:nvSpPr>
          <p:spPr>
            <a:xfrm>
              <a:off x="6499125" y="693173"/>
              <a:ext cx="4483509" cy="707886"/>
            </a:xfrm>
            <a:prstGeom prst="rect">
              <a:avLst/>
            </a:prstGeom>
            <a:noFill/>
          </p:spPr>
          <p:txBody>
            <a:bodyPr wrap="square" lIns="91440" tIns="45720" rIns="91440" bIns="45720" rtlCol="0" anchor="t">
              <a:spAutoFit/>
            </a:bodyPr>
            <a:lstStyle/>
            <a:p>
              <a:pPr algn="ctr"/>
              <a:endParaRPr lang="en-GB" sz="4000" dirty="0">
                <a:latin typeface="Atkinson Hyperlegible"/>
              </a:endParaRPr>
            </a:p>
          </p:txBody>
        </p:sp>
        <p:sp>
          <p:nvSpPr>
            <p:cNvPr id="9" name="TextBox 8">
              <a:extLst>
                <a:ext uri="{FF2B5EF4-FFF2-40B4-BE49-F238E27FC236}">
                  <a16:creationId xmlns:a16="http://schemas.microsoft.com/office/drawing/2014/main" id="{971D9031-84EE-1D8B-BDB5-166F2D8675F3}"/>
                </a:ext>
              </a:extLst>
            </p:cNvPr>
            <p:cNvSpPr txBox="1"/>
            <p:nvPr/>
          </p:nvSpPr>
          <p:spPr>
            <a:xfrm>
              <a:off x="6499125" y="842582"/>
              <a:ext cx="4483509" cy="3877985"/>
            </a:xfrm>
            <a:prstGeom prst="rect">
              <a:avLst/>
            </a:prstGeom>
            <a:noFill/>
          </p:spPr>
          <p:txBody>
            <a:bodyPr wrap="square" lIns="91440" tIns="45720" rIns="91440" bIns="45720" rtlCol="0" anchor="t">
              <a:spAutoFit/>
            </a:bodyPr>
            <a:lstStyle/>
            <a:p>
              <a:r>
                <a:rPr lang="en-GB" sz="3600">
                  <a:latin typeface="Atkinson Hyperlegible"/>
                </a:rPr>
                <a:t>Ask open questions: </a:t>
              </a:r>
              <a:endParaRPr lang="en-GB" sz="3600" dirty="0">
                <a:latin typeface="Atkinson Hyperlegible" pitchFamily="2" charset="0"/>
              </a:endParaRPr>
            </a:p>
            <a:p>
              <a:pPr marL="285750" indent="-285750" algn="ctr">
                <a:buFont typeface="Arial,Sans-Serif"/>
                <a:buChar char="•"/>
              </a:pPr>
              <a:r>
                <a:rPr lang="en-GB" sz="3000">
                  <a:solidFill>
                    <a:srgbClr val="595959"/>
                  </a:solidFill>
                  <a:latin typeface="Atkinson Hyperlegible"/>
                </a:rPr>
                <a:t>“</a:t>
              </a:r>
              <a:r>
                <a:rPr lang="en-GB" sz="3000">
                  <a:latin typeface="Atkinson Hyperlegible"/>
                </a:rPr>
                <a:t>What did you think of that assessment?”</a:t>
              </a:r>
              <a:endParaRPr lang="en-US" sz="3000">
                <a:latin typeface="Atkinson Hyperlegible"/>
              </a:endParaRPr>
            </a:p>
            <a:p>
              <a:pPr marL="285750" indent="-285750" algn="ctr">
                <a:buFont typeface="Arial,Sans-Serif"/>
                <a:buChar char="•"/>
              </a:pPr>
              <a:r>
                <a:rPr lang="en-GB" sz="3000">
                  <a:latin typeface="Atkinson Hyperlegible"/>
                </a:rPr>
                <a:t>“Do you think this module guide makes sense?”</a:t>
              </a:r>
              <a:endParaRPr lang="en-US" sz="3000">
                <a:latin typeface="Atkinson Hyperlegible"/>
              </a:endParaRPr>
            </a:p>
            <a:p>
              <a:pPr marL="285750" indent="-285750" algn="ctr">
                <a:buFont typeface="Arial,Sans-Serif"/>
                <a:buChar char="•"/>
              </a:pPr>
              <a:r>
                <a:rPr lang="en-GB" sz="3000">
                  <a:latin typeface="Atkinson Hyperlegible"/>
                </a:rPr>
                <a:t>“How do you find the classrooms here?”</a:t>
              </a:r>
            </a:p>
          </p:txBody>
        </p:sp>
      </p:grpSp>
      <p:sp>
        <p:nvSpPr>
          <p:cNvPr id="10" name="Oval 9">
            <a:extLst>
              <a:ext uri="{FF2B5EF4-FFF2-40B4-BE49-F238E27FC236}">
                <a16:creationId xmlns:a16="http://schemas.microsoft.com/office/drawing/2014/main" id="{58419961-A3C9-519F-7903-E8FE60699124}"/>
              </a:ext>
            </a:extLst>
          </p:cNvPr>
          <p:cNvSpPr/>
          <p:nvPr/>
        </p:nvSpPr>
        <p:spPr>
          <a:xfrm>
            <a:off x="2934925" y="5597013"/>
            <a:ext cx="1032388" cy="943896"/>
          </a:xfrm>
          <a:prstGeom prst="ellipse">
            <a:avLst/>
          </a:prstGeom>
          <a:solidFill>
            <a:srgbClr val="EA46E5"/>
          </a:solidFill>
          <a:ln>
            <a:solidFill>
              <a:srgbClr val="EA46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869191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54FA2A1-104E-4E3B-C2A4-E887753CCB77}"/>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06E18211-1290-D26F-E27D-DAB555933ABD}"/>
              </a:ext>
            </a:extLst>
          </p:cNvPr>
          <p:cNvSpPr/>
          <p:nvPr/>
        </p:nvSpPr>
        <p:spPr>
          <a:xfrm>
            <a:off x="432619" y="5751871"/>
            <a:ext cx="11326761" cy="634181"/>
          </a:xfrm>
          <a:prstGeom prst="roundRect">
            <a:avLst>
              <a:gd name="adj" fmla="val 50000"/>
            </a:avLst>
          </a:prstGeom>
          <a:solidFill>
            <a:schemeClr val="bg2">
              <a:lumMod val="25000"/>
            </a:schemeClr>
          </a:solidFill>
          <a:ln>
            <a:solidFill>
              <a:schemeClr val="bg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5D96B606-0747-CE17-24BB-14E882BC9CBF}"/>
              </a:ext>
            </a:extLst>
          </p:cNvPr>
          <p:cNvGrpSpPr/>
          <p:nvPr/>
        </p:nvGrpSpPr>
        <p:grpSpPr>
          <a:xfrm>
            <a:off x="1449997" y="471948"/>
            <a:ext cx="4483510" cy="4837471"/>
            <a:chOff x="1209365" y="471948"/>
            <a:chExt cx="4483510" cy="4837471"/>
          </a:xfrm>
        </p:grpSpPr>
        <p:sp>
          <p:nvSpPr>
            <p:cNvPr id="2" name="Rectangle 1">
              <a:extLst>
                <a:ext uri="{FF2B5EF4-FFF2-40B4-BE49-F238E27FC236}">
                  <a16:creationId xmlns:a16="http://schemas.microsoft.com/office/drawing/2014/main" id="{B3F7FC19-0CEF-BB7D-546B-FBCAEE077587}"/>
                </a:ext>
              </a:extLst>
            </p:cNvPr>
            <p:cNvSpPr/>
            <p:nvPr/>
          </p:nvSpPr>
          <p:spPr>
            <a:xfrm>
              <a:off x="1209366" y="471948"/>
              <a:ext cx="4483509" cy="4837471"/>
            </a:xfrm>
            <a:prstGeom prst="rect">
              <a:avLst/>
            </a:prstGeom>
            <a:solidFill>
              <a:srgbClr val="3A3A3A"/>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05269FC6-0986-C541-F33A-FCC29C505EF4}"/>
                </a:ext>
              </a:extLst>
            </p:cNvPr>
            <p:cNvSpPr txBox="1"/>
            <p:nvPr/>
          </p:nvSpPr>
          <p:spPr>
            <a:xfrm>
              <a:off x="1209365" y="693173"/>
              <a:ext cx="4483509" cy="707886"/>
            </a:xfrm>
            <a:prstGeom prst="rect">
              <a:avLst/>
            </a:prstGeom>
            <a:solidFill>
              <a:srgbClr val="3A3A3A"/>
            </a:solidFill>
          </p:spPr>
          <p:txBody>
            <a:bodyPr wrap="square" lIns="91440" tIns="45720" rIns="91440" bIns="45720" rtlCol="0" anchor="t">
              <a:spAutoFit/>
            </a:bodyPr>
            <a:lstStyle/>
            <a:p>
              <a:pPr algn="ctr"/>
              <a:r>
                <a:rPr lang="en-GB" sz="4000">
                  <a:latin typeface="Atkinson Hyperlegible"/>
                </a:rPr>
                <a:t>Surveys</a:t>
              </a:r>
              <a:endParaRPr lang="en-GB" sz="3600">
                <a:latin typeface="Atkinson Hyperlegible" pitchFamily="2" charset="0"/>
              </a:endParaRPr>
            </a:p>
          </p:txBody>
        </p:sp>
        <p:sp>
          <p:nvSpPr>
            <p:cNvPr id="8" name="TextBox 7">
              <a:extLst>
                <a:ext uri="{FF2B5EF4-FFF2-40B4-BE49-F238E27FC236}">
                  <a16:creationId xmlns:a16="http://schemas.microsoft.com/office/drawing/2014/main" id="{1393BE2C-8C5A-5A19-80AE-F8B0BCCC4391}"/>
                </a:ext>
              </a:extLst>
            </p:cNvPr>
            <p:cNvSpPr txBox="1"/>
            <p:nvPr/>
          </p:nvSpPr>
          <p:spPr>
            <a:xfrm>
              <a:off x="1209365" y="1316628"/>
              <a:ext cx="4483509" cy="3785652"/>
            </a:xfrm>
            <a:prstGeom prst="rect">
              <a:avLst/>
            </a:prstGeom>
            <a:solidFill>
              <a:srgbClr val="3A3A3A"/>
            </a:solidFill>
            <a:ln>
              <a:solidFill>
                <a:srgbClr val="3A3A3A"/>
              </a:solidFill>
            </a:ln>
          </p:spPr>
          <p:txBody>
            <a:bodyPr wrap="square" lIns="91440" tIns="45720" rIns="91440" bIns="45720" rtlCol="0" anchor="t">
              <a:spAutoFit/>
            </a:bodyPr>
            <a:lstStyle/>
            <a:p>
              <a:r>
                <a:rPr lang="en-GB" sz="3600" dirty="0">
                  <a:latin typeface="Atkinson Hyperlegible"/>
                </a:rPr>
                <a:t>There are various options for  free, online surveys </a:t>
              </a:r>
              <a:r>
                <a:rPr lang="en-GB" sz="3600">
                  <a:latin typeface="Atkinson Hyperlegible"/>
                </a:rPr>
                <a:t>including: </a:t>
              </a:r>
              <a:endParaRPr lang="en-GB" sz="3600" dirty="0">
                <a:latin typeface="Atkinson Hyperlegible"/>
              </a:endParaRPr>
            </a:p>
            <a:p>
              <a:pPr marL="571500" indent="-571500">
                <a:buFont typeface="Arial"/>
                <a:buChar char="•"/>
              </a:pPr>
              <a:r>
                <a:rPr lang="en-GB" sz="3600">
                  <a:latin typeface="Atkinson Hyperlegible"/>
                </a:rPr>
                <a:t>Google forms </a:t>
              </a:r>
              <a:endParaRPr lang="en-GB" sz="3600" dirty="0">
                <a:latin typeface="Atkinson Hyperlegible"/>
              </a:endParaRPr>
            </a:p>
            <a:p>
              <a:pPr marL="571500" indent="-571500">
                <a:buFont typeface="Arial"/>
                <a:buChar char="•"/>
              </a:pPr>
              <a:r>
                <a:rPr lang="en-GB" sz="3600">
                  <a:latin typeface="Atkinson Hyperlegible"/>
                </a:rPr>
                <a:t>Microsoft Forms </a:t>
              </a:r>
              <a:endParaRPr lang="en-GB" sz="3600" dirty="0">
                <a:latin typeface="Atkinson Hyperlegible"/>
              </a:endParaRPr>
            </a:p>
            <a:p>
              <a:pPr marL="285750" indent="-285750">
                <a:buFont typeface="Arial" panose="020B0604020202020204" pitchFamily="34" charset="0"/>
                <a:buChar char="•"/>
              </a:pPr>
              <a:endParaRPr lang="en-GB" sz="2400">
                <a:latin typeface="Atkinson Hyperlegible" pitchFamily="2" charset="0"/>
              </a:endParaRPr>
            </a:p>
          </p:txBody>
        </p:sp>
      </p:grpSp>
      <p:grpSp>
        <p:nvGrpSpPr>
          <p:cNvPr id="12" name="Group 11">
            <a:extLst>
              <a:ext uri="{FF2B5EF4-FFF2-40B4-BE49-F238E27FC236}">
                <a16:creationId xmlns:a16="http://schemas.microsoft.com/office/drawing/2014/main" id="{420CB8BA-BD00-4909-37FD-3D40844BB820}"/>
              </a:ext>
            </a:extLst>
          </p:cNvPr>
          <p:cNvGrpSpPr/>
          <p:nvPr/>
        </p:nvGrpSpPr>
        <p:grpSpPr>
          <a:xfrm>
            <a:off x="6571012" y="471947"/>
            <a:ext cx="4483509" cy="4837471"/>
            <a:chOff x="6499125" y="471947"/>
            <a:chExt cx="4483509" cy="4837471"/>
          </a:xfrm>
        </p:grpSpPr>
        <p:sp>
          <p:nvSpPr>
            <p:cNvPr id="3" name="Rectangle 2">
              <a:extLst>
                <a:ext uri="{FF2B5EF4-FFF2-40B4-BE49-F238E27FC236}">
                  <a16:creationId xmlns:a16="http://schemas.microsoft.com/office/drawing/2014/main" id="{3780B935-D005-6E15-7CC9-12AE0D476E32}"/>
                </a:ext>
              </a:extLst>
            </p:cNvPr>
            <p:cNvSpPr/>
            <p:nvPr/>
          </p:nvSpPr>
          <p:spPr>
            <a:xfrm>
              <a:off x="6499125" y="471947"/>
              <a:ext cx="4483509" cy="4837471"/>
            </a:xfrm>
            <a:prstGeom prst="rect">
              <a:avLst/>
            </a:prstGeom>
            <a:solidFill>
              <a:srgbClr val="D4BAF9"/>
            </a:solidFill>
            <a:ln>
              <a:solidFill>
                <a:schemeClr val="bg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3A6D7422-BE61-947B-EDF2-790166014563}"/>
                </a:ext>
              </a:extLst>
            </p:cNvPr>
            <p:cNvSpPr txBox="1"/>
            <p:nvPr/>
          </p:nvSpPr>
          <p:spPr>
            <a:xfrm>
              <a:off x="6499125" y="693173"/>
              <a:ext cx="4483509" cy="707886"/>
            </a:xfrm>
            <a:prstGeom prst="rect">
              <a:avLst/>
            </a:prstGeom>
            <a:solidFill>
              <a:srgbClr val="D4BAF9"/>
            </a:solidFill>
          </p:spPr>
          <p:txBody>
            <a:bodyPr wrap="square" lIns="91440" tIns="45720" rIns="91440" bIns="45720" rtlCol="0" anchor="t">
              <a:spAutoFit/>
            </a:bodyPr>
            <a:lstStyle/>
            <a:p>
              <a:pPr algn="ctr"/>
              <a:endParaRPr lang="en-GB" sz="4000" dirty="0">
                <a:latin typeface="Atkinson Hyperlegible"/>
              </a:endParaRPr>
            </a:p>
          </p:txBody>
        </p:sp>
        <p:sp>
          <p:nvSpPr>
            <p:cNvPr id="9" name="TextBox 8">
              <a:extLst>
                <a:ext uri="{FF2B5EF4-FFF2-40B4-BE49-F238E27FC236}">
                  <a16:creationId xmlns:a16="http://schemas.microsoft.com/office/drawing/2014/main" id="{22812870-F754-E364-2A7A-EE83BC5A3DC6}"/>
                </a:ext>
              </a:extLst>
            </p:cNvPr>
            <p:cNvSpPr txBox="1"/>
            <p:nvPr/>
          </p:nvSpPr>
          <p:spPr>
            <a:xfrm>
              <a:off x="6499125" y="842582"/>
              <a:ext cx="4483509" cy="3877985"/>
            </a:xfrm>
            <a:prstGeom prst="rect">
              <a:avLst/>
            </a:prstGeom>
            <a:solidFill>
              <a:srgbClr val="D4BAF9"/>
            </a:solidFill>
          </p:spPr>
          <p:txBody>
            <a:bodyPr wrap="square" lIns="91440" tIns="45720" rIns="91440" bIns="45720" rtlCol="0" anchor="t">
              <a:spAutoFit/>
            </a:bodyPr>
            <a:lstStyle/>
            <a:p>
              <a:r>
                <a:rPr lang="en-GB" sz="3600">
                  <a:latin typeface="Atkinson Hyperlegible"/>
                </a:rPr>
                <a:t>Ask open questions: </a:t>
              </a:r>
              <a:endParaRPr lang="en-GB" sz="3600" dirty="0">
                <a:latin typeface="Atkinson Hyperlegible" pitchFamily="2" charset="0"/>
              </a:endParaRPr>
            </a:p>
            <a:p>
              <a:pPr marL="285750" indent="-285750" algn="ctr">
                <a:buFont typeface="Arial,Sans-Serif"/>
                <a:buChar char="•"/>
              </a:pPr>
              <a:r>
                <a:rPr lang="en-GB" sz="3000">
                  <a:solidFill>
                    <a:srgbClr val="595959"/>
                  </a:solidFill>
                  <a:latin typeface="Atkinson Hyperlegible"/>
                </a:rPr>
                <a:t>“</a:t>
              </a:r>
              <a:r>
                <a:rPr lang="en-GB" sz="3000">
                  <a:latin typeface="Atkinson Hyperlegible"/>
                </a:rPr>
                <a:t>What did you think of that assessment?”</a:t>
              </a:r>
              <a:endParaRPr lang="en-US" sz="3000">
                <a:latin typeface="Atkinson Hyperlegible"/>
              </a:endParaRPr>
            </a:p>
            <a:p>
              <a:pPr marL="285750" indent="-285750" algn="ctr">
                <a:buFont typeface="Arial,Sans-Serif"/>
                <a:buChar char="•"/>
              </a:pPr>
              <a:r>
                <a:rPr lang="en-GB" sz="3000">
                  <a:latin typeface="Atkinson Hyperlegible"/>
                </a:rPr>
                <a:t>“Do you think this module guide makes sense?”</a:t>
              </a:r>
              <a:endParaRPr lang="en-US" sz="3000">
                <a:latin typeface="Atkinson Hyperlegible"/>
              </a:endParaRPr>
            </a:p>
            <a:p>
              <a:pPr marL="285750" indent="-285750" algn="ctr">
                <a:buFont typeface="Arial,Sans-Serif"/>
                <a:buChar char="•"/>
              </a:pPr>
              <a:r>
                <a:rPr lang="en-GB" sz="3000">
                  <a:latin typeface="Atkinson Hyperlegible"/>
                </a:rPr>
                <a:t>“How do you find the classrooms here?”</a:t>
              </a:r>
            </a:p>
          </p:txBody>
        </p:sp>
      </p:grpSp>
      <p:sp>
        <p:nvSpPr>
          <p:cNvPr id="10" name="Oval 9">
            <a:extLst>
              <a:ext uri="{FF2B5EF4-FFF2-40B4-BE49-F238E27FC236}">
                <a16:creationId xmlns:a16="http://schemas.microsoft.com/office/drawing/2014/main" id="{DAF3AEF0-9D0B-467E-FA8C-6FFB50F12A65}"/>
              </a:ext>
            </a:extLst>
          </p:cNvPr>
          <p:cNvSpPr/>
          <p:nvPr/>
        </p:nvSpPr>
        <p:spPr>
          <a:xfrm>
            <a:off x="7205000" y="5597013"/>
            <a:ext cx="1032388" cy="943896"/>
          </a:xfrm>
          <a:prstGeom prst="ellipse">
            <a:avLst/>
          </a:prstGeom>
          <a:solidFill>
            <a:srgbClr val="EA46E5"/>
          </a:solidFill>
          <a:ln>
            <a:solidFill>
              <a:srgbClr val="EA46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022485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4BAF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5D9B4-263B-6D08-6E08-9A1ACCD954A3}"/>
              </a:ext>
            </a:extLst>
          </p:cNvPr>
          <p:cNvSpPr>
            <a:spLocks noGrp="1"/>
          </p:cNvSpPr>
          <p:nvPr>
            <p:ph type="title"/>
          </p:nvPr>
        </p:nvSpPr>
        <p:spPr/>
        <p:txBody>
          <a:bodyPr/>
          <a:lstStyle/>
          <a:p>
            <a:r>
              <a:rPr lang="en-GB">
                <a:latin typeface="Atkinson Hyperlegible"/>
              </a:rPr>
              <a:t>How to talk to Course Reps? </a:t>
            </a:r>
          </a:p>
        </p:txBody>
      </p:sp>
      <p:pic>
        <p:nvPicPr>
          <p:cNvPr id="4" name="Content Placeholder 3" descr="A purple octagon on a black background&#10;&#10;AI-generated content may be incorrect.">
            <a:extLst>
              <a:ext uri="{FF2B5EF4-FFF2-40B4-BE49-F238E27FC236}">
                <a16:creationId xmlns:a16="http://schemas.microsoft.com/office/drawing/2014/main" id="{1837C08F-A36A-6B50-024D-11DF4422443A}"/>
              </a:ext>
            </a:extLst>
          </p:cNvPr>
          <p:cNvPicPr>
            <a:picLocks noGrp="1" noChangeAspect="1"/>
          </p:cNvPicPr>
          <p:nvPr>
            <p:ph idx="1"/>
          </p:nvPr>
        </p:nvPicPr>
        <p:blipFill>
          <a:blip r:embed="rId2"/>
          <a:stretch>
            <a:fillRect/>
          </a:stretch>
        </p:blipFill>
        <p:spPr>
          <a:xfrm>
            <a:off x="56243" y="1399608"/>
            <a:ext cx="2173516" cy="2128159"/>
          </a:xfrm>
          <a:prstGeom prst="rect">
            <a:avLst/>
          </a:prstGeom>
        </p:spPr>
      </p:pic>
      <p:sp>
        <p:nvSpPr>
          <p:cNvPr id="5" name="TextBox 4">
            <a:extLst>
              <a:ext uri="{FF2B5EF4-FFF2-40B4-BE49-F238E27FC236}">
                <a16:creationId xmlns:a16="http://schemas.microsoft.com/office/drawing/2014/main" id="{E4F61DBC-27D0-68A1-D8D6-F1D6A9217996}"/>
              </a:ext>
            </a:extLst>
          </p:cNvPr>
          <p:cNvSpPr txBox="1"/>
          <p:nvPr/>
        </p:nvSpPr>
        <p:spPr>
          <a:xfrm>
            <a:off x="525843" y="1596349"/>
            <a:ext cx="123734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dirty="0">
                <a:latin typeface="Atkinson Hyperlegible"/>
              </a:rPr>
              <a:t>Join the </a:t>
            </a:r>
            <a:r>
              <a:rPr lang="en-GB">
                <a:latin typeface="Atkinson Hyperlegible"/>
              </a:rPr>
              <a:t>WhatsApp</a:t>
            </a:r>
            <a:r>
              <a:rPr lang="en-GB" dirty="0">
                <a:latin typeface="Atkinson Hyperlegible"/>
              </a:rPr>
              <a:t> channels </a:t>
            </a:r>
            <a:endParaRPr lang="en-US"/>
          </a:p>
        </p:txBody>
      </p:sp>
      <p:pic>
        <p:nvPicPr>
          <p:cNvPr id="6" name="Picture 5" descr="A green and white logo&#10;&#10;AI-generated content may be incorrect.">
            <a:extLst>
              <a:ext uri="{FF2B5EF4-FFF2-40B4-BE49-F238E27FC236}">
                <a16:creationId xmlns:a16="http://schemas.microsoft.com/office/drawing/2014/main" id="{3E0DCCD6-C7D9-8DDD-0689-EB6D4774F649}"/>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31481" y="2465613"/>
            <a:ext cx="823039" cy="838201"/>
          </a:xfrm>
          <a:prstGeom prst="rect">
            <a:avLst/>
          </a:prstGeom>
        </p:spPr>
      </p:pic>
      <p:sp>
        <p:nvSpPr>
          <p:cNvPr id="15" name="TextBox 14">
            <a:extLst>
              <a:ext uri="{FF2B5EF4-FFF2-40B4-BE49-F238E27FC236}">
                <a16:creationId xmlns:a16="http://schemas.microsoft.com/office/drawing/2014/main" id="{80A459B0-783A-65CB-A180-8C9627B25588}"/>
              </a:ext>
            </a:extLst>
          </p:cNvPr>
          <p:cNvSpPr txBox="1"/>
          <p:nvPr/>
        </p:nvSpPr>
        <p:spPr>
          <a:xfrm>
            <a:off x="429189" y="4330896"/>
            <a:ext cx="140969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dirty="0">
                <a:solidFill>
                  <a:srgbClr val="D4BAF9"/>
                </a:solidFill>
                <a:latin typeface="Atkinson Hyperlegible"/>
              </a:rPr>
              <a:t>Access their emails from </a:t>
            </a:r>
            <a:r>
              <a:rPr lang="en-GB">
                <a:solidFill>
                  <a:srgbClr val="D4BAF9"/>
                </a:solidFill>
                <a:latin typeface="Atkinson Hyperlegible"/>
              </a:rPr>
              <a:t>SharePoint</a:t>
            </a:r>
            <a:r>
              <a:rPr lang="en-GB" dirty="0">
                <a:solidFill>
                  <a:srgbClr val="D4BAF9"/>
                </a:solidFill>
                <a:latin typeface="Atkinson Hyperlegible"/>
              </a:rPr>
              <a:t>  </a:t>
            </a:r>
            <a:endParaRPr lang="en-US">
              <a:solidFill>
                <a:srgbClr val="D4BAF9"/>
              </a:solidFill>
            </a:endParaRPr>
          </a:p>
        </p:txBody>
      </p:sp>
    </p:spTree>
    <p:extLst>
      <p:ext uri="{BB962C8B-B14F-4D97-AF65-F5344CB8AC3E}">
        <p14:creationId xmlns:p14="http://schemas.microsoft.com/office/powerpoint/2010/main" val="18641149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4BAF9"/>
        </a:solidFill>
        <a:effectLst/>
      </p:bgPr>
    </p:bg>
    <p:spTree>
      <p:nvGrpSpPr>
        <p:cNvPr id="1" name="">
          <a:extLst>
            <a:ext uri="{FF2B5EF4-FFF2-40B4-BE49-F238E27FC236}">
              <a16:creationId xmlns:a16="http://schemas.microsoft.com/office/drawing/2014/main" id="{32D0169C-5C52-427D-4E24-85C000372C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7B1686-F90D-41C9-D1CA-A23A5E6109F2}"/>
              </a:ext>
            </a:extLst>
          </p:cNvPr>
          <p:cNvSpPr>
            <a:spLocks noGrp="1"/>
          </p:cNvSpPr>
          <p:nvPr>
            <p:ph type="title"/>
          </p:nvPr>
        </p:nvSpPr>
        <p:spPr/>
        <p:txBody>
          <a:bodyPr/>
          <a:lstStyle/>
          <a:p>
            <a:r>
              <a:rPr lang="en-GB">
                <a:latin typeface="Atkinson Hyperlegible"/>
              </a:rPr>
              <a:t>How to talk to Course Reps? </a:t>
            </a:r>
          </a:p>
        </p:txBody>
      </p:sp>
      <p:pic>
        <p:nvPicPr>
          <p:cNvPr id="4" name="Content Placeholder 3" descr="A purple octagon on a black background&#10;&#10;AI-generated content may be incorrect.">
            <a:extLst>
              <a:ext uri="{FF2B5EF4-FFF2-40B4-BE49-F238E27FC236}">
                <a16:creationId xmlns:a16="http://schemas.microsoft.com/office/drawing/2014/main" id="{81F67ECB-0CAC-DB1A-48EE-92F5BFC51E1C}"/>
              </a:ext>
            </a:extLst>
          </p:cNvPr>
          <p:cNvPicPr>
            <a:picLocks noGrp="1" noChangeAspect="1"/>
          </p:cNvPicPr>
          <p:nvPr>
            <p:ph idx="1"/>
          </p:nvPr>
        </p:nvPicPr>
        <p:blipFill>
          <a:blip r:embed="rId2"/>
          <a:stretch>
            <a:fillRect/>
          </a:stretch>
        </p:blipFill>
        <p:spPr>
          <a:xfrm>
            <a:off x="56243" y="1399608"/>
            <a:ext cx="2173516" cy="2128159"/>
          </a:xfrm>
          <a:prstGeom prst="rect">
            <a:avLst/>
          </a:prstGeom>
        </p:spPr>
      </p:pic>
      <p:sp>
        <p:nvSpPr>
          <p:cNvPr id="5" name="TextBox 4">
            <a:extLst>
              <a:ext uri="{FF2B5EF4-FFF2-40B4-BE49-F238E27FC236}">
                <a16:creationId xmlns:a16="http://schemas.microsoft.com/office/drawing/2014/main" id="{FD13311E-56E2-AFE0-8E4C-DC4DD75FC983}"/>
              </a:ext>
            </a:extLst>
          </p:cNvPr>
          <p:cNvSpPr txBox="1"/>
          <p:nvPr/>
        </p:nvSpPr>
        <p:spPr>
          <a:xfrm>
            <a:off x="525843" y="1596349"/>
            <a:ext cx="123734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dirty="0">
                <a:latin typeface="Atkinson Hyperlegible"/>
              </a:rPr>
              <a:t>Join the </a:t>
            </a:r>
            <a:r>
              <a:rPr lang="en-GB">
                <a:latin typeface="Atkinson Hyperlegible"/>
              </a:rPr>
              <a:t>WhatsApp</a:t>
            </a:r>
            <a:r>
              <a:rPr lang="en-GB" dirty="0">
                <a:latin typeface="Atkinson Hyperlegible"/>
              </a:rPr>
              <a:t> channels </a:t>
            </a:r>
            <a:endParaRPr lang="en-US"/>
          </a:p>
        </p:txBody>
      </p:sp>
      <p:pic>
        <p:nvPicPr>
          <p:cNvPr id="6" name="Picture 5" descr="A green and white logo&#10;&#10;AI-generated content may be incorrect.">
            <a:extLst>
              <a:ext uri="{FF2B5EF4-FFF2-40B4-BE49-F238E27FC236}">
                <a16:creationId xmlns:a16="http://schemas.microsoft.com/office/drawing/2014/main" id="{A2183E70-4357-1CA9-B2E9-26C201B15CA9}"/>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31481" y="2465613"/>
            <a:ext cx="823039" cy="838201"/>
          </a:xfrm>
          <a:prstGeom prst="rect">
            <a:avLst/>
          </a:prstGeom>
        </p:spPr>
      </p:pic>
      <p:sp>
        <p:nvSpPr>
          <p:cNvPr id="11" name="TextBox 10">
            <a:extLst>
              <a:ext uri="{FF2B5EF4-FFF2-40B4-BE49-F238E27FC236}">
                <a16:creationId xmlns:a16="http://schemas.microsoft.com/office/drawing/2014/main" id="{D5EB94AC-FDDD-3C90-A5DE-ED3D70FDB34C}"/>
              </a:ext>
            </a:extLst>
          </p:cNvPr>
          <p:cNvSpPr txBox="1"/>
          <p:nvPr/>
        </p:nvSpPr>
        <p:spPr>
          <a:xfrm>
            <a:off x="2615404" y="2607325"/>
            <a:ext cx="140969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solidFill>
                  <a:srgbClr val="D4BAF8"/>
                </a:solidFill>
                <a:latin typeface="Atkinson Hyperlegible"/>
              </a:rPr>
              <a:t>Host a social event for them</a:t>
            </a:r>
            <a:r>
              <a:rPr lang="en-GB" dirty="0">
                <a:latin typeface="Atkinson Hyperlegible"/>
              </a:rPr>
              <a:t> </a:t>
            </a:r>
            <a:endParaRPr lang="en-US" dirty="0"/>
          </a:p>
        </p:txBody>
      </p:sp>
      <p:pic>
        <p:nvPicPr>
          <p:cNvPr id="14" name="Content Placeholder 3" descr="A purple octagon on a black background&#10;&#10;AI-generated content may be incorrect.">
            <a:extLst>
              <a:ext uri="{FF2B5EF4-FFF2-40B4-BE49-F238E27FC236}">
                <a16:creationId xmlns:a16="http://schemas.microsoft.com/office/drawing/2014/main" id="{CA50B0AE-F1A4-8210-0787-80C9FC4AA743}"/>
              </a:ext>
            </a:extLst>
          </p:cNvPr>
          <p:cNvPicPr>
            <a:picLocks noChangeAspect="1"/>
          </p:cNvPicPr>
          <p:nvPr/>
        </p:nvPicPr>
        <p:blipFill>
          <a:blip r:embed="rId2"/>
          <a:stretch>
            <a:fillRect/>
          </a:stretch>
        </p:blipFill>
        <p:spPr>
          <a:xfrm>
            <a:off x="54429" y="4010365"/>
            <a:ext cx="2173516" cy="2128159"/>
          </a:xfrm>
          <a:prstGeom prst="rect">
            <a:avLst/>
          </a:prstGeom>
        </p:spPr>
      </p:pic>
      <p:sp>
        <p:nvSpPr>
          <p:cNvPr id="15" name="TextBox 14">
            <a:extLst>
              <a:ext uri="{FF2B5EF4-FFF2-40B4-BE49-F238E27FC236}">
                <a16:creationId xmlns:a16="http://schemas.microsoft.com/office/drawing/2014/main" id="{5DD5D77F-4A5E-3D51-C1BE-E4EA6DDC640C}"/>
              </a:ext>
            </a:extLst>
          </p:cNvPr>
          <p:cNvSpPr txBox="1"/>
          <p:nvPr/>
        </p:nvSpPr>
        <p:spPr>
          <a:xfrm>
            <a:off x="429189" y="4330896"/>
            <a:ext cx="140969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latin typeface="Atkinson Hyperlegible"/>
              </a:rPr>
              <a:t>Access their emails from </a:t>
            </a:r>
            <a:r>
              <a:rPr lang="en-GB" err="1">
                <a:latin typeface="Atkinson Hyperlegible"/>
              </a:rPr>
              <a:t>Sharepoint</a:t>
            </a:r>
            <a:r>
              <a:rPr lang="en-GB">
                <a:latin typeface="Atkinson Hyperlegible"/>
              </a:rPr>
              <a:t> </a:t>
            </a:r>
            <a:r>
              <a:rPr lang="en-GB" dirty="0">
                <a:latin typeface="Atkinson Hyperlegible"/>
              </a:rPr>
              <a:t> </a:t>
            </a:r>
            <a:endParaRPr lang="en-US" dirty="0"/>
          </a:p>
        </p:txBody>
      </p:sp>
      <p:pic>
        <p:nvPicPr>
          <p:cNvPr id="16" name="Graphic 15" descr="Email outline">
            <a:extLst>
              <a:ext uri="{FF2B5EF4-FFF2-40B4-BE49-F238E27FC236}">
                <a16:creationId xmlns:a16="http://schemas.microsoft.com/office/drawing/2014/main" id="{2AA3ACE0-66A7-7396-1766-A9EA16697C6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228" y="5393871"/>
            <a:ext cx="615044" cy="669472"/>
          </a:xfrm>
          <a:prstGeom prst="rect">
            <a:avLst/>
          </a:prstGeom>
        </p:spPr>
      </p:pic>
      <p:sp>
        <p:nvSpPr>
          <p:cNvPr id="17" name="TextBox 16">
            <a:extLst>
              <a:ext uri="{FF2B5EF4-FFF2-40B4-BE49-F238E27FC236}">
                <a16:creationId xmlns:a16="http://schemas.microsoft.com/office/drawing/2014/main" id="{41C01DF2-2877-8D0B-AB43-A55E40F886F4}"/>
              </a:ext>
            </a:extLst>
          </p:cNvPr>
          <p:cNvSpPr txBox="1"/>
          <p:nvPr/>
        </p:nvSpPr>
        <p:spPr>
          <a:xfrm>
            <a:off x="6100933" y="2744205"/>
            <a:ext cx="5074555" cy="15787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dirty="0">
                <a:solidFill>
                  <a:srgbClr val="D4BAF8"/>
                </a:solidFill>
                <a:latin typeface="Atkinson Hyperlegible"/>
              </a:rPr>
              <a:t>Remember to ask your rep coordinator to help make </a:t>
            </a:r>
            <a:r>
              <a:rPr lang="en-GB" sz="3200">
                <a:solidFill>
                  <a:srgbClr val="D4BAF8"/>
                </a:solidFill>
                <a:latin typeface="Atkinson Hyperlegible"/>
              </a:rPr>
              <a:t>these</a:t>
            </a:r>
            <a:r>
              <a:rPr lang="en-GB" sz="3200" dirty="0">
                <a:solidFill>
                  <a:srgbClr val="D4BAF8"/>
                </a:solidFill>
                <a:latin typeface="Atkinson Hyperlegible"/>
              </a:rPr>
              <a:t> connections! </a:t>
            </a:r>
          </a:p>
        </p:txBody>
      </p:sp>
    </p:spTree>
    <p:extLst>
      <p:ext uri="{BB962C8B-B14F-4D97-AF65-F5344CB8AC3E}">
        <p14:creationId xmlns:p14="http://schemas.microsoft.com/office/powerpoint/2010/main" val="5980139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4BAF9"/>
        </a:solidFill>
        <a:effectLst/>
      </p:bgPr>
    </p:bg>
    <p:spTree>
      <p:nvGrpSpPr>
        <p:cNvPr id="1" name="">
          <a:extLst>
            <a:ext uri="{FF2B5EF4-FFF2-40B4-BE49-F238E27FC236}">
              <a16:creationId xmlns:a16="http://schemas.microsoft.com/office/drawing/2014/main" id="{3B09A048-A56C-52A5-50F6-40A01F1CBC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FFBBC9-62D3-EDD7-2264-ABA5FC348A34}"/>
              </a:ext>
            </a:extLst>
          </p:cNvPr>
          <p:cNvSpPr>
            <a:spLocks noGrp="1"/>
          </p:cNvSpPr>
          <p:nvPr>
            <p:ph type="title"/>
          </p:nvPr>
        </p:nvSpPr>
        <p:spPr/>
        <p:txBody>
          <a:bodyPr/>
          <a:lstStyle/>
          <a:p>
            <a:r>
              <a:rPr lang="en-GB">
                <a:latin typeface="Atkinson Hyperlegible"/>
              </a:rPr>
              <a:t>How to talk to Course Reps? </a:t>
            </a:r>
          </a:p>
        </p:txBody>
      </p:sp>
      <p:pic>
        <p:nvPicPr>
          <p:cNvPr id="4" name="Content Placeholder 3" descr="A purple octagon on a black background&#10;&#10;AI-generated content may be incorrect.">
            <a:extLst>
              <a:ext uri="{FF2B5EF4-FFF2-40B4-BE49-F238E27FC236}">
                <a16:creationId xmlns:a16="http://schemas.microsoft.com/office/drawing/2014/main" id="{B3599B93-D315-A0EB-9261-521D4DC463F2}"/>
              </a:ext>
            </a:extLst>
          </p:cNvPr>
          <p:cNvPicPr>
            <a:picLocks noGrp="1" noChangeAspect="1"/>
          </p:cNvPicPr>
          <p:nvPr>
            <p:ph idx="1"/>
          </p:nvPr>
        </p:nvPicPr>
        <p:blipFill>
          <a:blip r:embed="rId2"/>
          <a:stretch>
            <a:fillRect/>
          </a:stretch>
        </p:blipFill>
        <p:spPr>
          <a:xfrm>
            <a:off x="56243" y="1399608"/>
            <a:ext cx="2173516" cy="2128159"/>
          </a:xfrm>
          <a:prstGeom prst="rect">
            <a:avLst/>
          </a:prstGeom>
        </p:spPr>
      </p:pic>
      <p:sp>
        <p:nvSpPr>
          <p:cNvPr id="5" name="TextBox 4">
            <a:extLst>
              <a:ext uri="{FF2B5EF4-FFF2-40B4-BE49-F238E27FC236}">
                <a16:creationId xmlns:a16="http://schemas.microsoft.com/office/drawing/2014/main" id="{F94A10DD-C71C-2100-E946-AD6EA275CC0B}"/>
              </a:ext>
            </a:extLst>
          </p:cNvPr>
          <p:cNvSpPr txBox="1"/>
          <p:nvPr/>
        </p:nvSpPr>
        <p:spPr>
          <a:xfrm>
            <a:off x="525843" y="1596349"/>
            <a:ext cx="123734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dirty="0">
                <a:latin typeface="Atkinson Hyperlegible"/>
              </a:rPr>
              <a:t>Join the </a:t>
            </a:r>
            <a:r>
              <a:rPr lang="en-GB">
                <a:latin typeface="Atkinson Hyperlegible"/>
              </a:rPr>
              <a:t>WhatsApp</a:t>
            </a:r>
            <a:r>
              <a:rPr lang="en-GB" dirty="0">
                <a:latin typeface="Atkinson Hyperlegible"/>
              </a:rPr>
              <a:t> channels </a:t>
            </a:r>
            <a:endParaRPr lang="en-US"/>
          </a:p>
        </p:txBody>
      </p:sp>
      <p:pic>
        <p:nvPicPr>
          <p:cNvPr id="6" name="Picture 5" descr="A green and white logo&#10;&#10;AI-generated content may be incorrect.">
            <a:extLst>
              <a:ext uri="{FF2B5EF4-FFF2-40B4-BE49-F238E27FC236}">
                <a16:creationId xmlns:a16="http://schemas.microsoft.com/office/drawing/2014/main" id="{394044A9-3771-9E88-A8DB-22C88B157A9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31481" y="2465613"/>
            <a:ext cx="823039" cy="838201"/>
          </a:xfrm>
          <a:prstGeom prst="rect">
            <a:avLst/>
          </a:prstGeom>
        </p:spPr>
      </p:pic>
      <p:pic>
        <p:nvPicPr>
          <p:cNvPr id="10" name="Content Placeholder 3" descr="A purple octagon on a black background&#10;&#10;AI-generated content may be incorrect.">
            <a:extLst>
              <a:ext uri="{FF2B5EF4-FFF2-40B4-BE49-F238E27FC236}">
                <a16:creationId xmlns:a16="http://schemas.microsoft.com/office/drawing/2014/main" id="{629F1F0E-5DD1-A88A-2B95-C4AC91A9D44D}"/>
              </a:ext>
            </a:extLst>
          </p:cNvPr>
          <p:cNvPicPr>
            <a:picLocks noChangeAspect="1"/>
          </p:cNvPicPr>
          <p:nvPr/>
        </p:nvPicPr>
        <p:blipFill>
          <a:blip r:embed="rId2"/>
          <a:stretch>
            <a:fillRect/>
          </a:stretch>
        </p:blipFill>
        <p:spPr>
          <a:xfrm>
            <a:off x="2231572" y="2304937"/>
            <a:ext cx="2173516" cy="2128159"/>
          </a:xfrm>
          <a:prstGeom prst="rect">
            <a:avLst/>
          </a:prstGeom>
        </p:spPr>
      </p:pic>
      <p:sp>
        <p:nvSpPr>
          <p:cNvPr id="11" name="TextBox 10">
            <a:extLst>
              <a:ext uri="{FF2B5EF4-FFF2-40B4-BE49-F238E27FC236}">
                <a16:creationId xmlns:a16="http://schemas.microsoft.com/office/drawing/2014/main" id="{56966081-60C1-B62A-308E-EA774FD84975}"/>
              </a:ext>
            </a:extLst>
          </p:cNvPr>
          <p:cNvSpPr txBox="1"/>
          <p:nvPr/>
        </p:nvSpPr>
        <p:spPr>
          <a:xfrm>
            <a:off x="2615404" y="2607325"/>
            <a:ext cx="140969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latin typeface="Atkinson Hyperlegible"/>
              </a:rPr>
              <a:t>Host a social event for them </a:t>
            </a:r>
            <a:endParaRPr lang="en-US"/>
          </a:p>
        </p:txBody>
      </p:sp>
      <p:pic>
        <p:nvPicPr>
          <p:cNvPr id="12" name="Graphic 11" descr="Party hat outline">
            <a:extLst>
              <a:ext uri="{FF2B5EF4-FFF2-40B4-BE49-F238E27FC236}">
                <a16:creationId xmlns:a16="http://schemas.microsoft.com/office/drawing/2014/main" id="{86583D05-0100-6B59-3D57-248234F81F2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99443" y="3425371"/>
            <a:ext cx="914400" cy="914400"/>
          </a:xfrm>
          <a:prstGeom prst="rect">
            <a:avLst/>
          </a:prstGeom>
        </p:spPr>
      </p:pic>
      <p:pic>
        <p:nvPicPr>
          <p:cNvPr id="14" name="Content Placeholder 3" descr="A purple octagon on a black background&#10;&#10;AI-generated content may be incorrect.">
            <a:extLst>
              <a:ext uri="{FF2B5EF4-FFF2-40B4-BE49-F238E27FC236}">
                <a16:creationId xmlns:a16="http://schemas.microsoft.com/office/drawing/2014/main" id="{8AA94838-FCC4-E10D-ACB1-0067F54093B0}"/>
              </a:ext>
            </a:extLst>
          </p:cNvPr>
          <p:cNvPicPr>
            <a:picLocks noChangeAspect="1"/>
          </p:cNvPicPr>
          <p:nvPr/>
        </p:nvPicPr>
        <p:blipFill>
          <a:blip r:embed="rId2"/>
          <a:stretch>
            <a:fillRect/>
          </a:stretch>
        </p:blipFill>
        <p:spPr>
          <a:xfrm>
            <a:off x="54429" y="4010365"/>
            <a:ext cx="2173516" cy="2128159"/>
          </a:xfrm>
          <a:prstGeom prst="rect">
            <a:avLst/>
          </a:prstGeom>
        </p:spPr>
      </p:pic>
      <p:sp>
        <p:nvSpPr>
          <p:cNvPr id="15" name="TextBox 14">
            <a:extLst>
              <a:ext uri="{FF2B5EF4-FFF2-40B4-BE49-F238E27FC236}">
                <a16:creationId xmlns:a16="http://schemas.microsoft.com/office/drawing/2014/main" id="{BD2EC020-3111-1ECF-99F6-4A7CECECAFCC}"/>
              </a:ext>
            </a:extLst>
          </p:cNvPr>
          <p:cNvSpPr txBox="1"/>
          <p:nvPr/>
        </p:nvSpPr>
        <p:spPr>
          <a:xfrm>
            <a:off x="429189" y="4330896"/>
            <a:ext cx="140969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latin typeface="Atkinson Hyperlegible"/>
              </a:rPr>
              <a:t>Access their emails from </a:t>
            </a:r>
            <a:r>
              <a:rPr lang="en-GB" err="1">
                <a:latin typeface="Atkinson Hyperlegible"/>
              </a:rPr>
              <a:t>Sharepoint</a:t>
            </a:r>
            <a:r>
              <a:rPr lang="en-GB">
                <a:latin typeface="Atkinson Hyperlegible"/>
              </a:rPr>
              <a:t> </a:t>
            </a:r>
            <a:r>
              <a:rPr lang="en-GB" dirty="0">
                <a:latin typeface="Atkinson Hyperlegible"/>
              </a:rPr>
              <a:t> </a:t>
            </a:r>
            <a:endParaRPr lang="en-US" dirty="0"/>
          </a:p>
        </p:txBody>
      </p:sp>
      <p:pic>
        <p:nvPicPr>
          <p:cNvPr id="16" name="Graphic 15" descr="Email outline">
            <a:extLst>
              <a:ext uri="{FF2B5EF4-FFF2-40B4-BE49-F238E27FC236}">
                <a16:creationId xmlns:a16="http://schemas.microsoft.com/office/drawing/2014/main" id="{26FC6CE6-DFD0-8959-5732-7C62881CD90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0228" y="5393871"/>
            <a:ext cx="615044" cy="669472"/>
          </a:xfrm>
          <a:prstGeom prst="rect">
            <a:avLst/>
          </a:prstGeom>
        </p:spPr>
      </p:pic>
      <p:sp>
        <p:nvSpPr>
          <p:cNvPr id="17" name="TextBox 16">
            <a:extLst>
              <a:ext uri="{FF2B5EF4-FFF2-40B4-BE49-F238E27FC236}">
                <a16:creationId xmlns:a16="http://schemas.microsoft.com/office/drawing/2014/main" id="{5C4F460D-21C3-20C3-4B02-916296D7B26D}"/>
              </a:ext>
            </a:extLst>
          </p:cNvPr>
          <p:cNvSpPr txBox="1"/>
          <p:nvPr/>
        </p:nvSpPr>
        <p:spPr>
          <a:xfrm>
            <a:off x="6100933" y="2744205"/>
            <a:ext cx="5074555" cy="15787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dirty="0">
                <a:solidFill>
                  <a:srgbClr val="D4BAF8"/>
                </a:solidFill>
                <a:latin typeface="Atkinson Hyperlegible"/>
              </a:rPr>
              <a:t>Remember to ask your rep coordinator to help make </a:t>
            </a:r>
            <a:r>
              <a:rPr lang="en-GB" sz="3200">
                <a:solidFill>
                  <a:srgbClr val="D4BAF8"/>
                </a:solidFill>
                <a:latin typeface="Atkinson Hyperlegible"/>
              </a:rPr>
              <a:t>these</a:t>
            </a:r>
            <a:r>
              <a:rPr lang="en-GB" sz="3200" dirty="0">
                <a:solidFill>
                  <a:srgbClr val="D4BAF8"/>
                </a:solidFill>
                <a:latin typeface="Atkinson Hyperlegible"/>
              </a:rPr>
              <a:t> connections! </a:t>
            </a:r>
          </a:p>
        </p:txBody>
      </p:sp>
    </p:spTree>
    <p:extLst>
      <p:ext uri="{BB962C8B-B14F-4D97-AF65-F5344CB8AC3E}">
        <p14:creationId xmlns:p14="http://schemas.microsoft.com/office/powerpoint/2010/main" val="18913622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4BAF9"/>
        </a:solidFill>
        <a:effectLst/>
      </p:bgPr>
    </p:bg>
    <p:spTree>
      <p:nvGrpSpPr>
        <p:cNvPr id="1" name="">
          <a:extLst>
            <a:ext uri="{FF2B5EF4-FFF2-40B4-BE49-F238E27FC236}">
              <a16:creationId xmlns:a16="http://schemas.microsoft.com/office/drawing/2014/main" id="{BC512A4E-A915-8208-9D78-F9DA0DC52A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EA17BD-4674-C46F-562C-839C2C892A67}"/>
              </a:ext>
            </a:extLst>
          </p:cNvPr>
          <p:cNvSpPr>
            <a:spLocks noGrp="1"/>
          </p:cNvSpPr>
          <p:nvPr>
            <p:ph type="title"/>
          </p:nvPr>
        </p:nvSpPr>
        <p:spPr/>
        <p:txBody>
          <a:bodyPr/>
          <a:lstStyle/>
          <a:p>
            <a:r>
              <a:rPr lang="en-GB">
                <a:latin typeface="Atkinson Hyperlegible"/>
              </a:rPr>
              <a:t>How to talk to Course Reps? </a:t>
            </a:r>
          </a:p>
        </p:txBody>
      </p:sp>
      <p:pic>
        <p:nvPicPr>
          <p:cNvPr id="4" name="Content Placeholder 3" descr="A purple octagon on a black background&#10;&#10;AI-generated content may be incorrect.">
            <a:extLst>
              <a:ext uri="{FF2B5EF4-FFF2-40B4-BE49-F238E27FC236}">
                <a16:creationId xmlns:a16="http://schemas.microsoft.com/office/drawing/2014/main" id="{69E1BF2C-C183-893D-1837-0E296113FC58}"/>
              </a:ext>
            </a:extLst>
          </p:cNvPr>
          <p:cNvPicPr>
            <a:picLocks noGrp="1" noChangeAspect="1"/>
          </p:cNvPicPr>
          <p:nvPr>
            <p:ph idx="1"/>
          </p:nvPr>
        </p:nvPicPr>
        <p:blipFill>
          <a:blip r:embed="rId2"/>
          <a:stretch>
            <a:fillRect/>
          </a:stretch>
        </p:blipFill>
        <p:spPr>
          <a:xfrm>
            <a:off x="56243" y="1399608"/>
            <a:ext cx="2173516" cy="2128159"/>
          </a:xfrm>
          <a:prstGeom prst="rect">
            <a:avLst/>
          </a:prstGeom>
        </p:spPr>
      </p:pic>
      <p:sp>
        <p:nvSpPr>
          <p:cNvPr id="5" name="TextBox 4">
            <a:extLst>
              <a:ext uri="{FF2B5EF4-FFF2-40B4-BE49-F238E27FC236}">
                <a16:creationId xmlns:a16="http://schemas.microsoft.com/office/drawing/2014/main" id="{C823E4B0-E7AC-3E10-DFF5-877B95283B92}"/>
              </a:ext>
            </a:extLst>
          </p:cNvPr>
          <p:cNvSpPr txBox="1"/>
          <p:nvPr/>
        </p:nvSpPr>
        <p:spPr>
          <a:xfrm>
            <a:off x="525843" y="1596349"/>
            <a:ext cx="123734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dirty="0">
                <a:latin typeface="Atkinson Hyperlegible"/>
              </a:rPr>
              <a:t>Join the </a:t>
            </a:r>
            <a:r>
              <a:rPr lang="en-GB">
                <a:latin typeface="Atkinson Hyperlegible"/>
              </a:rPr>
              <a:t>WhatsApp</a:t>
            </a:r>
            <a:r>
              <a:rPr lang="en-GB" dirty="0">
                <a:latin typeface="Atkinson Hyperlegible"/>
              </a:rPr>
              <a:t> channels </a:t>
            </a:r>
            <a:endParaRPr lang="en-US"/>
          </a:p>
        </p:txBody>
      </p:sp>
      <p:pic>
        <p:nvPicPr>
          <p:cNvPr id="6" name="Picture 5" descr="A green and white logo&#10;&#10;AI-generated content may be incorrect.">
            <a:extLst>
              <a:ext uri="{FF2B5EF4-FFF2-40B4-BE49-F238E27FC236}">
                <a16:creationId xmlns:a16="http://schemas.microsoft.com/office/drawing/2014/main" id="{AC2C3107-AF4A-F335-6D4E-4EFF76FF4CA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31481" y="2465613"/>
            <a:ext cx="823039" cy="838201"/>
          </a:xfrm>
          <a:prstGeom prst="rect">
            <a:avLst/>
          </a:prstGeom>
        </p:spPr>
      </p:pic>
      <p:pic>
        <p:nvPicPr>
          <p:cNvPr id="10" name="Content Placeholder 3" descr="A purple octagon on a black background&#10;&#10;AI-generated content may be incorrect.">
            <a:extLst>
              <a:ext uri="{FF2B5EF4-FFF2-40B4-BE49-F238E27FC236}">
                <a16:creationId xmlns:a16="http://schemas.microsoft.com/office/drawing/2014/main" id="{388FAF50-D16F-CC20-D7EE-CF757FDCDE38}"/>
              </a:ext>
            </a:extLst>
          </p:cNvPr>
          <p:cNvPicPr>
            <a:picLocks noChangeAspect="1"/>
          </p:cNvPicPr>
          <p:nvPr/>
        </p:nvPicPr>
        <p:blipFill>
          <a:blip r:embed="rId2"/>
          <a:stretch>
            <a:fillRect/>
          </a:stretch>
        </p:blipFill>
        <p:spPr>
          <a:xfrm>
            <a:off x="2231572" y="2304937"/>
            <a:ext cx="2173516" cy="2128159"/>
          </a:xfrm>
          <a:prstGeom prst="rect">
            <a:avLst/>
          </a:prstGeom>
        </p:spPr>
      </p:pic>
      <p:sp>
        <p:nvSpPr>
          <p:cNvPr id="11" name="TextBox 10">
            <a:extLst>
              <a:ext uri="{FF2B5EF4-FFF2-40B4-BE49-F238E27FC236}">
                <a16:creationId xmlns:a16="http://schemas.microsoft.com/office/drawing/2014/main" id="{62E6A102-E519-BF98-E25C-5209DD0ABA30}"/>
              </a:ext>
            </a:extLst>
          </p:cNvPr>
          <p:cNvSpPr txBox="1"/>
          <p:nvPr/>
        </p:nvSpPr>
        <p:spPr>
          <a:xfrm>
            <a:off x="2615404" y="2607325"/>
            <a:ext cx="140969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latin typeface="Atkinson Hyperlegible"/>
              </a:rPr>
              <a:t>Host a social event for them </a:t>
            </a:r>
            <a:endParaRPr lang="en-US"/>
          </a:p>
        </p:txBody>
      </p:sp>
      <p:pic>
        <p:nvPicPr>
          <p:cNvPr id="12" name="Graphic 11" descr="Party hat outline">
            <a:extLst>
              <a:ext uri="{FF2B5EF4-FFF2-40B4-BE49-F238E27FC236}">
                <a16:creationId xmlns:a16="http://schemas.microsoft.com/office/drawing/2014/main" id="{59A3E6F4-83B1-7FE1-89A1-39B1AB2D03E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99443" y="3425371"/>
            <a:ext cx="914400" cy="914400"/>
          </a:xfrm>
          <a:prstGeom prst="rect">
            <a:avLst/>
          </a:prstGeom>
        </p:spPr>
      </p:pic>
      <p:pic>
        <p:nvPicPr>
          <p:cNvPr id="14" name="Content Placeholder 3" descr="A purple octagon on a black background&#10;&#10;AI-generated content may be incorrect.">
            <a:extLst>
              <a:ext uri="{FF2B5EF4-FFF2-40B4-BE49-F238E27FC236}">
                <a16:creationId xmlns:a16="http://schemas.microsoft.com/office/drawing/2014/main" id="{C9CDC812-C9F6-EB72-8E47-F7697EEBFD00}"/>
              </a:ext>
            </a:extLst>
          </p:cNvPr>
          <p:cNvPicPr>
            <a:picLocks noChangeAspect="1"/>
          </p:cNvPicPr>
          <p:nvPr/>
        </p:nvPicPr>
        <p:blipFill>
          <a:blip r:embed="rId2"/>
          <a:stretch>
            <a:fillRect/>
          </a:stretch>
        </p:blipFill>
        <p:spPr>
          <a:xfrm>
            <a:off x="54429" y="4010365"/>
            <a:ext cx="2173516" cy="2128159"/>
          </a:xfrm>
          <a:prstGeom prst="rect">
            <a:avLst/>
          </a:prstGeom>
        </p:spPr>
      </p:pic>
      <p:sp>
        <p:nvSpPr>
          <p:cNvPr id="15" name="TextBox 14">
            <a:extLst>
              <a:ext uri="{FF2B5EF4-FFF2-40B4-BE49-F238E27FC236}">
                <a16:creationId xmlns:a16="http://schemas.microsoft.com/office/drawing/2014/main" id="{C8AE69CA-0A8D-3FF7-86A7-C237CAB218B0}"/>
              </a:ext>
            </a:extLst>
          </p:cNvPr>
          <p:cNvSpPr txBox="1"/>
          <p:nvPr/>
        </p:nvSpPr>
        <p:spPr>
          <a:xfrm>
            <a:off x="429189" y="4330896"/>
            <a:ext cx="140969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latin typeface="Atkinson Hyperlegible"/>
              </a:rPr>
              <a:t>Access their emails from </a:t>
            </a:r>
            <a:r>
              <a:rPr lang="en-GB" err="1">
                <a:latin typeface="Atkinson Hyperlegible"/>
              </a:rPr>
              <a:t>Sharepoint</a:t>
            </a:r>
            <a:r>
              <a:rPr lang="en-GB">
                <a:latin typeface="Atkinson Hyperlegible"/>
              </a:rPr>
              <a:t> </a:t>
            </a:r>
            <a:r>
              <a:rPr lang="en-GB" dirty="0">
                <a:latin typeface="Atkinson Hyperlegible"/>
              </a:rPr>
              <a:t> </a:t>
            </a:r>
            <a:endParaRPr lang="en-US" dirty="0"/>
          </a:p>
        </p:txBody>
      </p:sp>
      <p:pic>
        <p:nvPicPr>
          <p:cNvPr id="16" name="Graphic 15" descr="Email outline">
            <a:extLst>
              <a:ext uri="{FF2B5EF4-FFF2-40B4-BE49-F238E27FC236}">
                <a16:creationId xmlns:a16="http://schemas.microsoft.com/office/drawing/2014/main" id="{3E7646BC-3744-C123-49F3-6A28E8EC053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0228" y="5393871"/>
            <a:ext cx="615044" cy="669472"/>
          </a:xfrm>
          <a:prstGeom prst="rect">
            <a:avLst/>
          </a:prstGeom>
        </p:spPr>
      </p:pic>
      <p:sp>
        <p:nvSpPr>
          <p:cNvPr id="17" name="TextBox 16">
            <a:extLst>
              <a:ext uri="{FF2B5EF4-FFF2-40B4-BE49-F238E27FC236}">
                <a16:creationId xmlns:a16="http://schemas.microsoft.com/office/drawing/2014/main" id="{6CDF9471-5714-7F20-09F0-34800EBEF64C}"/>
              </a:ext>
            </a:extLst>
          </p:cNvPr>
          <p:cNvSpPr txBox="1"/>
          <p:nvPr/>
        </p:nvSpPr>
        <p:spPr>
          <a:xfrm>
            <a:off x="6100933" y="2744205"/>
            <a:ext cx="5074555" cy="15787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dirty="0">
                <a:latin typeface="Atkinson Hyperlegible"/>
              </a:rPr>
              <a:t>Remember to ask your rep coordinator to help make </a:t>
            </a:r>
            <a:r>
              <a:rPr lang="en-GB" sz="3200">
                <a:latin typeface="Atkinson Hyperlegible"/>
              </a:rPr>
              <a:t>these</a:t>
            </a:r>
            <a:r>
              <a:rPr lang="en-GB" sz="3200" dirty="0">
                <a:latin typeface="Atkinson Hyperlegible"/>
              </a:rPr>
              <a:t> connections! </a:t>
            </a:r>
          </a:p>
        </p:txBody>
      </p:sp>
    </p:spTree>
    <p:extLst>
      <p:ext uri="{BB962C8B-B14F-4D97-AF65-F5344CB8AC3E}">
        <p14:creationId xmlns:p14="http://schemas.microsoft.com/office/powerpoint/2010/main" val="30640382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4BAF9"/>
        </a:solidFill>
        <a:effectLst/>
      </p:bgPr>
    </p:bg>
    <p:spTree>
      <p:nvGrpSpPr>
        <p:cNvPr id="1" name="">
          <a:extLst>
            <a:ext uri="{FF2B5EF4-FFF2-40B4-BE49-F238E27FC236}">
              <a16:creationId xmlns:a16="http://schemas.microsoft.com/office/drawing/2014/main" id="{09673CCA-3821-A3E8-4AB3-4E061DC0F337}"/>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F8BC77C9-9A0B-598D-161D-25F6F2811046}"/>
              </a:ext>
            </a:extLst>
          </p:cNvPr>
          <p:cNvSpPr/>
          <p:nvPr/>
        </p:nvSpPr>
        <p:spPr>
          <a:xfrm rot="1560000">
            <a:off x="8857619" y="5116227"/>
            <a:ext cx="4395249" cy="2127300"/>
          </a:xfrm>
          <a:prstGeom prst="rect">
            <a:avLst/>
          </a:prstGeom>
          <a:solidFill>
            <a:srgbClr val="FF4C70"/>
          </a:solidFill>
          <a:ln>
            <a:solidFill>
              <a:srgbClr val="FF4C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Content Placeholder 3" descr="A purple octagon on a black background&#10;&#10;AI-generated content may be incorrect.">
            <a:extLst>
              <a:ext uri="{FF2B5EF4-FFF2-40B4-BE49-F238E27FC236}">
                <a16:creationId xmlns:a16="http://schemas.microsoft.com/office/drawing/2014/main" id="{757CD925-A50C-44EF-E14B-BC98C84612DA}"/>
              </a:ext>
            </a:extLst>
          </p:cNvPr>
          <p:cNvPicPr>
            <a:picLocks noGrp="1" noChangeAspect="1"/>
          </p:cNvPicPr>
          <p:nvPr>
            <p:ph idx="1"/>
          </p:nvPr>
        </p:nvPicPr>
        <p:blipFill>
          <a:blip r:embed="rId2"/>
          <a:stretch>
            <a:fillRect/>
          </a:stretch>
        </p:blipFill>
        <p:spPr>
          <a:xfrm>
            <a:off x="-4256965" y="-1763411"/>
            <a:ext cx="14351137" cy="14061365"/>
          </a:xfrm>
          <a:prstGeom prst="rect">
            <a:avLst/>
          </a:prstGeom>
        </p:spPr>
      </p:pic>
      <p:sp>
        <p:nvSpPr>
          <p:cNvPr id="9" name="Title 8">
            <a:extLst>
              <a:ext uri="{FF2B5EF4-FFF2-40B4-BE49-F238E27FC236}">
                <a16:creationId xmlns:a16="http://schemas.microsoft.com/office/drawing/2014/main" id="{DB653E42-8FF6-B7EF-32BD-00C6D543DD30}"/>
              </a:ext>
            </a:extLst>
          </p:cNvPr>
          <p:cNvSpPr>
            <a:spLocks noGrp="1"/>
          </p:cNvSpPr>
          <p:nvPr>
            <p:ph type="title"/>
          </p:nvPr>
        </p:nvSpPr>
        <p:spPr>
          <a:xfrm>
            <a:off x="838200" y="365125"/>
            <a:ext cx="3801374" cy="1354317"/>
          </a:xfrm>
        </p:spPr>
        <p:txBody>
          <a:bodyPr/>
          <a:lstStyle/>
          <a:p>
            <a:r>
              <a:rPr lang="en-GB">
                <a:latin typeface="Atkinson Hyperlegible"/>
              </a:rPr>
              <a:t>Curriculum Revisions </a:t>
            </a:r>
            <a:endParaRPr lang="en-GB" dirty="0">
              <a:latin typeface="Atkinson Hyperlegible"/>
            </a:endParaRPr>
          </a:p>
        </p:txBody>
      </p:sp>
      <p:sp>
        <p:nvSpPr>
          <p:cNvPr id="18" name="Content Placeholder 2">
            <a:extLst>
              <a:ext uri="{FF2B5EF4-FFF2-40B4-BE49-F238E27FC236}">
                <a16:creationId xmlns:a16="http://schemas.microsoft.com/office/drawing/2014/main" id="{A05B62AC-B336-BD7B-0A92-1EC3C842B515}"/>
              </a:ext>
            </a:extLst>
          </p:cNvPr>
          <p:cNvSpPr txBox="1">
            <a:spLocks/>
          </p:cNvSpPr>
          <p:nvPr/>
        </p:nvSpPr>
        <p:spPr>
          <a:xfrm>
            <a:off x="838200" y="1825625"/>
            <a:ext cx="5080959"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Atkinson Hyperlegible"/>
              </a:rPr>
              <a:t>Around once every trimester your school will run Curriculum Revisions. </a:t>
            </a:r>
            <a:endParaRPr lang="en-US">
              <a:latin typeface="Atkinson Hyperlegible"/>
            </a:endParaRPr>
          </a:p>
          <a:p>
            <a:r>
              <a:rPr lang="en-GB" dirty="0">
                <a:latin typeface="Atkinson Hyperlegible"/>
              </a:rPr>
              <a:t>They will present a document </a:t>
            </a:r>
            <a:r>
              <a:rPr lang="en-GB">
                <a:latin typeface="Atkinson Hyperlegible"/>
              </a:rPr>
              <a:t>that looks like this</a:t>
            </a:r>
          </a:p>
          <a:p>
            <a:r>
              <a:rPr lang="en-GB" dirty="0">
                <a:latin typeface="Atkinson Hyperlegible"/>
              </a:rPr>
              <a:t>The revision could be anything from small name changes to larger changes to </a:t>
            </a:r>
            <a:r>
              <a:rPr lang="en-GB" dirty="0" err="1">
                <a:latin typeface="Atkinson Hyperlegible"/>
              </a:rPr>
              <a:t>assesments</a:t>
            </a:r>
            <a:r>
              <a:rPr lang="en-GB" dirty="0">
                <a:latin typeface="Atkinson Hyperlegible"/>
              </a:rPr>
              <a:t> etc </a:t>
            </a:r>
          </a:p>
        </p:txBody>
      </p:sp>
      <p:pic>
        <p:nvPicPr>
          <p:cNvPr id="19" name="Picture 18" descr="A white and black document with black text&#10;&#10;AI-generated content may be incorrect.">
            <a:extLst>
              <a:ext uri="{FF2B5EF4-FFF2-40B4-BE49-F238E27FC236}">
                <a16:creationId xmlns:a16="http://schemas.microsoft.com/office/drawing/2014/main" id="{21DC9848-BC2B-5AA4-FBAE-CE4B422CDFF0}"/>
              </a:ext>
            </a:extLst>
          </p:cNvPr>
          <p:cNvPicPr>
            <a:picLocks noChangeAspect="1"/>
          </p:cNvPicPr>
          <p:nvPr/>
        </p:nvPicPr>
        <p:blipFill>
          <a:blip r:embed="rId3"/>
          <a:stretch>
            <a:fillRect/>
          </a:stretch>
        </p:blipFill>
        <p:spPr>
          <a:xfrm>
            <a:off x="6204949" y="1408981"/>
            <a:ext cx="5719950" cy="3536831"/>
          </a:xfrm>
          <a:prstGeom prst="rect">
            <a:avLst/>
          </a:prstGeom>
        </p:spPr>
      </p:pic>
    </p:spTree>
    <p:extLst>
      <p:ext uri="{BB962C8B-B14F-4D97-AF65-F5344CB8AC3E}">
        <p14:creationId xmlns:p14="http://schemas.microsoft.com/office/powerpoint/2010/main" val="1073700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4BAF9"/>
        </a:solidFill>
        <a:effectLst/>
      </p:bgPr>
    </p:bg>
    <p:spTree>
      <p:nvGrpSpPr>
        <p:cNvPr id="1" name="">
          <a:extLst>
            <a:ext uri="{FF2B5EF4-FFF2-40B4-BE49-F238E27FC236}">
              <a16:creationId xmlns:a16="http://schemas.microsoft.com/office/drawing/2014/main" id="{067AF804-57C7-8F90-252F-D44E4662D50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DCAB7B8-1012-74AA-3E23-E49C707E7971}"/>
              </a:ext>
            </a:extLst>
          </p:cNvPr>
          <p:cNvSpPr/>
          <p:nvPr/>
        </p:nvSpPr>
        <p:spPr>
          <a:xfrm rot="1560000">
            <a:off x="-4660489" y="-2331745"/>
            <a:ext cx="18700891" cy="10491156"/>
          </a:xfrm>
          <a:prstGeom prst="rect">
            <a:avLst/>
          </a:prstGeom>
          <a:solidFill>
            <a:srgbClr val="FF4C70"/>
          </a:solidFill>
          <a:ln>
            <a:solidFill>
              <a:srgbClr val="FF4C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8">
            <a:extLst>
              <a:ext uri="{FF2B5EF4-FFF2-40B4-BE49-F238E27FC236}">
                <a16:creationId xmlns:a16="http://schemas.microsoft.com/office/drawing/2014/main" id="{32EF02A1-B863-3548-E473-C4AE924E63AC}"/>
              </a:ext>
            </a:extLst>
          </p:cNvPr>
          <p:cNvSpPr>
            <a:spLocks noGrp="1"/>
          </p:cNvSpPr>
          <p:nvPr>
            <p:ph type="title"/>
          </p:nvPr>
        </p:nvSpPr>
        <p:spPr>
          <a:xfrm>
            <a:off x="838200" y="365125"/>
            <a:ext cx="3801374" cy="1354317"/>
          </a:xfrm>
        </p:spPr>
        <p:txBody>
          <a:bodyPr/>
          <a:lstStyle/>
          <a:p>
            <a:r>
              <a:rPr lang="en-GB">
                <a:latin typeface="Atkinson Hyperlegible"/>
              </a:rPr>
              <a:t>Curriculum Revisions </a:t>
            </a:r>
            <a:endParaRPr lang="en-GB" dirty="0">
              <a:latin typeface="Atkinson Hyperlegible"/>
            </a:endParaRPr>
          </a:p>
        </p:txBody>
      </p:sp>
      <p:sp>
        <p:nvSpPr>
          <p:cNvPr id="18" name="Content Placeholder 2">
            <a:extLst>
              <a:ext uri="{FF2B5EF4-FFF2-40B4-BE49-F238E27FC236}">
                <a16:creationId xmlns:a16="http://schemas.microsoft.com/office/drawing/2014/main" id="{78898475-2BFE-03AB-24C8-C51FCC15BAA5}"/>
              </a:ext>
            </a:extLst>
          </p:cNvPr>
          <p:cNvSpPr txBox="1">
            <a:spLocks/>
          </p:cNvSpPr>
          <p:nvPr/>
        </p:nvSpPr>
        <p:spPr>
          <a:xfrm>
            <a:off x="838200" y="1825625"/>
            <a:ext cx="5080959" cy="4351338"/>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Atkinson Hyperlegible"/>
              </a:rPr>
              <a:t>School Reps will be part of their Campus Council.</a:t>
            </a:r>
            <a:endParaRPr lang="en-US">
              <a:latin typeface="Atkinson Hyperlegible"/>
            </a:endParaRPr>
          </a:p>
          <a:p>
            <a:r>
              <a:rPr lang="en-GB">
                <a:latin typeface="Atkinson Hyperlegible"/>
              </a:rPr>
              <a:t>This will involve meeting regularly with the Campus Officer to work on campaigns, form policies, and decide on campus stances.</a:t>
            </a:r>
            <a:endParaRPr lang="en-US">
              <a:latin typeface="Atkinson Hyperlegible"/>
            </a:endParaRPr>
          </a:p>
          <a:p>
            <a:r>
              <a:rPr lang="en-GB">
                <a:latin typeface="Atkinson Hyperlegible"/>
              </a:rPr>
              <a:t>You will receive full training on this from the Democracy Development Coordinator.</a:t>
            </a:r>
            <a:endParaRPr lang="en-US">
              <a:latin typeface="Atkinson Hyperlegible"/>
            </a:endParaRPr>
          </a:p>
          <a:p>
            <a:r>
              <a:rPr lang="en-GB">
                <a:latin typeface="Atkinson Hyperlegible"/>
              </a:rPr>
              <a:t>Active members of the Campus Council will also have the chance to be part of the Union Executive, the top decision-making body of the Union.</a:t>
            </a:r>
            <a:endParaRPr lang="en-GB">
              <a:latin typeface="Atkinson Hyperlegible"/>
              <a:cs typeface="Arial"/>
            </a:endParaRPr>
          </a:p>
          <a:p>
            <a:endParaRPr lang="en-GB" dirty="0">
              <a:latin typeface="Atkinson Hyperlegible"/>
            </a:endParaRPr>
          </a:p>
        </p:txBody>
      </p:sp>
    </p:spTree>
    <p:extLst>
      <p:ext uri="{BB962C8B-B14F-4D97-AF65-F5344CB8AC3E}">
        <p14:creationId xmlns:p14="http://schemas.microsoft.com/office/powerpoint/2010/main" val="29663305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0DBF066-D70D-641A-690F-2A800D669EC0}"/>
            </a:ext>
          </a:extLst>
        </p:cNvPr>
        <p:cNvGrpSpPr/>
        <p:nvPr/>
      </p:nvGrpSpPr>
      <p:grpSpPr>
        <a:xfrm>
          <a:off x="0" y="0"/>
          <a:ext cx="0" cy="0"/>
          <a:chOff x="0" y="0"/>
          <a:chExt cx="0" cy="0"/>
        </a:xfrm>
      </p:grpSpPr>
      <p:pic>
        <p:nvPicPr>
          <p:cNvPr id="4" name="Picture 3" descr="A blue and black logo&#10;&#10;AI-generated content may be incorrect.">
            <a:extLst>
              <a:ext uri="{FF2B5EF4-FFF2-40B4-BE49-F238E27FC236}">
                <a16:creationId xmlns:a16="http://schemas.microsoft.com/office/drawing/2014/main" id="{5EB8F541-2501-0E47-27DF-AF52862869F5}"/>
              </a:ext>
            </a:extLst>
          </p:cNvPr>
          <p:cNvPicPr>
            <a:picLocks noChangeAspect="1"/>
          </p:cNvPicPr>
          <p:nvPr/>
        </p:nvPicPr>
        <p:blipFill>
          <a:blip r:embed="rId3"/>
          <a:stretch>
            <a:fillRect/>
          </a:stretch>
        </p:blipFill>
        <p:spPr>
          <a:xfrm>
            <a:off x="-2891692" y="-605693"/>
            <a:ext cx="8079153" cy="8079153"/>
          </a:xfrm>
          <a:prstGeom prst="rect">
            <a:avLst/>
          </a:prstGeom>
        </p:spPr>
      </p:pic>
      <p:pic>
        <p:nvPicPr>
          <p:cNvPr id="5" name="Picture 4" descr="A black and purple square with a black stripe&#10;&#10;AI-generated content may be incorrect.">
            <a:extLst>
              <a:ext uri="{FF2B5EF4-FFF2-40B4-BE49-F238E27FC236}">
                <a16:creationId xmlns:a16="http://schemas.microsoft.com/office/drawing/2014/main" id="{FB2ADF98-BC0F-2BA0-6431-44B39DE4A00E}"/>
              </a:ext>
            </a:extLst>
          </p:cNvPr>
          <p:cNvPicPr>
            <a:picLocks noChangeAspect="1"/>
          </p:cNvPicPr>
          <p:nvPr/>
        </p:nvPicPr>
        <p:blipFill>
          <a:blip r:embed="rId4"/>
          <a:stretch>
            <a:fillRect/>
          </a:stretch>
        </p:blipFill>
        <p:spPr>
          <a:xfrm>
            <a:off x="6275917" y="-370417"/>
            <a:ext cx="6858000" cy="6858000"/>
          </a:xfrm>
          <a:prstGeom prst="rect">
            <a:avLst/>
          </a:prstGeom>
        </p:spPr>
      </p:pic>
      <p:pic>
        <p:nvPicPr>
          <p:cNvPr id="2" name="Picture 1" descr="A yellow star shaped object&#10;&#10;AI-generated content may be incorrect.">
            <a:extLst>
              <a:ext uri="{FF2B5EF4-FFF2-40B4-BE49-F238E27FC236}">
                <a16:creationId xmlns:a16="http://schemas.microsoft.com/office/drawing/2014/main" id="{D0B4F835-C31E-2A71-882C-D7CFCD394217}"/>
              </a:ext>
            </a:extLst>
          </p:cNvPr>
          <p:cNvPicPr>
            <a:picLocks noChangeAspect="1"/>
          </p:cNvPicPr>
          <p:nvPr/>
        </p:nvPicPr>
        <p:blipFill>
          <a:blip r:embed="rId5"/>
          <a:stretch>
            <a:fillRect/>
          </a:stretch>
        </p:blipFill>
        <p:spPr>
          <a:xfrm>
            <a:off x="-623637" y="-1071359"/>
            <a:ext cx="9512043" cy="9495691"/>
          </a:xfrm>
          <a:prstGeom prst="rect">
            <a:avLst/>
          </a:prstGeom>
        </p:spPr>
      </p:pic>
      <p:pic>
        <p:nvPicPr>
          <p:cNvPr id="3" name="Picture 2" descr="A orange blotch on a black background&#10;&#10;AI-generated content may be incorrect.">
            <a:extLst>
              <a:ext uri="{FF2B5EF4-FFF2-40B4-BE49-F238E27FC236}">
                <a16:creationId xmlns:a16="http://schemas.microsoft.com/office/drawing/2014/main" id="{B989B4D4-D4C4-2B20-1A9A-30D198C44217}"/>
              </a:ext>
            </a:extLst>
          </p:cNvPr>
          <p:cNvPicPr>
            <a:picLocks noChangeAspect="1"/>
          </p:cNvPicPr>
          <p:nvPr/>
        </p:nvPicPr>
        <p:blipFill>
          <a:blip r:embed="rId6"/>
          <a:srcRect l="-980" t="1961" r="980" b="-1961"/>
          <a:stretch>
            <a:fillRect/>
          </a:stretch>
        </p:blipFill>
        <p:spPr>
          <a:xfrm>
            <a:off x="6278361" y="323199"/>
            <a:ext cx="7971699" cy="7971699"/>
          </a:xfrm>
          <a:prstGeom prst="rect">
            <a:avLst/>
          </a:prstGeom>
        </p:spPr>
      </p:pic>
      <p:sp>
        <p:nvSpPr>
          <p:cNvPr id="7" name="TextBox 6">
            <a:extLst>
              <a:ext uri="{FF2B5EF4-FFF2-40B4-BE49-F238E27FC236}">
                <a16:creationId xmlns:a16="http://schemas.microsoft.com/office/drawing/2014/main" id="{1576E187-ADDE-CDB4-D237-4C3D01458BD3}"/>
              </a:ext>
            </a:extLst>
          </p:cNvPr>
          <p:cNvSpPr txBox="1"/>
          <p:nvPr/>
        </p:nvSpPr>
        <p:spPr>
          <a:xfrm>
            <a:off x="2106084" y="2264833"/>
            <a:ext cx="4679949"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6000" b="1">
                <a:latin typeface="Atkinson Hyperlegible"/>
              </a:rPr>
              <a:t>Course Rep Training 2026</a:t>
            </a:r>
            <a:r>
              <a:rPr lang="en-GB" sz="3600" b="1" dirty="0"/>
              <a:t> </a:t>
            </a:r>
          </a:p>
        </p:txBody>
      </p:sp>
      <p:pic>
        <p:nvPicPr>
          <p:cNvPr id="8" name="Picture 7" descr="A purple letters on a black background&#10;&#10;AI-generated content may be incorrect.">
            <a:extLst>
              <a:ext uri="{FF2B5EF4-FFF2-40B4-BE49-F238E27FC236}">
                <a16:creationId xmlns:a16="http://schemas.microsoft.com/office/drawing/2014/main" id="{445A9EE2-3569-DFC7-35A2-56418206836D}"/>
              </a:ext>
            </a:extLst>
          </p:cNvPr>
          <p:cNvPicPr>
            <a:picLocks noChangeAspect="1"/>
          </p:cNvPicPr>
          <p:nvPr/>
        </p:nvPicPr>
        <p:blipFill>
          <a:blip r:embed="rId7"/>
          <a:stretch>
            <a:fillRect/>
          </a:stretch>
        </p:blipFill>
        <p:spPr>
          <a:xfrm>
            <a:off x="-243417" y="6089330"/>
            <a:ext cx="2592917" cy="1039924"/>
          </a:xfrm>
          <a:prstGeom prst="rect">
            <a:avLst/>
          </a:prstGeom>
        </p:spPr>
      </p:pic>
    </p:spTree>
    <p:extLst>
      <p:ext uri="{BB962C8B-B14F-4D97-AF65-F5344CB8AC3E}">
        <p14:creationId xmlns:p14="http://schemas.microsoft.com/office/powerpoint/2010/main" val="41364902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4BAF9"/>
        </a:solidFill>
        <a:effectLst/>
      </p:bgPr>
    </p:bg>
    <p:spTree>
      <p:nvGrpSpPr>
        <p:cNvPr id="1" name="">
          <a:extLst>
            <a:ext uri="{FF2B5EF4-FFF2-40B4-BE49-F238E27FC236}">
              <a16:creationId xmlns:a16="http://schemas.microsoft.com/office/drawing/2014/main" id="{97A7D628-C8F8-A659-EEE0-4173B028D982}"/>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A9D197B5-A5D4-D015-F3CF-3CCCB579E119}"/>
              </a:ext>
            </a:extLst>
          </p:cNvPr>
          <p:cNvSpPr>
            <a:spLocks noGrp="1"/>
          </p:cNvSpPr>
          <p:nvPr>
            <p:ph type="title"/>
          </p:nvPr>
        </p:nvSpPr>
        <p:spPr>
          <a:xfrm>
            <a:off x="838200" y="365125"/>
            <a:ext cx="3801374" cy="1354317"/>
          </a:xfrm>
        </p:spPr>
        <p:txBody>
          <a:bodyPr>
            <a:normAutofit/>
          </a:bodyPr>
          <a:lstStyle/>
          <a:p>
            <a:r>
              <a:rPr lang="en-GB">
                <a:latin typeface="Atkinson Hyperlegible"/>
              </a:rPr>
              <a:t>Campus Councils ​</a:t>
            </a:r>
            <a:endParaRPr lang="en-GB" dirty="0">
              <a:latin typeface="Atkinson Hyperlegible"/>
            </a:endParaRPr>
          </a:p>
        </p:txBody>
      </p:sp>
      <p:sp>
        <p:nvSpPr>
          <p:cNvPr id="18" name="Content Placeholder 2">
            <a:extLst>
              <a:ext uri="{FF2B5EF4-FFF2-40B4-BE49-F238E27FC236}">
                <a16:creationId xmlns:a16="http://schemas.microsoft.com/office/drawing/2014/main" id="{052D67B1-C38A-3F1A-4296-1C0F47AD7BCA}"/>
              </a:ext>
            </a:extLst>
          </p:cNvPr>
          <p:cNvSpPr txBox="1">
            <a:spLocks/>
          </p:cNvSpPr>
          <p:nvPr/>
        </p:nvSpPr>
        <p:spPr>
          <a:xfrm>
            <a:off x="838200" y="1825625"/>
            <a:ext cx="5080959"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Atkinson Hyperlegible"/>
              </a:rPr>
              <a:t>Your input as the voice of the student body is VITAL to </a:t>
            </a:r>
            <a:r>
              <a:rPr lang="en-GB">
                <a:latin typeface="Atkinson Hyperlegible"/>
              </a:rPr>
              <a:t>these</a:t>
            </a:r>
            <a:r>
              <a:rPr lang="en-GB" dirty="0">
                <a:latin typeface="Atkinson Hyperlegible"/>
              </a:rPr>
              <a:t> </a:t>
            </a:r>
            <a:r>
              <a:rPr lang="en-GB">
                <a:latin typeface="Atkinson Hyperlegible"/>
              </a:rPr>
              <a:t>discussions </a:t>
            </a:r>
          </a:p>
          <a:p>
            <a:r>
              <a:rPr lang="en-GB">
                <a:latin typeface="Atkinson Hyperlegible"/>
              </a:rPr>
              <a:t>Prior to each curriculum revision you will have a briefing with the rep coordinator to discuss your responses! </a:t>
            </a:r>
            <a:endParaRPr lang="en-GB" dirty="0">
              <a:latin typeface="Atkinson Hyperlegible"/>
            </a:endParaRPr>
          </a:p>
          <a:p>
            <a:endParaRPr lang="en-GB" dirty="0">
              <a:latin typeface="Atkinson Hyperlegible"/>
            </a:endParaRPr>
          </a:p>
        </p:txBody>
      </p:sp>
      <p:pic>
        <p:nvPicPr>
          <p:cNvPr id="2" name="Picture 1" descr="A person standing in front of a microphone&#10;&#10;AI-generated content may be incorrect.">
            <a:extLst>
              <a:ext uri="{FF2B5EF4-FFF2-40B4-BE49-F238E27FC236}">
                <a16:creationId xmlns:a16="http://schemas.microsoft.com/office/drawing/2014/main" id="{A1639586-2550-3D58-FD41-05BFB30E2116}"/>
              </a:ext>
            </a:extLst>
          </p:cNvPr>
          <p:cNvPicPr>
            <a:picLocks noChangeAspect="1"/>
          </p:cNvPicPr>
          <p:nvPr/>
        </p:nvPicPr>
        <p:blipFill>
          <a:blip r:embed="rId2"/>
          <a:stretch>
            <a:fillRect/>
          </a:stretch>
        </p:blipFill>
        <p:spPr>
          <a:xfrm>
            <a:off x="7904388" y="646793"/>
            <a:ext cx="3197680" cy="3242129"/>
          </a:xfrm>
          <a:prstGeom prst="rect">
            <a:avLst/>
          </a:prstGeom>
        </p:spPr>
      </p:pic>
      <p:sp>
        <p:nvSpPr>
          <p:cNvPr id="3" name="Content Placeholder 2">
            <a:extLst>
              <a:ext uri="{FF2B5EF4-FFF2-40B4-BE49-F238E27FC236}">
                <a16:creationId xmlns:a16="http://schemas.microsoft.com/office/drawing/2014/main" id="{01254D64-017B-AB72-35C4-12FDE0ED6419}"/>
              </a:ext>
            </a:extLst>
          </p:cNvPr>
          <p:cNvSpPr txBox="1">
            <a:spLocks/>
          </p:cNvSpPr>
          <p:nvPr/>
        </p:nvSpPr>
        <p:spPr>
          <a:xfrm>
            <a:off x="7492999" y="4002767"/>
            <a:ext cx="4333474" cy="2551567"/>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latin typeface="Atkinson Hyperlegible"/>
              </a:rPr>
              <a:t>Campus Councils are arranged by </a:t>
            </a:r>
            <a:r>
              <a:rPr lang="en-GB">
                <a:latin typeface="Atkinson Hyperlegible"/>
              </a:rPr>
              <a:t>Demi Smith </a:t>
            </a:r>
          </a:p>
          <a:p>
            <a:pPr marL="0" indent="0">
              <a:buNone/>
            </a:pPr>
            <a:r>
              <a:rPr lang="en-GB">
                <a:latin typeface="Atkinson Hyperlegible"/>
                <a:ea typeface="+mn-lt"/>
                <a:cs typeface="+mn-lt"/>
              </a:rPr>
              <a:t>Democracy Development Coordinator</a:t>
            </a:r>
            <a:endParaRPr lang="en-GB">
              <a:latin typeface="Atkinson Hyperlegible"/>
            </a:endParaRPr>
          </a:p>
          <a:p>
            <a:pPr marL="0" indent="0">
              <a:buNone/>
            </a:pPr>
            <a:r>
              <a:rPr lang="en-GB">
                <a:latin typeface="Atkinson Hyperlegible"/>
              </a:rPr>
              <a:t>She/They </a:t>
            </a:r>
          </a:p>
          <a:p>
            <a:pPr marL="0" indent="0">
              <a:buNone/>
            </a:pPr>
            <a:r>
              <a:rPr lang="en-GB" dirty="0">
                <a:latin typeface="Atkinson Hyperlegible"/>
                <a:hlinkClick r:id="rId3"/>
              </a:rPr>
              <a:t>Demi.smith@angliastudent.com</a:t>
            </a:r>
            <a:r>
              <a:rPr lang="en-GB" dirty="0">
                <a:latin typeface="Atkinson Hyperlegible"/>
              </a:rPr>
              <a:t> </a:t>
            </a:r>
          </a:p>
          <a:p>
            <a:endParaRPr lang="en-GB" dirty="0">
              <a:latin typeface="Atkinson Hyperlegible"/>
            </a:endParaRPr>
          </a:p>
        </p:txBody>
      </p:sp>
    </p:spTree>
    <p:extLst>
      <p:ext uri="{BB962C8B-B14F-4D97-AF65-F5344CB8AC3E}">
        <p14:creationId xmlns:p14="http://schemas.microsoft.com/office/powerpoint/2010/main" val="36278499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333E3B7-6453-3D9D-C12E-5195EE30D75B}"/>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B61969EF-A229-0392-B5B9-BE0EC1736624}"/>
              </a:ext>
            </a:extLst>
          </p:cNvPr>
          <p:cNvGrpSpPr/>
          <p:nvPr/>
        </p:nvGrpSpPr>
        <p:grpSpPr>
          <a:xfrm rot="-120000">
            <a:off x="-2802257" y="-1489364"/>
            <a:ext cx="12624152" cy="12630727"/>
            <a:chOff x="-2802257" y="-1489364"/>
            <a:chExt cx="12624152" cy="12630727"/>
          </a:xfrm>
        </p:grpSpPr>
        <p:pic>
          <p:nvPicPr>
            <p:cNvPr id="4" name="Picture 3" descr="A yellow flower shape on a black background&#10;&#10;AI-generated content may be incorrect.">
              <a:extLst>
                <a:ext uri="{FF2B5EF4-FFF2-40B4-BE49-F238E27FC236}">
                  <a16:creationId xmlns:a16="http://schemas.microsoft.com/office/drawing/2014/main" id="{BAC820D0-4149-63C8-9D9C-D6626EF6F613}"/>
                </a:ext>
              </a:extLst>
            </p:cNvPr>
            <p:cNvPicPr>
              <a:picLocks noChangeAspect="1"/>
            </p:cNvPicPr>
            <p:nvPr/>
          </p:nvPicPr>
          <p:blipFill>
            <a:blip r:embed="rId3"/>
            <a:stretch>
              <a:fillRect/>
            </a:stretch>
          </p:blipFill>
          <p:spPr>
            <a:xfrm>
              <a:off x="-2802257" y="-1489364"/>
              <a:ext cx="12624152" cy="12630727"/>
            </a:xfrm>
            <a:prstGeom prst="rect">
              <a:avLst/>
            </a:prstGeom>
          </p:spPr>
        </p:pic>
        <p:sp>
          <p:nvSpPr>
            <p:cNvPr id="5" name="Rectangle 4">
              <a:extLst>
                <a:ext uri="{FF2B5EF4-FFF2-40B4-BE49-F238E27FC236}">
                  <a16:creationId xmlns:a16="http://schemas.microsoft.com/office/drawing/2014/main" id="{407887EE-44C2-5E22-E4BD-9EDCA0D7E508}"/>
                </a:ext>
              </a:extLst>
            </p:cNvPr>
            <p:cNvSpPr/>
            <p:nvPr/>
          </p:nvSpPr>
          <p:spPr>
            <a:xfrm rot="2460000">
              <a:off x="7893986" y="193926"/>
              <a:ext cx="591541" cy="1031481"/>
            </a:xfrm>
            <a:prstGeom prst="rect">
              <a:avLst/>
            </a:prstGeom>
            <a:solidFill>
              <a:srgbClr val="D7FB59"/>
            </a:solidFill>
            <a:ln>
              <a:solidFill>
                <a:srgbClr val="D7FB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1B7D288B-32BD-6326-ED15-038A580BDCD6}"/>
              </a:ext>
            </a:extLst>
          </p:cNvPr>
          <p:cNvSpPr>
            <a:spLocks noGrp="1"/>
          </p:cNvSpPr>
          <p:nvPr>
            <p:ph type="title"/>
          </p:nvPr>
        </p:nvSpPr>
        <p:spPr>
          <a:xfrm>
            <a:off x="838200" y="365125"/>
            <a:ext cx="5250873" cy="1348653"/>
          </a:xfrm>
        </p:spPr>
        <p:txBody>
          <a:bodyPr/>
          <a:lstStyle/>
          <a:p>
            <a:r>
              <a:rPr lang="en-GB" b="1">
                <a:latin typeface="Atkinson Hyperlegible"/>
              </a:rPr>
              <a:t>What is a campaign?</a:t>
            </a:r>
            <a:endParaRPr lang="en-US"/>
          </a:p>
        </p:txBody>
      </p:sp>
      <p:sp>
        <p:nvSpPr>
          <p:cNvPr id="3" name="Content Placeholder 2">
            <a:extLst>
              <a:ext uri="{FF2B5EF4-FFF2-40B4-BE49-F238E27FC236}">
                <a16:creationId xmlns:a16="http://schemas.microsoft.com/office/drawing/2014/main" id="{AA70C1D9-4DFF-D6EA-6C4D-E98A3F8E63CC}"/>
              </a:ext>
            </a:extLst>
          </p:cNvPr>
          <p:cNvSpPr>
            <a:spLocks noGrp="1"/>
          </p:cNvSpPr>
          <p:nvPr>
            <p:ph idx="1"/>
          </p:nvPr>
        </p:nvSpPr>
        <p:spPr>
          <a:xfrm>
            <a:off x="641927" y="1892866"/>
            <a:ext cx="7964055" cy="4195031"/>
          </a:xfrm>
        </p:spPr>
        <p:txBody>
          <a:bodyPr vert="horz" lIns="91440" tIns="45720" rIns="91440" bIns="45720" rtlCol="0" anchor="t">
            <a:normAutofit/>
          </a:bodyPr>
          <a:lstStyle/>
          <a:p>
            <a:pPr algn="ctr">
              <a:buNone/>
            </a:pPr>
            <a:r>
              <a:rPr lang="en-GB">
                <a:latin typeface="Atkinson Hyperlegible"/>
              </a:rPr>
              <a:t>A campaign is where students organise to improve conditions at the university, or in their local community, on a wide variety of issues, be that in academics like getting class sizes reduced, or tackling social issues which exist across society like racism.</a:t>
            </a:r>
            <a:endParaRPr lang="en-US"/>
          </a:p>
          <a:p>
            <a:pPr marL="0" indent="0" algn="ctr">
              <a:lnSpc>
                <a:spcPct val="150000"/>
              </a:lnSpc>
              <a:buNone/>
            </a:pPr>
            <a:endParaRPr lang="en-GB" dirty="0"/>
          </a:p>
        </p:txBody>
      </p:sp>
    </p:spTree>
    <p:extLst>
      <p:ext uri="{BB962C8B-B14F-4D97-AF65-F5344CB8AC3E}">
        <p14:creationId xmlns:p14="http://schemas.microsoft.com/office/powerpoint/2010/main" val="94885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B18274-465B-5CEE-7962-A1D799F1A528}"/>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F521AD0C-6FD4-AC22-F8E6-D7EECCC90308}"/>
              </a:ext>
            </a:extLst>
          </p:cNvPr>
          <p:cNvGrpSpPr/>
          <p:nvPr/>
        </p:nvGrpSpPr>
        <p:grpSpPr>
          <a:xfrm rot="900000">
            <a:off x="-2802257" y="-1489364"/>
            <a:ext cx="12624152" cy="12630727"/>
            <a:chOff x="-2802257" y="-1489364"/>
            <a:chExt cx="12624152" cy="12630727"/>
          </a:xfrm>
        </p:grpSpPr>
        <p:pic>
          <p:nvPicPr>
            <p:cNvPr id="4" name="Picture 3" descr="A yellow flower shape on a black background&#10;&#10;AI-generated content may be incorrect.">
              <a:extLst>
                <a:ext uri="{FF2B5EF4-FFF2-40B4-BE49-F238E27FC236}">
                  <a16:creationId xmlns:a16="http://schemas.microsoft.com/office/drawing/2014/main" id="{4F76F204-3A5D-27FB-7456-D3F58972202C}"/>
                </a:ext>
              </a:extLst>
            </p:cNvPr>
            <p:cNvPicPr>
              <a:picLocks noChangeAspect="1"/>
            </p:cNvPicPr>
            <p:nvPr/>
          </p:nvPicPr>
          <p:blipFill>
            <a:blip r:embed="rId3"/>
            <a:stretch>
              <a:fillRect/>
            </a:stretch>
          </p:blipFill>
          <p:spPr>
            <a:xfrm>
              <a:off x="-2802257" y="-1489364"/>
              <a:ext cx="12624152" cy="12630727"/>
            </a:xfrm>
            <a:prstGeom prst="rect">
              <a:avLst/>
            </a:prstGeom>
          </p:spPr>
        </p:pic>
        <p:sp>
          <p:nvSpPr>
            <p:cNvPr id="5" name="Rectangle 4">
              <a:extLst>
                <a:ext uri="{FF2B5EF4-FFF2-40B4-BE49-F238E27FC236}">
                  <a16:creationId xmlns:a16="http://schemas.microsoft.com/office/drawing/2014/main" id="{94571A1B-FE35-3D5B-FC9C-B7F518BE5F41}"/>
                </a:ext>
              </a:extLst>
            </p:cNvPr>
            <p:cNvSpPr/>
            <p:nvPr/>
          </p:nvSpPr>
          <p:spPr>
            <a:xfrm rot="2460000">
              <a:off x="7893986" y="193926"/>
              <a:ext cx="591541" cy="1031481"/>
            </a:xfrm>
            <a:prstGeom prst="rect">
              <a:avLst/>
            </a:prstGeom>
            <a:solidFill>
              <a:srgbClr val="D7FB59"/>
            </a:solidFill>
            <a:ln>
              <a:solidFill>
                <a:srgbClr val="D7FB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07C4DEDF-E060-0ADC-C463-968624D69CD7}"/>
              </a:ext>
            </a:extLst>
          </p:cNvPr>
          <p:cNvSpPr>
            <a:spLocks noGrp="1"/>
          </p:cNvSpPr>
          <p:nvPr>
            <p:ph type="title"/>
          </p:nvPr>
        </p:nvSpPr>
        <p:spPr>
          <a:xfrm>
            <a:off x="838200" y="365125"/>
            <a:ext cx="5250873" cy="1348653"/>
          </a:xfrm>
        </p:spPr>
        <p:txBody>
          <a:bodyPr/>
          <a:lstStyle/>
          <a:p>
            <a:r>
              <a:rPr lang="en-GB" b="1">
                <a:latin typeface="Atkinson Hyperlegible"/>
              </a:rPr>
              <a:t>Does campaigning work? </a:t>
            </a:r>
            <a:endParaRPr lang="en-GB" b="1" dirty="0">
              <a:latin typeface="Atkinson Hyperlegible"/>
            </a:endParaRPr>
          </a:p>
        </p:txBody>
      </p:sp>
      <p:sp>
        <p:nvSpPr>
          <p:cNvPr id="3" name="Content Placeholder 2">
            <a:extLst>
              <a:ext uri="{FF2B5EF4-FFF2-40B4-BE49-F238E27FC236}">
                <a16:creationId xmlns:a16="http://schemas.microsoft.com/office/drawing/2014/main" id="{3E169E32-6485-03C3-44A9-1AA9523B982A}"/>
              </a:ext>
            </a:extLst>
          </p:cNvPr>
          <p:cNvSpPr>
            <a:spLocks noGrp="1"/>
          </p:cNvSpPr>
          <p:nvPr>
            <p:ph idx="1"/>
          </p:nvPr>
        </p:nvSpPr>
        <p:spPr>
          <a:xfrm>
            <a:off x="838200" y="1569593"/>
            <a:ext cx="7964055" cy="4195031"/>
          </a:xfrm>
        </p:spPr>
        <p:txBody>
          <a:bodyPr vert="horz" lIns="91440" tIns="45720" rIns="91440" bIns="45720" rtlCol="0" anchor="t">
            <a:normAutofit fontScale="85000" lnSpcReduction="10000"/>
          </a:bodyPr>
          <a:lstStyle/>
          <a:p>
            <a:pPr marL="0" indent="0" algn="ctr">
              <a:lnSpc>
                <a:spcPct val="150000"/>
              </a:lnSpc>
              <a:buNone/>
            </a:pPr>
            <a:endParaRPr lang="en-GB" dirty="0"/>
          </a:p>
          <a:p>
            <a:pPr marL="0" indent="0" algn="ctr">
              <a:lnSpc>
                <a:spcPct val="150000"/>
              </a:lnSpc>
              <a:buNone/>
            </a:pPr>
            <a:r>
              <a:rPr lang="en-GB">
                <a:latin typeface="Atkinson Hyperlegible"/>
              </a:rPr>
              <a:t>Absolutely, at ARU and across the UK, students have won…</a:t>
            </a:r>
            <a:endParaRPr lang="en-US">
              <a:latin typeface="Atkinson Hyperlegible"/>
            </a:endParaRPr>
          </a:p>
          <a:p>
            <a:pPr>
              <a:lnSpc>
                <a:spcPct val="150000"/>
              </a:lnSpc>
              <a:buFont typeface="Arial"/>
              <a:buChar char="•"/>
            </a:pPr>
            <a:r>
              <a:rPr lang="en-GB">
                <a:latin typeface="Atkinson Hyperlegible"/>
              </a:rPr>
              <a:t>Class size reductions from 400 to 100 students in FBL</a:t>
            </a:r>
            <a:endParaRPr lang="en-US">
              <a:latin typeface="Atkinson Hyperlegible"/>
            </a:endParaRPr>
          </a:p>
          <a:p>
            <a:pPr>
              <a:lnSpc>
                <a:spcPct val="150000"/>
              </a:lnSpc>
              <a:buFont typeface="Arial"/>
              <a:buChar char="•"/>
            </a:pPr>
            <a:r>
              <a:rPr lang="en-GB">
                <a:latin typeface="Atkinson Hyperlegible"/>
              </a:rPr>
              <a:t>Keeping Wednesday Afternoon Free for undergraduates</a:t>
            </a:r>
            <a:endParaRPr lang="en-US">
              <a:latin typeface="Atkinson Hyperlegible"/>
            </a:endParaRPr>
          </a:p>
          <a:p>
            <a:pPr>
              <a:lnSpc>
                <a:spcPct val="150000"/>
              </a:lnSpc>
              <a:buFont typeface="Arial"/>
              <a:buChar char="•"/>
            </a:pPr>
            <a:r>
              <a:rPr lang="en-GB">
                <a:latin typeface="Atkinson Hyperlegible"/>
              </a:rPr>
              <a:t>Reintroduction of maintenance grants</a:t>
            </a:r>
            <a:endParaRPr lang="en-US">
              <a:latin typeface="Atkinson Hyperlegible"/>
            </a:endParaRPr>
          </a:p>
          <a:p>
            <a:pPr>
              <a:lnSpc>
                <a:spcPct val="150000"/>
              </a:lnSpc>
              <a:buFont typeface="Arial"/>
              <a:buChar char="•"/>
            </a:pPr>
            <a:r>
              <a:rPr lang="en-GB" dirty="0">
                <a:latin typeface="Atkinson Hyperlegible"/>
                <a:hlinkClick r:id="rId4">
                  <a:extLst>
                    <a:ext uri="{A12FA001-AC4F-418D-AE19-62706E023703}">
                      <ahyp:hlinkClr xmlns:ahyp="http://schemas.microsoft.com/office/drawing/2018/hyperlinkcolor" val="tx"/>
                    </a:ext>
                  </a:extLst>
                </a:hlinkClick>
              </a:rPr>
              <a:t>And much more</a:t>
            </a:r>
            <a:endParaRPr lang="en-GB">
              <a:latin typeface="Atkinson Hyperlegible"/>
              <a:hlinkClick r:id="rId4">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41163211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A60EA0-A64D-36A4-63B9-B95BC6314D76}"/>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C5373D82-3986-904C-A76A-6031783FFEBA}"/>
              </a:ext>
            </a:extLst>
          </p:cNvPr>
          <p:cNvGrpSpPr/>
          <p:nvPr/>
        </p:nvGrpSpPr>
        <p:grpSpPr>
          <a:xfrm rot="3120000">
            <a:off x="-2802257" y="-1489364"/>
            <a:ext cx="12624152" cy="12630727"/>
            <a:chOff x="-2802257" y="-1489364"/>
            <a:chExt cx="12624152" cy="12630727"/>
          </a:xfrm>
        </p:grpSpPr>
        <p:pic>
          <p:nvPicPr>
            <p:cNvPr id="4" name="Picture 3" descr="A yellow flower shape on a black background&#10;&#10;AI-generated content may be incorrect.">
              <a:extLst>
                <a:ext uri="{FF2B5EF4-FFF2-40B4-BE49-F238E27FC236}">
                  <a16:creationId xmlns:a16="http://schemas.microsoft.com/office/drawing/2014/main" id="{D803FF56-C321-CA6F-82FE-190E1BDD3C97}"/>
                </a:ext>
              </a:extLst>
            </p:cNvPr>
            <p:cNvPicPr>
              <a:picLocks noChangeAspect="1"/>
            </p:cNvPicPr>
            <p:nvPr/>
          </p:nvPicPr>
          <p:blipFill>
            <a:blip r:embed="rId3"/>
            <a:stretch>
              <a:fillRect/>
            </a:stretch>
          </p:blipFill>
          <p:spPr>
            <a:xfrm>
              <a:off x="-2802257" y="-1489364"/>
              <a:ext cx="12624152" cy="12630727"/>
            </a:xfrm>
            <a:prstGeom prst="rect">
              <a:avLst/>
            </a:prstGeom>
          </p:spPr>
        </p:pic>
        <p:sp>
          <p:nvSpPr>
            <p:cNvPr id="5" name="Rectangle 4">
              <a:extLst>
                <a:ext uri="{FF2B5EF4-FFF2-40B4-BE49-F238E27FC236}">
                  <a16:creationId xmlns:a16="http://schemas.microsoft.com/office/drawing/2014/main" id="{1025ECF4-8CA1-B2C0-8A33-51D501DC5975}"/>
                </a:ext>
              </a:extLst>
            </p:cNvPr>
            <p:cNvSpPr/>
            <p:nvPr/>
          </p:nvSpPr>
          <p:spPr>
            <a:xfrm rot="2460000">
              <a:off x="7893986" y="193926"/>
              <a:ext cx="591541" cy="1031481"/>
            </a:xfrm>
            <a:prstGeom prst="rect">
              <a:avLst/>
            </a:prstGeom>
            <a:solidFill>
              <a:srgbClr val="D7FB59"/>
            </a:solidFill>
            <a:ln>
              <a:solidFill>
                <a:srgbClr val="D7FB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50B2B5FF-2310-89BB-549B-AC2F30AA96D6}"/>
              </a:ext>
            </a:extLst>
          </p:cNvPr>
          <p:cNvSpPr>
            <a:spLocks noGrp="1"/>
          </p:cNvSpPr>
          <p:nvPr>
            <p:ph type="title"/>
          </p:nvPr>
        </p:nvSpPr>
        <p:spPr>
          <a:xfrm>
            <a:off x="838200" y="365125"/>
            <a:ext cx="5250873" cy="1348653"/>
          </a:xfrm>
        </p:spPr>
        <p:txBody>
          <a:bodyPr>
            <a:normAutofit fontScale="90000"/>
          </a:bodyPr>
          <a:lstStyle/>
          <a:p>
            <a:r>
              <a:rPr lang="en-GB" b="1" dirty="0">
                <a:latin typeface="Atkinson Hyperlegible"/>
              </a:rPr>
              <a:t>Your Liberation &amp; Campaigns Coordinator – Jo </a:t>
            </a:r>
            <a:r>
              <a:rPr lang="en-GB" b="1" dirty="0" err="1">
                <a:latin typeface="Atkinson Hyperlegible"/>
              </a:rPr>
              <a:t>Bunkle</a:t>
            </a:r>
            <a:endParaRPr lang="en-US" dirty="0" err="1">
              <a:latin typeface="Atkinson Hyperlegible"/>
            </a:endParaRPr>
          </a:p>
        </p:txBody>
      </p:sp>
      <p:sp>
        <p:nvSpPr>
          <p:cNvPr id="3" name="Content Placeholder 2">
            <a:extLst>
              <a:ext uri="{FF2B5EF4-FFF2-40B4-BE49-F238E27FC236}">
                <a16:creationId xmlns:a16="http://schemas.microsoft.com/office/drawing/2014/main" id="{53CC4093-9F8C-F66C-7D06-38FDDA70BBF1}"/>
              </a:ext>
            </a:extLst>
          </p:cNvPr>
          <p:cNvSpPr>
            <a:spLocks noGrp="1"/>
          </p:cNvSpPr>
          <p:nvPr>
            <p:ph idx="1"/>
          </p:nvPr>
        </p:nvSpPr>
        <p:spPr>
          <a:xfrm>
            <a:off x="641927" y="1973684"/>
            <a:ext cx="7964055" cy="4195031"/>
          </a:xfrm>
        </p:spPr>
        <p:txBody>
          <a:bodyPr vert="horz" lIns="91440" tIns="45720" rIns="91440" bIns="45720" rtlCol="0" anchor="t">
            <a:normAutofit fontScale="92500" lnSpcReduction="10000"/>
          </a:bodyPr>
          <a:lstStyle/>
          <a:p>
            <a:pPr marL="0" indent="0" algn="ctr">
              <a:lnSpc>
                <a:spcPct val="150000"/>
              </a:lnSpc>
              <a:buNone/>
            </a:pPr>
            <a:endParaRPr lang="en-GB" dirty="0"/>
          </a:p>
          <a:p>
            <a:pPr marL="0" indent="0">
              <a:buNone/>
            </a:pPr>
            <a:r>
              <a:rPr lang="en-US" sz="3300">
                <a:latin typeface="Atkinson Hyperlegible"/>
              </a:rPr>
              <a:t>The Union’s Liberation &amp; Campaigns Coordinator is there to give you advice, boost your confidence and expand your horizons as an activist.</a:t>
            </a:r>
          </a:p>
          <a:p>
            <a:pPr marL="0" indent="0">
              <a:buNone/>
            </a:pPr>
            <a:endParaRPr lang="en-US" sz="3300" dirty="0">
              <a:latin typeface="Atkinson Hyperlegible"/>
            </a:endParaRPr>
          </a:p>
          <a:p>
            <a:pPr marL="0" indent="0">
              <a:buNone/>
            </a:pPr>
            <a:r>
              <a:rPr lang="en-US" sz="3300">
                <a:latin typeface="Atkinson Hyperlegible"/>
              </a:rPr>
              <a:t>Jo has been working with student campaigners for years, and has insight into </a:t>
            </a:r>
            <a:r>
              <a:rPr lang="en-US" sz="3300">
                <a:latin typeface="Aptos"/>
              </a:rPr>
              <a:t>making change in, and outside ARU.</a:t>
            </a:r>
            <a:endParaRPr lang="en-GB"/>
          </a:p>
        </p:txBody>
      </p:sp>
      <p:pic>
        <p:nvPicPr>
          <p:cNvPr id="7" name="Picture 6" descr="A person with long hair wearing glasses&#10;&#10;AI-generated content may be incorrect.">
            <a:extLst>
              <a:ext uri="{FF2B5EF4-FFF2-40B4-BE49-F238E27FC236}">
                <a16:creationId xmlns:a16="http://schemas.microsoft.com/office/drawing/2014/main" id="{CCC3A989-467F-157B-F9F6-0A631224E68C}"/>
              </a:ext>
            </a:extLst>
          </p:cNvPr>
          <p:cNvPicPr>
            <a:picLocks noChangeAspect="1"/>
          </p:cNvPicPr>
          <p:nvPr/>
        </p:nvPicPr>
        <p:blipFill>
          <a:blip r:embed="rId4"/>
          <a:stretch>
            <a:fillRect/>
          </a:stretch>
        </p:blipFill>
        <p:spPr>
          <a:xfrm>
            <a:off x="9301617" y="95704"/>
            <a:ext cx="2790825" cy="2762250"/>
          </a:xfrm>
          <a:prstGeom prst="rect">
            <a:avLst/>
          </a:prstGeom>
        </p:spPr>
      </p:pic>
      <p:sp>
        <p:nvSpPr>
          <p:cNvPr id="8" name="TextBox 9">
            <a:extLst>
              <a:ext uri="{FF2B5EF4-FFF2-40B4-BE49-F238E27FC236}">
                <a16:creationId xmlns:a16="http://schemas.microsoft.com/office/drawing/2014/main" id="{1C39A4DD-D7D7-3E7E-09A2-01624DDC5DAD}"/>
              </a:ext>
            </a:extLst>
          </p:cNvPr>
          <p:cNvSpPr txBox="1"/>
          <p:nvPr/>
        </p:nvSpPr>
        <p:spPr>
          <a:xfrm>
            <a:off x="9392621" y="2863962"/>
            <a:ext cx="2801257" cy="147732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latin typeface="Atkinson Hyperlegible"/>
              </a:rPr>
              <a:t>Jo Bunkle </a:t>
            </a:r>
            <a:endParaRPr lang="en-GB" dirty="0">
              <a:solidFill>
                <a:schemeClr val="bg1"/>
              </a:solidFill>
              <a:latin typeface="Atkinson Hyperlegible"/>
            </a:endParaRPr>
          </a:p>
          <a:p>
            <a:r>
              <a:rPr lang="en-GB">
                <a:solidFill>
                  <a:schemeClr val="bg1"/>
                </a:solidFill>
                <a:latin typeface="Atkinson Hyperlegible"/>
              </a:rPr>
              <a:t>Campaigns Coordinator</a:t>
            </a:r>
            <a:endParaRPr lang="en-GB" dirty="0">
              <a:solidFill>
                <a:schemeClr val="bg1"/>
              </a:solidFill>
              <a:latin typeface="Atkinson Hyperlegible"/>
            </a:endParaRPr>
          </a:p>
          <a:p>
            <a:r>
              <a:rPr lang="en-GB">
                <a:solidFill>
                  <a:schemeClr val="bg1"/>
                </a:solidFill>
                <a:latin typeface="Atkinson Hyperlegible"/>
              </a:rPr>
              <a:t>She/They </a:t>
            </a:r>
            <a:endParaRPr lang="en-GB" dirty="0">
              <a:solidFill>
                <a:schemeClr val="bg1"/>
              </a:solidFill>
              <a:latin typeface="Atkinson Hyperlegible"/>
            </a:endParaRPr>
          </a:p>
          <a:p>
            <a:r>
              <a:rPr lang="en-GB" dirty="0">
                <a:solidFill>
                  <a:schemeClr val="bg1"/>
                </a:solidFill>
                <a:latin typeface="Atkinson Hyperlegible"/>
                <a:hlinkClick r:id="rId5">
                  <a:extLst>
                    <a:ext uri="{A12FA001-AC4F-418D-AE19-62706E023703}">
                      <ahyp:hlinkClr xmlns:ahyp="http://schemas.microsoft.com/office/drawing/2018/hyperlinkcolor" val="tx"/>
                    </a:ext>
                  </a:extLst>
                </a:hlinkClick>
              </a:rPr>
              <a:t>j.bunkle@angliastudent.com</a:t>
            </a:r>
            <a:r>
              <a:rPr lang="en-GB" dirty="0">
                <a:solidFill>
                  <a:schemeClr val="bg1"/>
                </a:solidFill>
                <a:latin typeface="Atkinson Hyperlegible"/>
              </a:rPr>
              <a:t> </a:t>
            </a:r>
          </a:p>
        </p:txBody>
      </p:sp>
    </p:spTree>
    <p:extLst>
      <p:ext uri="{BB962C8B-B14F-4D97-AF65-F5344CB8AC3E}">
        <p14:creationId xmlns:p14="http://schemas.microsoft.com/office/powerpoint/2010/main" val="27775075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4D2EEA4-557E-AAEC-6EF8-BF1CAEF1E33B}"/>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7E6AD9F4-E347-8B7E-9A69-8CF80C1081B6}"/>
              </a:ext>
            </a:extLst>
          </p:cNvPr>
          <p:cNvGrpSpPr/>
          <p:nvPr/>
        </p:nvGrpSpPr>
        <p:grpSpPr>
          <a:xfrm rot="3120000">
            <a:off x="-2067332" y="-5056530"/>
            <a:ext cx="15028080" cy="17901225"/>
            <a:chOff x="-2802257" y="-1489364"/>
            <a:chExt cx="12624152" cy="12630727"/>
          </a:xfrm>
        </p:grpSpPr>
        <p:pic>
          <p:nvPicPr>
            <p:cNvPr id="4" name="Picture 3" descr="A yellow flower shape on a black background&#10;&#10;AI-generated content may be incorrect.">
              <a:extLst>
                <a:ext uri="{FF2B5EF4-FFF2-40B4-BE49-F238E27FC236}">
                  <a16:creationId xmlns:a16="http://schemas.microsoft.com/office/drawing/2014/main" id="{D965B766-CF2D-07F1-7D9C-6E1BDEB4CF5D}"/>
                </a:ext>
              </a:extLst>
            </p:cNvPr>
            <p:cNvPicPr>
              <a:picLocks noChangeAspect="1"/>
            </p:cNvPicPr>
            <p:nvPr/>
          </p:nvPicPr>
          <p:blipFill>
            <a:blip r:embed="rId3"/>
            <a:stretch>
              <a:fillRect/>
            </a:stretch>
          </p:blipFill>
          <p:spPr>
            <a:xfrm>
              <a:off x="-2802257" y="-1489364"/>
              <a:ext cx="12624152" cy="12630727"/>
            </a:xfrm>
            <a:prstGeom prst="rect">
              <a:avLst/>
            </a:prstGeom>
          </p:spPr>
        </p:pic>
        <p:sp>
          <p:nvSpPr>
            <p:cNvPr id="5" name="Rectangle 4">
              <a:extLst>
                <a:ext uri="{FF2B5EF4-FFF2-40B4-BE49-F238E27FC236}">
                  <a16:creationId xmlns:a16="http://schemas.microsoft.com/office/drawing/2014/main" id="{7FBB1D48-CA40-A769-31C9-DF55049AA57D}"/>
                </a:ext>
              </a:extLst>
            </p:cNvPr>
            <p:cNvSpPr/>
            <p:nvPr/>
          </p:nvSpPr>
          <p:spPr>
            <a:xfrm rot="2460000">
              <a:off x="7893986" y="193926"/>
              <a:ext cx="591541" cy="1031481"/>
            </a:xfrm>
            <a:prstGeom prst="rect">
              <a:avLst/>
            </a:prstGeom>
            <a:solidFill>
              <a:srgbClr val="D7FB59"/>
            </a:solidFill>
            <a:ln>
              <a:solidFill>
                <a:srgbClr val="D7FB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FF76BEB2-1325-E641-8FA5-03BC1FE9E2EA}"/>
              </a:ext>
            </a:extLst>
          </p:cNvPr>
          <p:cNvSpPr>
            <a:spLocks noGrp="1"/>
          </p:cNvSpPr>
          <p:nvPr>
            <p:ph type="title"/>
          </p:nvPr>
        </p:nvSpPr>
        <p:spPr>
          <a:xfrm>
            <a:off x="838200" y="365125"/>
            <a:ext cx="5250873" cy="1348653"/>
          </a:xfrm>
        </p:spPr>
        <p:txBody>
          <a:bodyPr>
            <a:normAutofit/>
          </a:bodyPr>
          <a:lstStyle/>
          <a:p>
            <a:r>
              <a:rPr lang="en-GB" b="1">
                <a:latin typeface="Atkinson Hyperlegible"/>
              </a:rPr>
              <a:t>School Forums</a:t>
            </a:r>
            <a:r>
              <a:rPr lang="en-GB" b="1" dirty="0">
                <a:latin typeface="Atkinson Hyperlegible"/>
              </a:rPr>
              <a:t> ​</a:t>
            </a:r>
          </a:p>
        </p:txBody>
      </p:sp>
      <p:sp>
        <p:nvSpPr>
          <p:cNvPr id="3" name="Content Placeholder 2">
            <a:extLst>
              <a:ext uri="{FF2B5EF4-FFF2-40B4-BE49-F238E27FC236}">
                <a16:creationId xmlns:a16="http://schemas.microsoft.com/office/drawing/2014/main" id="{215F81BC-AC2D-D985-C0A2-336BFB8A0CCD}"/>
              </a:ext>
            </a:extLst>
          </p:cNvPr>
          <p:cNvSpPr>
            <a:spLocks noGrp="1"/>
          </p:cNvSpPr>
          <p:nvPr>
            <p:ph idx="1"/>
          </p:nvPr>
        </p:nvSpPr>
        <p:spPr>
          <a:xfrm>
            <a:off x="641927" y="1973684"/>
            <a:ext cx="7964055" cy="4195031"/>
          </a:xfrm>
        </p:spPr>
        <p:txBody>
          <a:bodyPr vert="horz" lIns="91440" tIns="45720" rIns="91440" bIns="45720" rtlCol="0" anchor="t">
            <a:normAutofit lnSpcReduction="10000"/>
          </a:bodyPr>
          <a:lstStyle/>
          <a:p>
            <a:pPr marL="0" indent="0">
              <a:lnSpc>
                <a:spcPct val="150000"/>
              </a:lnSpc>
              <a:buNone/>
            </a:pPr>
            <a:r>
              <a:rPr lang="en-US" sz="2400" dirty="0">
                <a:latin typeface="Atkinson Hyperlegible"/>
              </a:rPr>
              <a:t>Once a trimester we would expect a school rep to take the lead in </a:t>
            </a:r>
            <a:r>
              <a:rPr lang="en-US" sz="2400" dirty="0" err="1">
                <a:latin typeface="Atkinson Hyperlegible"/>
              </a:rPr>
              <a:t>organising</a:t>
            </a:r>
            <a:r>
              <a:rPr lang="en-US" sz="2400" dirty="0">
                <a:latin typeface="Atkinson Hyperlegible"/>
              </a:rPr>
              <a:t> a School Forum for the students in their school. This can be done any way you like. </a:t>
            </a:r>
          </a:p>
          <a:p>
            <a:pPr marL="0" indent="0">
              <a:buNone/>
            </a:pPr>
            <a:r>
              <a:rPr lang="en-US" sz="2400">
                <a:latin typeface="Atkinson Hyperlegible"/>
              </a:rPr>
              <a:t>In the past they have: </a:t>
            </a:r>
            <a:endParaRPr lang="en-US"/>
          </a:p>
          <a:p>
            <a:pPr marL="342900" indent="-342900"/>
            <a:r>
              <a:rPr lang="en-US" sz="2400" dirty="0">
                <a:latin typeface="Atkinson Hyperlegible"/>
              </a:rPr>
              <a:t>Been evening events </a:t>
            </a:r>
            <a:r>
              <a:rPr lang="en-US" sz="2400">
                <a:latin typeface="Atkinson Hyperlegible"/>
              </a:rPr>
              <a:t>with pizza and drink </a:t>
            </a:r>
            <a:endParaRPr lang="en-US" sz="2400" dirty="0">
              <a:latin typeface="Atkinson Hyperlegible"/>
            </a:endParaRPr>
          </a:p>
          <a:p>
            <a:pPr marL="342900" indent="-342900"/>
            <a:r>
              <a:rPr lang="en-US" sz="2400" dirty="0">
                <a:latin typeface="Atkinson Hyperlegible"/>
              </a:rPr>
              <a:t>Lunch time with tea, coffee and cake </a:t>
            </a:r>
          </a:p>
          <a:p>
            <a:pPr marL="0" indent="0">
              <a:buNone/>
            </a:pPr>
            <a:endParaRPr lang="en-US" sz="2400" dirty="0">
              <a:latin typeface="Atkinson Hyperlegible"/>
            </a:endParaRPr>
          </a:p>
          <a:p>
            <a:pPr marL="0" indent="0">
              <a:buNone/>
            </a:pPr>
            <a:r>
              <a:rPr lang="en-US" sz="2400" dirty="0">
                <a:latin typeface="Atkinson Hyperlegible"/>
              </a:rPr>
              <a:t>Remember to chat to your rep coordinator about your </a:t>
            </a:r>
            <a:r>
              <a:rPr lang="en-US" sz="2400">
                <a:latin typeface="Atkinson Hyperlegible"/>
              </a:rPr>
              <a:t>thoughts and get the first date in the diary. </a:t>
            </a:r>
            <a:endParaRPr lang="en-US" sz="2400" dirty="0">
              <a:latin typeface="Atkinson Hyperlegible"/>
            </a:endParaRPr>
          </a:p>
          <a:p>
            <a:pPr marL="0" indent="0">
              <a:buNone/>
            </a:pPr>
            <a:endParaRPr lang="en-US" sz="2400" dirty="0">
              <a:latin typeface="Atkinson Hyperlegible"/>
            </a:endParaRPr>
          </a:p>
        </p:txBody>
      </p:sp>
    </p:spTree>
    <p:extLst>
      <p:ext uri="{BB962C8B-B14F-4D97-AF65-F5344CB8AC3E}">
        <p14:creationId xmlns:p14="http://schemas.microsoft.com/office/powerpoint/2010/main" val="6158895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409757-FE75-ECB4-B7D1-200A53DDD358}"/>
              </a:ext>
            </a:extLst>
          </p:cNvPr>
          <p:cNvSpPr/>
          <p:nvPr/>
        </p:nvSpPr>
        <p:spPr>
          <a:xfrm>
            <a:off x="0" y="-458787"/>
            <a:ext cx="12192000" cy="784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0BFA261-8741-345E-DC77-E7C5FA1A074F}"/>
              </a:ext>
            </a:extLst>
          </p:cNvPr>
          <p:cNvSpPr/>
          <p:nvPr/>
        </p:nvSpPr>
        <p:spPr>
          <a:xfrm>
            <a:off x="226084" y="793007"/>
            <a:ext cx="11754209" cy="6395523"/>
          </a:xfrm>
          <a:prstGeom prst="rect">
            <a:avLst/>
          </a:prstGeom>
          <a:solidFill>
            <a:schemeClr val="tx1"/>
          </a:solidFill>
          <a:ln>
            <a:solidFill>
              <a:srgbClr val="5959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F82FC19A-6E11-6667-3C1F-7465895EB045}"/>
              </a:ext>
            </a:extLst>
          </p:cNvPr>
          <p:cNvSpPr txBox="1"/>
          <p:nvPr/>
        </p:nvSpPr>
        <p:spPr>
          <a:xfrm>
            <a:off x="327120" y="18945"/>
            <a:ext cx="11432547" cy="646331"/>
          </a:xfrm>
          <a:prstGeom prst="rect">
            <a:avLst/>
          </a:prstGeom>
          <a:noFill/>
        </p:spPr>
        <p:txBody>
          <a:bodyPr wrap="square" lIns="91440" tIns="45720" rIns="91440" bIns="45720" rtlCol="0" anchor="t">
            <a:spAutoFit/>
          </a:bodyPr>
          <a:lstStyle/>
          <a:p>
            <a:r>
              <a:rPr lang="en-GB" sz="3600" b="1" dirty="0">
                <a:latin typeface="Atkinson Hyperlegible"/>
                <a:cs typeface="Aharoni"/>
              </a:rPr>
              <a:t>Congratulations on finishing training: </a:t>
            </a:r>
            <a:r>
              <a:rPr lang="en-GB" sz="3600" b="1">
                <a:latin typeface="Atkinson Hyperlegible"/>
                <a:cs typeface="Aharoni"/>
              </a:rPr>
              <a:t>What's</a:t>
            </a:r>
            <a:r>
              <a:rPr lang="en-GB" sz="3600" b="1" dirty="0">
                <a:latin typeface="Atkinson Hyperlegible"/>
                <a:cs typeface="Aharoni"/>
              </a:rPr>
              <a:t> Next?  </a:t>
            </a:r>
            <a:endParaRPr lang="en-GB" sz="3600" b="1">
              <a:latin typeface="Atkinson Hyperlegible" pitchFamily="2" charset="0"/>
              <a:cs typeface="Aharoni" panose="02010803020104030203" pitchFamily="2" charset="-79"/>
            </a:endParaRPr>
          </a:p>
        </p:txBody>
      </p:sp>
      <p:sp>
        <p:nvSpPr>
          <p:cNvPr id="10" name="TextBox 9">
            <a:extLst>
              <a:ext uri="{FF2B5EF4-FFF2-40B4-BE49-F238E27FC236}">
                <a16:creationId xmlns:a16="http://schemas.microsoft.com/office/drawing/2014/main" id="{37B24194-5D1B-AEE7-2895-F820F5E6FF42}"/>
              </a:ext>
            </a:extLst>
          </p:cNvPr>
          <p:cNvSpPr txBox="1"/>
          <p:nvPr/>
        </p:nvSpPr>
        <p:spPr>
          <a:xfrm>
            <a:off x="1776450" y="780337"/>
            <a:ext cx="9541093" cy="6401753"/>
          </a:xfrm>
          <a:prstGeom prst="rect">
            <a:avLst/>
          </a:prstGeom>
          <a:noFill/>
        </p:spPr>
        <p:txBody>
          <a:bodyPr wrap="square" lIns="91440" tIns="45720" rIns="91440" bIns="45720" rtlCol="0" anchor="t">
            <a:spAutoFit/>
          </a:bodyPr>
          <a:lstStyle/>
          <a:p>
            <a:pPr marL="342900" indent="-342900">
              <a:buFont typeface="Arial"/>
              <a:buChar char="•"/>
            </a:pPr>
            <a:r>
              <a:rPr lang="en-GB" sz="4000" dirty="0">
                <a:solidFill>
                  <a:schemeClr val="bg1"/>
                </a:solidFill>
                <a:latin typeface="Atkinson Hyperlegible"/>
              </a:rPr>
              <a:t>Join the Course Rep </a:t>
            </a:r>
            <a:r>
              <a:rPr lang="en-GB" sz="4000" dirty="0" err="1">
                <a:solidFill>
                  <a:schemeClr val="bg1"/>
                </a:solidFill>
                <a:latin typeface="Atkinson Hyperlegible"/>
              </a:rPr>
              <a:t>Whatsapp</a:t>
            </a:r>
            <a:r>
              <a:rPr lang="en-GB" sz="4000" dirty="0">
                <a:solidFill>
                  <a:schemeClr val="bg1"/>
                </a:solidFill>
                <a:latin typeface="Atkinson Hyperlegible"/>
              </a:rPr>
              <a:t> group</a:t>
            </a:r>
            <a:endParaRPr lang="en-US" sz="4000" dirty="0">
              <a:solidFill>
                <a:schemeClr val="bg1"/>
              </a:solidFill>
              <a:latin typeface="Aptos" panose="02110004020202020204"/>
            </a:endParaRPr>
          </a:p>
          <a:p>
            <a:pPr marL="342900" indent="-342900">
              <a:buFont typeface="Arial"/>
              <a:buChar char="•"/>
            </a:pPr>
            <a:r>
              <a:rPr lang="en-US" sz="4000" dirty="0">
                <a:solidFill>
                  <a:schemeClr val="bg1"/>
                </a:solidFill>
                <a:latin typeface="Aptos" panose="02110004020202020204"/>
              </a:rPr>
              <a:t>Claim you're School Rep Freebies</a:t>
            </a:r>
          </a:p>
          <a:p>
            <a:pPr marL="342900" indent="-342900">
              <a:buFont typeface="Arial"/>
              <a:buChar char="•"/>
            </a:pPr>
            <a:r>
              <a:rPr lang="en-US" sz="4000">
                <a:solidFill>
                  <a:schemeClr val="bg1"/>
                </a:solidFill>
              </a:rPr>
              <a:t>Check out the Rep Hub on the Student Union website </a:t>
            </a:r>
          </a:p>
          <a:p>
            <a:pPr marL="342900" indent="-342900">
              <a:buFont typeface="Arial"/>
              <a:buChar char="•"/>
            </a:pPr>
            <a:r>
              <a:rPr lang="en-US" sz="4000">
                <a:solidFill>
                  <a:schemeClr val="bg1"/>
                </a:solidFill>
                <a:latin typeface="Aptos"/>
              </a:rPr>
              <a:t>Tell your cohort who you are!</a:t>
            </a:r>
            <a:endParaRPr lang="en-US" sz="4000" dirty="0">
              <a:solidFill>
                <a:schemeClr val="bg1"/>
              </a:solidFill>
              <a:latin typeface="Aptos"/>
            </a:endParaRPr>
          </a:p>
          <a:p>
            <a:pPr marL="342900" indent="-342900">
              <a:buFont typeface="Arial"/>
              <a:buChar char="•"/>
            </a:pPr>
            <a:r>
              <a:rPr lang="en-US" sz="4000">
                <a:solidFill>
                  <a:schemeClr val="bg1"/>
                </a:solidFill>
                <a:latin typeface="Aptos"/>
              </a:rPr>
              <a:t>Think about booking your first School Forum </a:t>
            </a:r>
            <a:endParaRPr lang="en-US" sz="4000" dirty="0">
              <a:solidFill>
                <a:schemeClr val="bg1"/>
              </a:solidFill>
              <a:latin typeface="Aptos"/>
            </a:endParaRPr>
          </a:p>
          <a:p>
            <a:pPr marL="342900" indent="-342900">
              <a:buFont typeface="Arial"/>
              <a:buChar char="•"/>
            </a:pPr>
            <a:endParaRPr lang="en-US" sz="3600" dirty="0">
              <a:solidFill>
                <a:srgbClr val="FFFFFF"/>
              </a:solidFill>
              <a:latin typeface="Aptos"/>
            </a:endParaRPr>
          </a:p>
          <a:p>
            <a:pPr marL="342900" indent="-342900">
              <a:buFont typeface="Arial"/>
              <a:buChar char="•"/>
            </a:pPr>
            <a:endParaRPr lang="en-US">
              <a:solidFill>
                <a:srgbClr val="000000"/>
              </a:solidFill>
              <a:latin typeface="Aptos"/>
            </a:endParaRPr>
          </a:p>
          <a:p>
            <a:pPr marL="342900" indent="-342900">
              <a:buFont typeface="Arial"/>
              <a:buChar char="•"/>
            </a:pPr>
            <a:endParaRPr lang="en-US" sz="3600" dirty="0">
              <a:solidFill>
                <a:schemeClr val="bg1"/>
              </a:solidFill>
              <a:latin typeface="Aptos"/>
            </a:endParaRPr>
          </a:p>
          <a:p>
            <a:endParaRPr lang="en-GB" sz="2000" dirty="0">
              <a:solidFill>
                <a:schemeClr val="bg1"/>
              </a:solidFill>
              <a:latin typeface="Atkinson Hyperlegible"/>
            </a:endParaRPr>
          </a:p>
          <a:p>
            <a:endParaRPr lang="en-GB" sz="2000" dirty="0">
              <a:solidFill>
                <a:schemeClr val="bg1"/>
              </a:solidFill>
              <a:latin typeface="Atkinson Hyperlegible"/>
            </a:endParaRPr>
          </a:p>
        </p:txBody>
      </p:sp>
    </p:spTree>
    <p:extLst>
      <p:ext uri="{BB962C8B-B14F-4D97-AF65-F5344CB8AC3E}">
        <p14:creationId xmlns:p14="http://schemas.microsoft.com/office/powerpoint/2010/main" val="20501033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56D4E04-9EF4-8C1B-C312-50A517070FED}"/>
            </a:ext>
          </a:extLst>
        </p:cNvPr>
        <p:cNvGrpSpPr/>
        <p:nvPr/>
      </p:nvGrpSpPr>
      <p:grpSpPr>
        <a:xfrm>
          <a:off x="0" y="0"/>
          <a:ext cx="0" cy="0"/>
          <a:chOff x="0" y="0"/>
          <a:chExt cx="0" cy="0"/>
        </a:xfrm>
      </p:grpSpPr>
      <p:pic>
        <p:nvPicPr>
          <p:cNvPr id="10" name="Picture 9" descr="A yellow star shaped object">
            <a:extLst>
              <a:ext uri="{FF2B5EF4-FFF2-40B4-BE49-F238E27FC236}">
                <a16:creationId xmlns:a16="http://schemas.microsoft.com/office/drawing/2014/main" id="{A1B5119F-0A58-8662-8A9C-0C3EAC1352D4}"/>
              </a:ext>
            </a:extLst>
          </p:cNvPr>
          <p:cNvPicPr>
            <a:picLocks noChangeAspect="1"/>
          </p:cNvPicPr>
          <p:nvPr/>
        </p:nvPicPr>
        <p:blipFill>
          <a:blip r:embed="rId3"/>
          <a:srcRect t="-16667" r="-108" b="-73"/>
          <a:stretch>
            <a:fillRect/>
          </a:stretch>
        </p:blipFill>
        <p:spPr>
          <a:xfrm>
            <a:off x="-5259137" y="-10151859"/>
            <a:ext cx="19682655" cy="25161209"/>
          </a:xfrm>
          <a:prstGeom prst="rect">
            <a:avLst/>
          </a:prstGeom>
        </p:spPr>
      </p:pic>
      <p:pic>
        <p:nvPicPr>
          <p:cNvPr id="4" name="Picture 3" descr="A blue and black logo&#10;&#10;AI-generated content may be incorrect.">
            <a:extLst>
              <a:ext uri="{FF2B5EF4-FFF2-40B4-BE49-F238E27FC236}">
                <a16:creationId xmlns:a16="http://schemas.microsoft.com/office/drawing/2014/main" id="{6CFA6535-6B97-B40C-44CA-B6BACD210250}"/>
              </a:ext>
            </a:extLst>
          </p:cNvPr>
          <p:cNvPicPr>
            <a:picLocks noChangeAspect="1"/>
          </p:cNvPicPr>
          <p:nvPr/>
        </p:nvPicPr>
        <p:blipFill>
          <a:blip r:embed="rId4"/>
          <a:stretch>
            <a:fillRect/>
          </a:stretch>
        </p:blipFill>
        <p:spPr>
          <a:xfrm>
            <a:off x="-2986942" y="-478693"/>
            <a:ext cx="8079153" cy="8079153"/>
          </a:xfrm>
          <a:prstGeom prst="rect">
            <a:avLst/>
          </a:prstGeom>
        </p:spPr>
      </p:pic>
      <p:pic>
        <p:nvPicPr>
          <p:cNvPr id="5" name="Picture 4" descr="A black and purple square with a black stripe&#10;&#10;AI-generated content may be incorrect.">
            <a:extLst>
              <a:ext uri="{FF2B5EF4-FFF2-40B4-BE49-F238E27FC236}">
                <a16:creationId xmlns:a16="http://schemas.microsoft.com/office/drawing/2014/main" id="{C16D1796-3404-02C6-8149-FB57F31C7D3B}"/>
              </a:ext>
            </a:extLst>
          </p:cNvPr>
          <p:cNvPicPr>
            <a:picLocks noChangeAspect="1"/>
          </p:cNvPicPr>
          <p:nvPr/>
        </p:nvPicPr>
        <p:blipFill>
          <a:blip r:embed="rId5"/>
          <a:stretch>
            <a:fillRect/>
          </a:stretch>
        </p:blipFill>
        <p:spPr>
          <a:xfrm>
            <a:off x="6275917" y="-370417"/>
            <a:ext cx="6858000" cy="6858000"/>
          </a:xfrm>
          <a:prstGeom prst="rect">
            <a:avLst/>
          </a:prstGeom>
        </p:spPr>
      </p:pic>
      <p:pic>
        <p:nvPicPr>
          <p:cNvPr id="3" name="Picture 2" descr="A orange blotch on a black background&#10;&#10;AI-generated content may be incorrect.">
            <a:extLst>
              <a:ext uri="{FF2B5EF4-FFF2-40B4-BE49-F238E27FC236}">
                <a16:creationId xmlns:a16="http://schemas.microsoft.com/office/drawing/2014/main" id="{1D66CD15-33B5-1A8F-2441-D93AE344BA7F}"/>
              </a:ext>
            </a:extLst>
          </p:cNvPr>
          <p:cNvPicPr>
            <a:picLocks noChangeAspect="1"/>
          </p:cNvPicPr>
          <p:nvPr/>
        </p:nvPicPr>
        <p:blipFill>
          <a:blip r:embed="rId6"/>
          <a:srcRect l="-980" t="1961" r="980" b="-1961"/>
          <a:stretch>
            <a:fillRect/>
          </a:stretch>
        </p:blipFill>
        <p:spPr>
          <a:xfrm>
            <a:off x="6278361" y="323199"/>
            <a:ext cx="7971699" cy="7971699"/>
          </a:xfrm>
          <a:prstGeom prst="rect">
            <a:avLst/>
          </a:prstGeom>
        </p:spPr>
      </p:pic>
      <p:sp>
        <p:nvSpPr>
          <p:cNvPr id="7" name="TextBox 6">
            <a:extLst>
              <a:ext uri="{FF2B5EF4-FFF2-40B4-BE49-F238E27FC236}">
                <a16:creationId xmlns:a16="http://schemas.microsoft.com/office/drawing/2014/main" id="{17674C9C-FE81-42B2-B191-5AC25468DFEB}"/>
              </a:ext>
            </a:extLst>
          </p:cNvPr>
          <p:cNvSpPr txBox="1"/>
          <p:nvPr/>
        </p:nvSpPr>
        <p:spPr>
          <a:xfrm>
            <a:off x="2190750" y="95249"/>
            <a:ext cx="4425949"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latin typeface="Atkinson Hyperlegible"/>
              </a:rPr>
              <a:t>What is a </a:t>
            </a:r>
            <a:r>
              <a:rPr lang="en-GB" sz="4400" b="1">
                <a:latin typeface="Atkinson Hyperlegible"/>
              </a:rPr>
              <a:t>Student Union?</a:t>
            </a:r>
            <a:r>
              <a:rPr lang="en-GB" sz="6000" b="1" dirty="0">
                <a:latin typeface="Atkinson Hyperlegible"/>
              </a:rPr>
              <a:t> </a:t>
            </a:r>
            <a:endParaRPr lang="en-US"/>
          </a:p>
        </p:txBody>
      </p:sp>
      <p:pic>
        <p:nvPicPr>
          <p:cNvPr id="8" name="Picture 7" descr="A purple letters on a black background&#10;&#10;AI-generated content may be incorrect.">
            <a:extLst>
              <a:ext uri="{FF2B5EF4-FFF2-40B4-BE49-F238E27FC236}">
                <a16:creationId xmlns:a16="http://schemas.microsoft.com/office/drawing/2014/main" id="{F18491AA-08CA-916F-8483-5334B9D193C8}"/>
              </a:ext>
            </a:extLst>
          </p:cNvPr>
          <p:cNvPicPr>
            <a:picLocks noChangeAspect="1"/>
          </p:cNvPicPr>
          <p:nvPr/>
        </p:nvPicPr>
        <p:blipFill>
          <a:blip r:embed="rId7"/>
          <a:stretch>
            <a:fillRect/>
          </a:stretch>
        </p:blipFill>
        <p:spPr>
          <a:xfrm>
            <a:off x="-243417" y="6089330"/>
            <a:ext cx="2592917" cy="1039924"/>
          </a:xfrm>
          <a:prstGeom prst="rect">
            <a:avLst/>
          </a:prstGeom>
        </p:spPr>
      </p:pic>
      <p:pic>
        <p:nvPicPr>
          <p:cNvPr id="2" name="Picture 1" descr="A group of people sitting at a table&#10;&#10;AI-generated content may be incorrect.">
            <a:extLst>
              <a:ext uri="{FF2B5EF4-FFF2-40B4-BE49-F238E27FC236}">
                <a16:creationId xmlns:a16="http://schemas.microsoft.com/office/drawing/2014/main" id="{85EE49E0-1AFE-26A7-8C46-F52A213B3FC1}"/>
              </a:ext>
            </a:extLst>
          </p:cNvPr>
          <p:cNvPicPr>
            <a:picLocks noChangeAspect="1"/>
          </p:cNvPicPr>
          <p:nvPr/>
        </p:nvPicPr>
        <p:blipFill>
          <a:blip r:embed="rId8"/>
          <a:stretch>
            <a:fillRect/>
          </a:stretch>
        </p:blipFill>
        <p:spPr>
          <a:xfrm>
            <a:off x="373517" y="1786164"/>
            <a:ext cx="10182225" cy="4533900"/>
          </a:xfrm>
          <a:prstGeom prst="rect">
            <a:avLst/>
          </a:prstGeom>
        </p:spPr>
      </p:pic>
    </p:spTree>
    <p:extLst>
      <p:ext uri="{BB962C8B-B14F-4D97-AF65-F5344CB8AC3E}">
        <p14:creationId xmlns:p14="http://schemas.microsoft.com/office/powerpoint/2010/main" val="36168706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E510EA9-CEB2-593F-DA59-47A9E70AFD3B}"/>
            </a:ext>
          </a:extLst>
        </p:cNvPr>
        <p:cNvGrpSpPr/>
        <p:nvPr/>
      </p:nvGrpSpPr>
      <p:grpSpPr>
        <a:xfrm>
          <a:off x="0" y="0"/>
          <a:ext cx="0" cy="0"/>
          <a:chOff x="0" y="0"/>
          <a:chExt cx="0" cy="0"/>
        </a:xfrm>
      </p:grpSpPr>
      <p:pic>
        <p:nvPicPr>
          <p:cNvPr id="4" name="Picture 3" descr="A blue and black logo&#10;&#10;AI-generated content may be incorrect.">
            <a:extLst>
              <a:ext uri="{FF2B5EF4-FFF2-40B4-BE49-F238E27FC236}">
                <a16:creationId xmlns:a16="http://schemas.microsoft.com/office/drawing/2014/main" id="{DED73781-69CC-AB66-5004-888BC2C4C0FB}"/>
              </a:ext>
            </a:extLst>
          </p:cNvPr>
          <p:cNvPicPr>
            <a:picLocks noChangeAspect="1"/>
          </p:cNvPicPr>
          <p:nvPr/>
        </p:nvPicPr>
        <p:blipFill>
          <a:blip r:embed="rId3"/>
          <a:stretch>
            <a:fillRect/>
          </a:stretch>
        </p:blipFill>
        <p:spPr>
          <a:xfrm>
            <a:off x="-25632018" y="-10970846"/>
            <a:ext cx="67720305" cy="20564229"/>
          </a:xfrm>
          <a:prstGeom prst="rect">
            <a:avLst/>
          </a:prstGeom>
        </p:spPr>
      </p:pic>
      <p:pic>
        <p:nvPicPr>
          <p:cNvPr id="5" name="Picture 4" descr="A black and purple square with a black stripe&#10;&#10;AI-generated content may be incorrect.">
            <a:extLst>
              <a:ext uri="{FF2B5EF4-FFF2-40B4-BE49-F238E27FC236}">
                <a16:creationId xmlns:a16="http://schemas.microsoft.com/office/drawing/2014/main" id="{5AFADF9E-8D35-6676-148E-A0B2420FB8ED}"/>
              </a:ext>
            </a:extLst>
          </p:cNvPr>
          <p:cNvPicPr>
            <a:picLocks noChangeAspect="1"/>
          </p:cNvPicPr>
          <p:nvPr/>
        </p:nvPicPr>
        <p:blipFill>
          <a:blip r:embed="rId4"/>
          <a:stretch>
            <a:fillRect/>
          </a:stretch>
        </p:blipFill>
        <p:spPr>
          <a:xfrm>
            <a:off x="6275917" y="-370417"/>
            <a:ext cx="6858000" cy="6858000"/>
          </a:xfrm>
          <a:prstGeom prst="rect">
            <a:avLst/>
          </a:prstGeom>
        </p:spPr>
      </p:pic>
      <p:pic>
        <p:nvPicPr>
          <p:cNvPr id="3" name="Picture 2" descr="A orange blotch on a black background&#10;&#10;AI-generated content may be incorrect.">
            <a:extLst>
              <a:ext uri="{FF2B5EF4-FFF2-40B4-BE49-F238E27FC236}">
                <a16:creationId xmlns:a16="http://schemas.microsoft.com/office/drawing/2014/main" id="{A5378C0A-0A67-B47A-FCBB-DD15C8B88C22}"/>
              </a:ext>
            </a:extLst>
          </p:cNvPr>
          <p:cNvPicPr>
            <a:picLocks noChangeAspect="1"/>
          </p:cNvPicPr>
          <p:nvPr/>
        </p:nvPicPr>
        <p:blipFill>
          <a:blip r:embed="rId5"/>
          <a:srcRect l="-980" t="1961" r="980" b="-1961"/>
          <a:stretch>
            <a:fillRect/>
          </a:stretch>
        </p:blipFill>
        <p:spPr>
          <a:xfrm>
            <a:off x="6278361" y="323199"/>
            <a:ext cx="7971699" cy="7971699"/>
          </a:xfrm>
          <a:prstGeom prst="rect">
            <a:avLst/>
          </a:prstGeom>
        </p:spPr>
      </p:pic>
      <p:sp>
        <p:nvSpPr>
          <p:cNvPr id="7" name="TextBox 6">
            <a:extLst>
              <a:ext uri="{FF2B5EF4-FFF2-40B4-BE49-F238E27FC236}">
                <a16:creationId xmlns:a16="http://schemas.microsoft.com/office/drawing/2014/main" id="{60606927-A888-25B4-0876-11BB0083E055}"/>
              </a:ext>
            </a:extLst>
          </p:cNvPr>
          <p:cNvSpPr txBox="1"/>
          <p:nvPr/>
        </p:nvSpPr>
        <p:spPr>
          <a:xfrm>
            <a:off x="2190750" y="95249"/>
            <a:ext cx="4767872" cy="23698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dirty="0">
                <a:latin typeface="Atkinson Hyperlegible"/>
              </a:rPr>
              <a:t>As Cambridge Course Reps </a:t>
            </a:r>
            <a:r>
              <a:rPr lang="en-GB" sz="4400">
                <a:latin typeface="Atkinson Hyperlegible"/>
              </a:rPr>
              <a:t>you</a:t>
            </a:r>
            <a:r>
              <a:rPr lang="en-GB" sz="4400" dirty="0">
                <a:latin typeface="Atkinson Hyperlegible"/>
              </a:rPr>
              <a:t> should be seeing:</a:t>
            </a:r>
            <a:r>
              <a:rPr lang="en-GB" sz="6000" b="1" dirty="0">
                <a:latin typeface="Atkinson Hyperlegible"/>
              </a:rPr>
              <a:t> </a:t>
            </a:r>
            <a:endParaRPr lang="en-US" dirty="0"/>
          </a:p>
        </p:txBody>
      </p:sp>
      <p:pic>
        <p:nvPicPr>
          <p:cNvPr id="8" name="Picture 7" descr="A purple letters on a black background&#10;&#10;AI-generated content may be incorrect.">
            <a:extLst>
              <a:ext uri="{FF2B5EF4-FFF2-40B4-BE49-F238E27FC236}">
                <a16:creationId xmlns:a16="http://schemas.microsoft.com/office/drawing/2014/main" id="{99CB58F9-6FA6-1E0A-41C5-AD9C4551993F}"/>
              </a:ext>
            </a:extLst>
          </p:cNvPr>
          <p:cNvPicPr>
            <a:picLocks noChangeAspect="1"/>
          </p:cNvPicPr>
          <p:nvPr/>
        </p:nvPicPr>
        <p:blipFill>
          <a:blip r:embed="rId6"/>
          <a:stretch>
            <a:fillRect/>
          </a:stretch>
        </p:blipFill>
        <p:spPr>
          <a:xfrm>
            <a:off x="-243417" y="6089330"/>
            <a:ext cx="2592917" cy="1039924"/>
          </a:xfrm>
          <a:prstGeom prst="rect">
            <a:avLst/>
          </a:prstGeom>
        </p:spPr>
      </p:pic>
      <p:pic>
        <p:nvPicPr>
          <p:cNvPr id="2" name="Picture 1" descr="A person and person sitting at a table&#10;&#10;AI-generated content may be incorrect.">
            <a:extLst>
              <a:ext uri="{FF2B5EF4-FFF2-40B4-BE49-F238E27FC236}">
                <a16:creationId xmlns:a16="http://schemas.microsoft.com/office/drawing/2014/main" id="{75F19D4F-AFC8-949D-965C-922EA77000E2}"/>
              </a:ext>
            </a:extLst>
          </p:cNvPr>
          <p:cNvPicPr>
            <a:picLocks noChangeAspect="1"/>
          </p:cNvPicPr>
          <p:nvPr/>
        </p:nvPicPr>
        <p:blipFill>
          <a:blip r:embed="rId7"/>
          <a:stretch>
            <a:fillRect/>
          </a:stretch>
        </p:blipFill>
        <p:spPr>
          <a:xfrm>
            <a:off x="3701143" y="2411639"/>
            <a:ext cx="4049485" cy="5039178"/>
          </a:xfrm>
          <a:prstGeom prst="rect">
            <a:avLst/>
          </a:prstGeom>
        </p:spPr>
      </p:pic>
    </p:spTree>
    <p:extLst>
      <p:ext uri="{BB962C8B-B14F-4D97-AF65-F5344CB8AC3E}">
        <p14:creationId xmlns:p14="http://schemas.microsoft.com/office/powerpoint/2010/main" val="4242031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EE96F40-91C4-1B46-2A4C-6609A0FF2BAB}"/>
            </a:ext>
          </a:extLst>
        </p:cNvPr>
        <p:cNvGrpSpPr/>
        <p:nvPr/>
      </p:nvGrpSpPr>
      <p:grpSpPr>
        <a:xfrm>
          <a:off x="0" y="0"/>
          <a:ext cx="0" cy="0"/>
          <a:chOff x="0" y="0"/>
          <a:chExt cx="0" cy="0"/>
        </a:xfrm>
      </p:grpSpPr>
      <p:pic>
        <p:nvPicPr>
          <p:cNvPr id="5" name="Picture 4" descr="A black and purple square with a black stripe&#10;&#10;AI-generated content may be incorrect.">
            <a:extLst>
              <a:ext uri="{FF2B5EF4-FFF2-40B4-BE49-F238E27FC236}">
                <a16:creationId xmlns:a16="http://schemas.microsoft.com/office/drawing/2014/main" id="{749EFC61-3D65-D773-3CC4-A9F7D293697A}"/>
              </a:ext>
            </a:extLst>
          </p:cNvPr>
          <p:cNvPicPr>
            <a:picLocks noChangeAspect="1"/>
          </p:cNvPicPr>
          <p:nvPr/>
        </p:nvPicPr>
        <p:blipFill>
          <a:blip r:embed="rId3"/>
          <a:stretch>
            <a:fillRect/>
          </a:stretch>
        </p:blipFill>
        <p:spPr>
          <a:xfrm>
            <a:off x="-4685160" y="-24246414"/>
            <a:ext cx="33107920" cy="33107920"/>
          </a:xfrm>
          <a:prstGeom prst="rect">
            <a:avLst/>
          </a:prstGeom>
        </p:spPr>
      </p:pic>
      <p:pic>
        <p:nvPicPr>
          <p:cNvPr id="3" name="Picture 2" descr="A orange blotch on a black background&#10;&#10;AI-generated content may be incorrect.">
            <a:extLst>
              <a:ext uri="{FF2B5EF4-FFF2-40B4-BE49-F238E27FC236}">
                <a16:creationId xmlns:a16="http://schemas.microsoft.com/office/drawing/2014/main" id="{6CDBB73E-508C-F033-D9EA-EA2D5F4E2FB0}"/>
              </a:ext>
            </a:extLst>
          </p:cNvPr>
          <p:cNvPicPr>
            <a:picLocks noChangeAspect="1"/>
          </p:cNvPicPr>
          <p:nvPr/>
        </p:nvPicPr>
        <p:blipFill>
          <a:blip r:embed="rId4"/>
          <a:srcRect l="-980" t="1961" r="980" b="-1961"/>
          <a:stretch>
            <a:fillRect/>
          </a:stretch>
        </p:blipFill>
        <p:spPr>
          <a:xfrm>
            <a:off x="6278361" y="323199"/>
            <a:ext cx="7971699" cy="7971699"/>
          </a:xfrm>
          <a:prstGeom prst="rect">
            <a:avLst/>
          </a:prstGeom>
        </p:spPr>
      </p:pic>
      <p:sp>
        <p:nvSpPr>
          <p:cNvPr id="7" name="TextBox 6">
            <a:extLst>
              <a:ext uri="{FF2B5EF4-FFF2-40B4-BE49-F238E27FC236}">
                <a16:creationId xmlns:a16="http://schemas.microsoft.com/office/drawing/2014/main" id="{FAEB803B-4916-17EE-E9A1-03C5C378A8B2}"/>
              </a:ext>
            </a:extLst>
          </p:cNvPr>
          <p:cNvSpPr txBox="1"/>
          <p:nvPr/>
        </p:nvSpPr>
        <p:spPr>
          <a:xfrm>
            <a:off x="275981" y="964710"/>
            <a:ext cx="5998795"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latin typeface="Atkinson Hyperlegible"/>
              </a:rPr>
              <a:t>You're main staff contact as a rep will be your Representation Co-Ordinator – Tom! </a:t>
            </a:r>
          </a:p>
          <a:p>
            <a:endParaRPr lang="en-US" sz="3600" dirty="0">
              <a:latin typeface="Atkinson Hyperlegible"/>
            </a:endParaRPr>
          </a:p>
          <a:p>
            <a:r>
              <a:rPr lang="en-GB" sz="3600">
                <a:latin typeface="Atkinson Hyperlegible"/>
              </a:rPr>
              <a:t>These are full-time staff members whose job is to elect, train, and support Course Reps like yourself.</a:t>
            </a:r>
            <a:endParaRPr lang="en-US" sz="3600"/>
          </a:p>
        </p:txBody>
      </p:sp>
      <p:pic>
        <p:nvPicPr>
          <p:cNvPr id="8" name="Picture 7" descr="A purple letters on a black background&#10;&#10;AI-generated content may be incorrect.">
            <a:extLst>
              <a:ext uri="{FF2B5EF4-FFF2-40B4-BE49-F238E27FC236}">
                <a16:creationId xmlns:a16="http://schemas.microsoft.com/office/drawing/2014/main" id="{C243B70F-9F62-A581-8F11-6D89C32CAF3E}"/>
              </a:ext>
            </a:extLst>
          </p:cNvPr>
          <p:cNvPicPr>
            <a:picLocks noChangeAspect="1"/>
          </p:cNvPicPr>
          <p:nvPr/>
        </p:nvPicPr>
        <p:blipFill>
          <a:blip r:embed="rId5"/>
          <a:stretch>
            <a:fillRect/>
          </a:stretch>
        </p:blipFill>
        <p:spPr>
          <a:xfrm>
            <a:off x="-243417" y="6089330"/>
            <a:ext cx="2592917" cy="1039924"/>
          </a:xfrm>
          <a:prstGeom prst="rect">
            <a:avLst/>
          </a:prstGeom>
        </p:spPr>
      </p:pic>
      <p:pic>
        <p:nvPicPr>
          <p:cNvPr id="4" name="Picture 3" descr="A person with a beard&#10;&#10;AI-generated content may be incorrect.">
            <a:extLst>
              <a:ext uri="{FF2B5EF4-FFF2-40B4-BE49-F238E27FC236}">
                <a16:creationId xmlns:a16="http://schemas.microsoft.com/office/drawing/2014/main" id="{8E7812AB-6A96-45A6-06FA-3CA644F4C66B}"/>
              </a:ext>
            </a:extLst>
          </p:cNvPr>
          <p:cNvPicPr>
            <a:picLocks noChangeAspect="1"/>
          </p:cNvPicPr>
          <p:nvPr/>
        </p:nvPicPr>
        <p:blipFill>
          <a:blip r:embed="rId6"/>
          <a:stretch>
            <a:fillRect/>
          </a:stretch>
        </p:blipFill>
        <p:spPr>
          <a:xfrm>
            <a:off x="8292874" y="3222625"/>
            <a:ext cx="3095625" cy="2952750"/>
          </a:xfrm>
          <a:prstGeom prst="rect">
            <a:avLst/>
          </a:prstGeom>
        </p:spPr>
      </p:pic>
    </p:spTree>
    <p:extLst>
      <p:ext uri="{BB962C8B-B14F-4D97-AF65-F5344CB8AC3E}">
        <p14:creationId xmlns:p14="http://schemas.microsoft.com/office/powerpoint/2010/main" val="32576133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16C2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69A11-99CF-E276-3AFA-0A13367BF908}"/>
              </a:ext>
            </a:extLst>
          </p:cNvPr>
          <p:cNvSpPr>
            <a:spLocks noGrp="1"/>
          </p:cNvSpPr>
          <p:nvPr>
            <p:ph type="title"/>
          </p:nvPr>
        </p:nvSpPr>
        <p:spPr>
          <a:xfrm>
            <a:off x="838200" y="2268"/>
            <a:ext cx="10515600" cy="1325563"/>
          </a:xfrm>
        </p:spPr>
        <p:txBody>
          <a:bodyPr/>
          <a:lstStyle/>
          <a:p>
            <a:r>
              <a:rPr lang="en-GB">
                <a:latin typeface="Atkinson Hyperlegible"/>
                <a:ea typeface="Calibri"/>
                <a:cs typeface="Calibri"/>
              </a:rPr>
              <a:t>What is a School Rep? </a:t>
            </a:r>
            <a:endParaRPr lang="en-GB" dirty="0">
              <a:latin typeface="Atkinson Hyperlegible"/>
              <a:ea typeface="Calibri"/>
              <a:cs typeface="Calibri"/>
            </a:endParaRPr>
          </a:p>
        </p:txBody>
      </p:sp>
      <p:pic>
        <p:nvPicPr>
          <p:cNvPr id="5" name="Picture 4" descr="A yellow star shaped object&#10;&#10;AI-generated content may be incorrect.">
            <a:extLst>
              <a:ext uri="{FF2B5EF4-FFF2-40B4-BE49-F238E27FC236}">
                <a16:creationId xmlns:a16="http://schemas.microsoft.com/office/drawing/2014/main" id="{66F68820-4609-F029-6E8D-465E7C154FC5}"/>
              </a:ext>
            </a:extLst>
          </p:cNvPr>
          <p:cNvPicPr>
            <a:picLocks noChangeAspect="1"/>
          </p:cNvPicPr>
          <p:nvPr/>
        </p:nvPicPr>
        <p:blipFill>
          <a:blip r:embed="rId2"/>
          <a:stretch>
            <a:fillRect/>
          </a:stretch>
        </p:blipFill>
        <p:spPr>
          <a:xfrm>
            <a:off x="-668994" y="1640998"/>
            <a:ext cx="4459259" cy="4461049"/>
          </a:xfrm>
          <a:prstGeom prst="rect">
            <a:avLst/>
          </a:prstGeom>
        </p:spPr>
      </p:pic>
      <p:sp>
        <p:nvSpPr>
          <p:cNvPr id="16" name="TextBox 15">
            <a:extLst>
              <a:ext uri="{FF2B5EF4-FFF2-40B4-BE49-F238E27FC236}">
                <a16:creationId xmlns:a16="http://schemas.microsoft.com/office/drawing/2014/main" id="{6B595F55-9851-A3AA-C3E1-D6AE80BDB1C1}"/>
              </a:ext>
            </a:extLst>
          </p:cNvPr>
          <p:cNvSpPr txBox="1"/>
          <p:nvPr/>
        </p:nvSpPr>
        <p:spPr>
          <a:xfrm>
            <a:off x="483906" y="3027272"/>
            <a:ext cx="2289626"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err="1">
                <a:latin typeface="Atkinson Hyperlegible"/>
              </a:rPr>
              <a:t>HeMS</a:t>
            </a:r>
            <a:endParaRPr lang="en-GB" dirty="0">
              <a:latin typeface="Atkinson Hyperlegible"/>
            </a:endParaRPr>
          </a:p>
          <a:p>
            <a:pPr marL="285750" indent="-285750">
              <a:buFont typeface="Arial"/>
              <a:buChar char="•"/>
            </a:pPr>
            <a:r>
              <a:rPr lang="en-GB" dirty="0">
                <a:latin typeface="Atkinson Hyperlegible"/>
              </a:rPr>
              <a:t>School of </a:t>
            </a:r>
            <a:r>
              <a:rPr lang="en-GB">
                <a:latin typeface="Atkinson Hyperlegible"/>
              </a:rPr>
              <a:t>Nursing</a:t>
            </a:r>
            <a:endParaRPr lang="en-GB" dirty="0">
              <a:latin typeface="Atkinson Hyperlegible"/>
            </a:endParaRPr>
          </a:p>
          <a:p>
            <a:pPr marL="285750" indent="-285750">
              <a:buFont typeface="Arial"/>
              <a:buChar char="•"/>
            </a:pPr>
            <a:r>
              <a:rPr lang="en-GB" dirty="0">
                <a:latin typeface="Atkinson Hyperlegible"/>
              </a:rPr>
              <a:t>School of Midwifery, Allied Health and Social Care   </a:t>
            </a:r>
            <a:br>
              <a:rPr lang="en-GB" dirty="0"/>
            </a:br>
            <a:endParaRPr lang="en-GB" dirty="0"/>
          </a:p>
        </p:txBody>
      </p:sp>
      <p:sp>
        <p:nvSpPr>
          <p:cNvPr id="17" name="TextBox 16">
            <a:extLst>
              <a:ext uri="{FF2B5EF4-FFF2-40B4-BE49-F238E27FC236}">
                <a16:creationId xmlns:a16="http://schemas.microsoft.com/office/drawing/2014/main" id="{5495EF22-F11F-FFDF-4F0B-35D49FA18958}"/>
              </a:ext>
            </a:extLst>
          </p:cNvPr>
          <p:cNvSpPr txBox="1"/>
          <p:nvPr/>
        </p:nvSpPr>
        <p:spPr>
          <a:xfrm>
            <a:off x="555615" y="1066408"/>
            <a:ext cx="1064441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A School Rep represents all courses in their school. Their job is to gain feedback from all the course reps in their school and help make university change across the faculty and school: The schools on the </a:t>
            </a:r>
            <a:r>
              <a:rPr lang="en-GB" dirty="0" err="1"/>
              <a:t>cambridge</a:t>
            </a:r>
            <a:r>
              <a:rPr lang="en-GB" dirty="0"/>
              <a:t> </a:t>
            </a:r>
            <a:r>
              <a:rPr lang="en-GB" dirty="0" err="1"/>
              <a:t>camous</a:t>
            </a:r>
            <a:r>
              <a:rPr lang="en-GB" dirty="0"/>
              <a:t> are:  </a:t>
            </a:r>
          </a:p>
        </p:txBody>
      </p:sp>
    </p:spTree>
    <p:extLst>
      <p:ext uri="{BB962C8B-B14F-4D97-AF65-F5344CB8AC3E}">
        <p14:creationId xmlns:p14="http://schemas.microsoft.com/office/powerpoint/2010/main" val="9697561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16C2D"/>
        </a:solidFill>
        <a:effectLst/>
      </p:bgPr>
    </p:bg>
    <p:spTree>
      <p:nvGrpSpPr>
        <p:cNvPr id="1" name="">
          <a:extLst>
            <a:ext uri="{FF2B5EF4-FFF2-40B4-BE49-F238E27FC236}">
              <a16:creationId xmlns:a16="http://schemas.microsoft.com/office/drawing/2014/main" id="{608C48EC-53EE-EE3B-17CD-F730D97A8B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C99B47-2E2D-71F6-08EA-F66794E38CD1}"/>
              </a:ext>
            </a:extLst>
          </p:cNvPr>
          <p:cNvSpPr>
            <a:spLocks noGrp="1"/>
          </p:cNvSpPr>
          <p:nvPr>
            <p:ph type="title"/>
          </p:nvPr>
        </p:nvSpPr>
        <p:spPr>
          <a:xfrm>
            <a:off x="838200" y="2268"/>
            <a:ext cx="10515600" cy="1325563"/>
          </a:xfrm>
        </p:spPr>
        <p:txBody>
          <a:bodyPr/>
          <a:lstStyle/>
          <a:p>
            <a:r>
              <a:rPr lang="en-GB">
                <a:latin typeface="Atkinson Hyperlegible"/>
                <a:ea typeface="Calibri"/>
                <a:cs typeface="Calibri"/>
              </a:rPr>
              <a:t>What is a School Rep? </a:t>
            </a:r>
            <a:endParaRPr lang="en-GB" dirty="0">
              <a:latin typeface="Atkinson Hyperlegible"/>
              <a:ea typeface="Calibri"/>
              <a:cs typeface="Calibri"/>
            </a:endParaRPr>
          </a:p>
        </p:txBody>
      </p:sp>
      <p:sp>
        <p:nvSpPr>
          <p:cNvPr id="17" name="TextBox 16">
            <a:extLst>
              <a:ext uri="{FF2B5EF4-FFF2-40B4-BE49-F238E27FC236}">
                <a16:creationId xmlns:a16="http://schemas.microsoft.com/office/drawing/2014/main" id="{A3C98621-C0B5-4141-EDE9-53B82EA9EF98}"/>
              </a:ext>
            </a:extLst>
          </p:cNvPr>
          <p:cNvSpPr txBox="1"/>
          <p:nvPr/>
        </p:nvSpPr>
        <p:spPr>
          <a:xfrm>
            <a:off x="555615" y="1066408"/>
            <a:ext cx="1064441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A School Rep represents all courses in their school. Their job is to gain feedback from all the course reps in their school and help make university change across the faculty and school: The schools on the </a:t>
            </a:r>
            <a:r>
              <a:rPr lang="en-GB" dirty="0" err="1"/>
              <a:t>cambridge</a:t>
            </a:r>
            <a:r>
              <a:rPr lang="en-GB" dirty="0"/>
              <a:t> </a:t>
            </a:r>
            <a:r>
              <a:rPr lang="en-GB" dirty="0" err="1"/>
              <a:t>camous</a:t>
            </a:r>
            <a:r>
              <a:rPr lang="en-GB" dirty="0"/>
              <a:t> are:  </a:t>
            </a:r>
          </a:p>
        </p:txBody>
      </p:sp>
      <p:pic>
        <p:nvPicPr>
          <p:cNvPr id="3" name="Picture 2" descr="A yellow star shaped object&#10;&#10;AI-generated content may be incorrect.">
            <a:extLst>
              <a:ext uri="{FF2B5EF4-FFF2-40B4-BE49-F238E27FC236}">
                <a16:creationId xmlns:a16="http://schemas.microsoft.com/office/drawing/2014/main" id="{36D05FD0-2BF2-250A-991F-74709A402AD2}"/>
              </a:ext>
            </a:extLst>
          </p:cNvPr>
          <p:cNvPicPr>
            <a:picLocks noChangeAspect="1"/>
          </p:cNvPicPr>
          <p:nvPr/>
        </p:nvPicPr>
        <p:blipFill>
          <a:blip r:embed="rId2"/>
          <a:stretch>
            <a:fillRect/>
          </a:stretch>
        </p:blipFill>
        <p:spPr>
          <a:xfrm>
            <a:off x="2705578" y="3192211"/>
            <a:ext cx="4459259" cy="4461049"/>
          </a:xfrm>
          <a:prstGeom prst="rect">
            <a:avLst/>
          </a:prstGeom>
        </p:spPr>
      </p:pic>
      <p:sp>
        <p:nvSpPr>
          <p:cNvPr id="4" name="TextBox 3">
            <a:extLst>
              <a:ext uri="{FF2B5EF4-FFF2-40B4-BE49-F238E27FC236}">
                <a16:creationId xmlns:a16="http://schemas.microsoft.com/office/drawing/2014/main" id="{E99F3F66-4F21-FE8C-8181-90287CF42735}"/>
              </a:ext>
            </a:extLst>
          </p:cNvPr>
          <p:cNvSpPr txBox="1"/>
          <p:nvPr/>
        </p:nvSpPr>
        <p:spPr>
          <a:xfrm>
            <a:off x="4012691" y="4605700"/>
            <a:ext cx="2598054"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latin typeface="Atkinson Hyperlegible"/>
              </a:rPr>
              <a:t>AHESS </a:t>
            </a:r>
            <a:endParaRPr lang="en-GB">
              <a:latin typeface="Aptos" panose="02110004020202020204"/>
            </a:endParaRPr>
          </a:p>
          <a:p>
            <a:pPr marL="285750" indent="-285750">
              <a:buFont typeface="Arial"/>
              <a:buChar char="•"/>
            </a:pPr>
            <a:r>
              <a:rPr lang="en-GB">
                <a:latin typeface="Atkinson Hyperlegible"/>
              </a:rPr>
              <a:t>School of Humanities</a:t>
            </a:r>
            <a:endParaRPr lang="en-GB">
              <a:latin typeface="Aptos" panose="02110004020202020204"/>
            </a:endParaRPr>
          </a:p>
          <a:p>
            <a:pPr marL="285750" indent="-285750">
              <a:buFont typeface="Arial"/>
              <a:buChar char="•"/>
            </a:pPr>
            <a:r>
              <a:rPr lang="en-GB">
                <a:latin typeface="Atkinson Hyperlegible"/>
              </a:rPr>
              <a:t>School of Art &amp; Creative Industries </a:t>
            </a:r>
            <a:endParaRPr lang="en-GB">
              <a:latin typeface="Aptos" panose="02110004020202020204"/>
            </a:endParaRPr>
          </a:p>
          <a:p>
            <a:pPr marL="285750" indent="-285750">
              <a:buFont typeface="Arial"/>
              <a:buChar char="•"/>
            </a:pPr>
            <a:r>
              <a:rPr lang="en-GB">
                <a:latin typeface="Atkinson Hyperlegible"/>
              </a:rPr>
              <a:t>School of Education    </a:t>
            </a:r>
            <a:br>
              <a:rPr lang="en-GB" dirty="0"/>
            </a:br>
            <a:endParaRPr lang="en-GB"/>
          </a:p>
        </p:txBody>
      </p:sp>
    </p:spTree>
    <p:extLst>
      <p:ext uri="{BB962C8B-B14F-4D97-AF65-F5344CB8AC3E}">
        <p14:creationId xmlns:p14="http://schemas.microsoft.com/office/powerpoint/2010/main" val="26576758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16C2D"/>
        </a:solidFill>
        <a:effectLst/>
      </p:bgPr>
    </p:bg>
    <p:spTree>
      <p:nvGrpSpPr>
        <p:cNvPr id="1" name="">
          <a:extLst>
            <a:ext uri="{FF2B5EF4-FFF2-40B4-BE49-F238E27FC236}">
              <a16:creationId xmlns:a16="http://schemas.microsoft.com/office/drawing/2014/main" id="{E32F0677-CDF7-B1D6-9D89-0E405D2D81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D2B635-C906-4CC0-40C0-D9B83F90513A}"/>
              </a:ext>
            </a:extLst>
          </p:cNvPr>
          <p:cNvSpPr>
            <a:spLocks noGrp="1"/>
          </p:cNvSpPr>
          <p:nvPr>
            <p:ph type="title"/>
          </p:nvPr>
        </p:nvSpPr>
        <p:spPr>
          <a:xfrm>
            <a:off x="838200" y="2268"/>
            <a:ext cx="10515600" cy="1325563"/>
          </a:xfrm>
        </p:spPr>
        <p:txBody>
          <a:bodyPr/>
          <a:lstStyle/>
          <a:p>
            <a:r>
              <a:rPr lang="en-GB">
                <a:latin typeface="Atkinson Hyperlegible"/>
                <a:ea typeface="Calibri"/>
                <a:cs typeface="Calibri"/>
              </a:rPr>
              <a:t>What is a School Rep? </a:t>
            </a:r>
            <a:endParaRPr lang="en-GB" dirty="0">
              <a:latin typeface="Atkinson Hyperlegible"/>
              <a:ea typeface="Calibri"/>
              <a:cs typeface="Calibri"/>
            </a:endParaRPr>
          </a:p>
        </p:txBody>
      </p:sp>
      <p:sp>
        <p:nvSpPr>
          <p:cNvPr id="17" name="TextBox 16">
            <a:extLst>
              <a:ext uri="{FF2B5EF4-FFF2-40B4-BE49-F238E27FC236}">
                <a16:creationId xmlns:a16="http://schemas.microsoft.com/office/drawing/2014/main" id="{3123878F-94C0-D800-E598-38DADCD82DED}"/>
              </a:ext>
            </a:extLst>
          </p:cNvPr>
          <p:cNvSpPr txBox="1"/>
          <p:nvPr/>
        </p:nvSpPr>
        <p:spPr>
          <a:xfrm>
            <a:off x="555615" y="1066408"/>
            <a:ext cx="1064441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A School Rep represents all courses in their school. Their job is to gain feedback from all the course reps in their school and help make university change across the faculty and school: The schools on the </a:t>
            </a:r>
            <a:r>
              <a:rPr lang="en-GB" dirty="0" err="1"/>
              <a:t>cambridge</a:t>
            </a:r>
            <a:r>
              <a:rPr lang="en-GB" dirty="0"/>
              <a:t> </a:t>
            </a:r>
            <a:r>
              <a:rPr lang="en-GB" dirty="0" err="1"/>
              <a:t>camous</a:t>
            </a:r>
            <a:r>
              <a:rPr lang="en-GB" dirty="0"/>
              <a:t> are:  </a:t>
            </a:r>
          </a:p>
        </p:txBody>
      </p:sp>
      <p:pic>
        <p:nvPicPr>
          <p:cNvPr id="3" name="Picture 2" descr="A yellow star shaped object&#10;&#10;AI-generated content may be incorrect.">
            <a:extLst>
              <a:ext uri="{FF2B5EF4-FFF2-40B4-BE49-F238E27FC236}">
                <a16:creationId xmlns:a16="http://schemas.microsoft.com/office/drawing/2014/main" id="{87413C88-A073-3D7C-0CF7-2926922CD582}"/>
              </a:ext>
            </a:extLst>
          </p:cNvPr>
          <p:cNvPicPr>
            <a:picLocks noChangeAspect="1"/>
          </p:cNvPicPr>
          <p:nvPr/>
        </p:nvPicPr>
        <p:blipFill>
          <a:blip r:embed="rId2"/>
          <a:stretch>
            <a:fillRect/>
          </a:stretch>
        </p:blipFill>
        <p:spPr>
          <a:xfrm>
            <a:off x="5757397" y="1323497"/>
            <a:ext cx="4739995" cy="4741785"/>
          </a:xfrm>
          <a:prstGeom prst="rect">
            <a:avLst/>
          </a:prstGeom>
        </p:spPr>
      </p:pic>
      <p:sp>
        <p:nvSpPr>
          <p:cNvPr id="5" name="TextBox 6">
            <a:extLst>
              <a:ext uri="{FF2B5EF4-FFF2-40B4-BE49-F238E27FC236}">
                <a16:creationId xmlns:a16="http://schemas.microsoft.com/office/drawing/2014/main" id="{77ED5058-27D3-3699-D68B-201BC2C7EBE3}"/>
              </a:ext>
            </a:extLst>
          </p:cNvPr>
          <p:cNvSpPr txBox="1"/>
          <p:nvPr/>
        </p:nvSpPr>
        <p:spPr>
          <a:xfrm>
            <a:off x="7090292" y="2543620"/>
            <a:ext cx="2946110" cy="230832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latin typeface="Atkinson Hyperlegible"/>
              </a:rPr>
              <a:t>S&amp;E </a:t>
            </a:r>
            <a:endParaRPr lang="en-GB">
              <a:latin typeface="Aptos" panose="02110004020202020204"/>
            </a:endParaRPr>
          </a:p>
          <a:p>
            <a:pPr marL="285750" indent="-285750">
              <a:buFont typeface="Arial"/>
              <a:buChar char="•"/>
            </a:pPr>
            <a:r>
              <a:rPr lang="en-GB">
                <a:latin typeface="Atkinson Hyperlegible"/>
              </a:rPr>
              <a:t>School of Computer and Information Sciences </a:t>
            </a:r>
            <a:endParaRPr lang="en-GB">
              <a:latin typeface="Aptos" panose="02110004020202020204"/>
            </a:endParaRPr>
          </a:p>
          <a:p>
            <a:pPr marL="285750" indent="-285750">
              <a:buFont typeface="Arial"/>
              <a:buChar char="•"/>
            </a:pPr>
            <a:r>
              <a:rPr lang="en-GB">
                <a:latin typeface="Atkinson Hyperlegible"/>
              </a:rPr>
              <a:t>School of Life Sciences</a:t>
            </a:r>
            <a:endParaRPr lang="en-GB">
              <a:latin typeface="Aptos" panose="02110004020202020204"/>
            </a:endParaRPr>
          </a:p>
          <a:p>
            <a:pPr marL="285750" indent="-285750">
              <a:buFont typeface="Arial"/>
              <a:buChar char="•"/>
            </a:pPr>
            <a:r>
              <a:rPr lang="en-GB" dirty="0">
                <a:latin typeface="Atkinson Hyperlegible"/>
              </a:rPr>
              <a:t>School of Psychology, </a:t>
            </a:r>
            <a:r>
              <a:rPr lang="en-GB">
                <a:latin typeface="Atkinson Hyperlegible"/>
              </a:rPr>
              <a:t>Sport,</a:t>
            </a:r>
            <a:r>
              <a:rPr lang="en-GB" dirty="0">
                <a:latin typeface="Atkinson Hyperlegible"/>
              </a:rPr>
              <a:t> and Sensory Sciences     </a:t>
            </a:r>
            <a:br>
              <a:rPr lang="en-GB" dirty="0"/>
            </a:br>
            <a:endParaRPr lang="en-GB"/>
          </a:p>
        </p:txBody>
      </p:sp>
    </p:spTree>
    <p:extLst>
      <p:ext uri="{BB962C8B-B14F-4D97-AF65-F5344CB8AC3E}">
        <p14:creationId xmlns:p14="http://schemas.microsoft.com/office/powerpoint/2010/main" val="21728015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16C2D"/>
        </a:solidFill>
        <a:effectLst/>
      </p:bgPr>
    </p:bg>
    <p:spTree>
      <p:nvGrpSpPr>
        <p:cNvPr id="1" name="">
          <a:extLst>
            <a:ext uri="{FF2B5EF4-FFF2-40B4-BE49-F238E27FC236}">
              <a16:creationId xmlns:a16="http://schemas.microsoft.com/office/drawing/2014/main" id="{B84E4E00-6AFB-7FCB-D766-0E73719466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3B3798-D49C-DF12-D9E4-E1DEF8D5EECF}"/>
              </a:ext>
            </a:extLst>
          </p:cNvPr>
          <p:cNvSpPr>
            <a:spLocks noGrp="1"/>
          </p:cNvSpPr>
          <p:nvPr>
            <p:ph type="title"/>
          </p:nvPr>
        </p:nvSpPr>
        <p:spPr>
          <a:xfrm>
            <a:off x="838200" y="2268"/>
            <a:ext cx="10515600" cy="1325563"/>
          </a:xfrm>
        </p:spPr>
        <p:txBody>
          <a:bodyPr/>
          <a:lstStyle/>
          <a:p>
            <a:r>
              <a:rPr lang="en-GB">
                <a:latin typeface="Atkinson Hyperlegible"/>
                <a:ea typeface="Calibri"/>
                <a:cs typeface="Calibri"/>
              </a:rPr>
              <a:t>What is a School Rep? </a:t>
            </a:r>
            <a:endParaRPr lang="en-GB" dirty="0">
              <a:latin typeface="Atkinson Hyperlegible"/>
              <a:ea typeface="Calibri"/>
              <a:cs typeface="Calibri"/>
            </a:endParaRPr>
          </a:p>
        </p:txBody>
      </p:sp>
      <p:sp>
        <p:nvSpPr>
          <p:cNvPr id="17" name="TextBox 16">
            <a:extLst>
              <a:ext uri="{FF2B5EF4-FFF2-40B4-BE49-F238E27FC236}">
                <a16:creationId xmlns:a16="http://schemas.microsoft.com/office/drawing/2014/main" id="{1B0AAFB6-E75B-2B31-674C-7E666BB3BC6E}"/>
              </a:ext>
            </a:extLst>
          </p:cNvPr>
          <p:cNvSpPr txBox="1"/>
          <p:nvPr/>
        </p:nvSpPr>
        <p:spPr>
          <a:xfrm>
            <a:off x="555615" y="1066408"/>
            <a:ext cx="1064441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A School Rep represents all courses in their school. Their job is to gain feedback from all the course reps in their school and help make university change across the faculty and school: The schools on the </a:t>
            </a:r>
            <a:r>
              <a:rPr lang="en-GB" dirty="0" err="1"/>
              <a:t>cambridge</a:t>
            </a:r>
            <a:r>
              <a:rPr lang="en-GB" dirty="0"/>
              <a:t> </a:t>
            </a:r>
            <a:r>
              <a:rPr lang="en-GB" dirty="0" err="1"/>
              <a:t>camous</a:t>
            </a:r>
            <a:r>
              <a:rPr lang="en-GB" dirty="0"/>
              <a:t> are:  </a:t>
            </a:r>
          </a:p>
        </p:txBody>
      </p:sp>
      <p:pic>
        <p:nvPicPr>
          <p:cNvPr id="6" name="Picture 5" descr="A yellow star shaped object&#10;&#10;AI-generated content may be incorrect.">
            <a:extLst>
              <a:ext uri="{FF2B5EF4-FFF2-40B4-BE49-F238E27FC236}">
                <a16:creationId xmlns:a16="http://schemas.microsoft.com/office/drawing/2014/main" id="{20FA541D-B910-4B3C-B59D-3539DDB11AEA}"/>
              </a:ext>
            </a:extLst>
          </p:cNvPr>
          <p:cNvPicPr>
            <a:picLocks noChangeAspect="1"/>
          </p:cNvPicPr>
          <p:nvPr/>
        </p:nvPicPr>
        <p:blipFill>
          <a:blip r:embed="rId2"/>
          <a:stretch>
            <a:fillRect/>
          </a:stretch>
        </p:blipFill>
        <p:spPr>
          <a:xfrm>
            <a:off x="8036712" y="3280060"/>
            <a:ext cx="4459259" cy="4461049"/>
          </a:xfrm>
          <a:prstGeom prst="rect">
            <a:avLst/>
          </a:prstGeom>
        </p:spPr>
      </p:pic>
      <p:sp>
        <p:nvSpPr>
          <p:cNvPr id="7" name="TextBox 6">
            <a:extLst>
              <a:ext uri="{FF2B5EF4-FFF2-40B4-BE49-F238E27FC236}">
                <a16:creationId xmlns:a16="http://schemas.microsoft.com/office/drawing/2014/main" id="{85CB53C6-7CD0-82FB-B84A-7A2C6BD0D5AC}"/>
              </a:ext>
            </a:extLst>
          </p:cNvPr>
          <p:cNvSpPr txBox="1"/>
          <p:nvPr/>
        </p:nvSpPr>
        <p:spPr>
          <a:xfrm>
            <a:off x="9255976" y="4568936"/>
            <a:ext cx="243476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latin typeface="Atkinson Hyperlegible"/>
              </a:rPr>
              <a:t>B&amp;L </a:t>
            </a:r>
            <a:endParaRPr lang="en-GB">
              <a:latin typeface="Aptos" panose="02110004020202020204"/>
            </a:endParaRPr>
          </a:p>
          <a:p>
            <a:pPr marL="285750" indent="-285750">
              <a:buFont typeface="Arial"/>
              <a:buChar char="•"/>
            </a:pPr>
            <a:r>
              <a:rPr lang="en-GB" dirty="0">
                <a:latin typeface="Atkinson Hyperlegible"/>
              </a:rPr>
              <a:t>School of Economics, Law and Finance </a:t>
            </a:r>
            <a:endParaRPr lang="en-GB" dirty="0">
              <a:latin typeface="Aptos" panose="02110004020202020204"/>
            </a:endParaRPr>
          </a:p>
          <a:p>
            <a:pPr marL="285750" indent="-285750">
              <a:buFont typeface="Arial"/>
              <a:buChar char="•"/>
            </a:pPr>
            <a:r>
              <a:rPr lang="en-GB">
                <a:latin typeface="Atkinson Hyperlegible"/>
              </a:rPr>
              <a:t>School of Management  </a:t>
            </a:r>
            <a:br>
              <a:rPr lang="en-GB" dirty="0"/>
            </a:br>
            <a:endParaRPr lang="en-GB"/>
          </a:p>
        </p:txBody>
      </p:sp>
    </p:spTree>
    <p:extLst>
      <p:ext uri="{BB962C8B-B14F-4D97-AF65-F5344CB8AC3E}">
        <p14:creationId xmlns:p14="http://schemas.microsoft.com/office/powerpoint/2010/main" val="19845784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6a81tx4o793626542xw9ittccjyx5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tonstaffsavvy xmlns="c1624bdc-92f4-4e6b-8ae5-798a9fcc3e85">1</putonstaffsavvy>
    <lcf76f155ced4ddcb4097134ff3c332f xmlns="c1624bdc-92f4-4e6b-8ae5-798a9fcc3e85">
      <Terms xmlns="http://schemas.microsoft.com/office/infopath/2007/PartnerControls"/>
    </lcf76f155ced4ddcb4097134ff3c332f>
    <TaxCatchAll xmlns="efc3e123-a60a-4a17-aaf1-487e28d9a3b3" xsi:nil="true"/>
    <_Flow_SignoffStatus xmlns="c1624bdc-92f4-4e6b-8ae5-798a9fcc3e8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E1E903C2B45FB4F9A2A11DF3EA8A584" ma:contentTypeVersion="21" ma:contentTypeDescription="Create a new document." ma:contentTypeScope="" ma:versionID="68e039ccafdac21cfe599d8e0db92a00">
  <xsd:schema xmlns:xsd="http://www.w3.org/2001/XMLSchema" xmlns:xs="http://www.w3.org/2001/XMLSchema" xmlns:p="http://schemas.microsoft.com/office/2006/metadata/properties" xmlns:ns2="c1624bdc-92f4-4e6b-8ae5-798a9fcc3e85" xmlns:ns3="70ff0715-aae2-4920-9ee4-1b75c4b62e74" xmlns:ns4="efc3e123-a60a-4a17-aaf1-487e28d9a3b3" targetNamespace="http://schemas.microsoft.com/office/2006/metadata/properties" ma:root="true" ma:fieldsID="81c9c0fa26bc4bab4647e322419c3a98" ns2:_="" ns3:_="" ns4:_="">
    <xsd:import namespace="c1624bdc-92f4-4e6b-8ae5-798a9fcc3e85"/>
    <xsd:import namespace="70ff0715-aae2-4920-9ee4-1b75c4b62e74"/>
    <xsd:import namespace="efc3e123-a60a-4a17-aaf1-487e28d9a3b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3:SharedWithUsers" minOccurs="0"/>
                <xsd:element ref="ns3:SharedWithDetails" minOccurs="0"/>
                <xsd:element ref="ns2:lcf76f155ced4ddcb4097134ff3c332f" minOccurs="0"/>
                <xsd:element ref="ns4:TaxCatchAll" minOccurs="0"/>
                <xsd:element ref="ns2:putonstaffsavvy" minOccurs="0"/>
                <xsd:element ref="ns2:MediaServiceObjectDetectorVersions" minOccurs="0"/>
                <xsd:element ref="ns2:_Flow_SignoffStatu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624bdc-92f4-4e6b-8ae5-798a9fcc3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41a27b9-f0cd-4770-b911-d8e1525d18bb" ma:termSetId="09814cd3-568e-fe90-9814-8d621ff8fb84" ma:anchorId="fba54fb3-c3e1-fe81-a776-ca4b69148c4d" ma:open="true" ma:isKeyword="false">
      <xsd:complexType>
        <xsd:sequence>
          <xsd:element ref="pc:Terms" minOccurs="0" maxOccurs="1"/>
        </xsd:sequence>
      </xsd:complexType>
    </xsd:element>
    <xsd:element name="putonstaffsavvy" ma:index="24" nillable="true" ma:displayName="put on staff savvy" ma:default="1" ma:format="Dropdown" ma:internalName="putonstaffsavvy">
      <xsd:simpleType>
        <xsd:restriction base="dms:Text">
          <xsd:maxLength value="255"/>
        </xsd:restrictio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0ff0715-aae2-4920-9ee4-1b75c4b62e7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fc3e123-a60a-4a17-aaf1-487e28d9a3b3"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c8929df-161e-49e3-a821-b6531332f9a5}" ma:internalName="TaxCatchAll" ma:showField="CatchAllData" ma:web="70ff0715-aae2-4920-9ee4-1b75c4b62e7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D771B5-4B25-474A-91DD-C8D23C31277D}">
  <ds:schemaRefs>
    <ds:schemaRef ds:uri="70ff0715-aae2-4920-9ee4-1b75c4b62e74"/>
    <ds:schemaRef ds:uri="c1624bdc-92f4-4e6b-8ae5-798a9fcc3e85"/>
    <ds:schemaRef ds:uri="efc3e123-a60a-4a17-aaf1-487e28d9a3b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27F02DF-2985-4545-9542-5CE0D6A1102F}">
  <ds:schemaRefs>
    <ds:schemaRef ds:uri="http://schemas.microsoft.com/sharepoint/v3/contenttype/forms"/>
  </ds:schemaRefs>
</ds:datastoreItem>
</file>

<file path=customXml/itemProps3.xml><?xml version="1.0" encoding="utf-8"?>
<ds:datastoreItem xmlns:ds="http://schemas.openxmlformats.org/officeDocument/2006/customXml" ds:itemID="{CFBD40F2-59FA-4737-B267-186C3FEC85B8}">
  <ds:schemaRefs>
    <ds:schemaRef ds:uri="70ff0715-aae2-4920-9ee4-1b75c4b62e74"/>
    <ds:schemaRef ds:uri="c1624bdc-92f4-4e6b-8ae5-798a9fcc3e85"/>
    <ds:schemaRef ds:uri="efc3e123-a60a-4a17-aaf1-487e28d9a3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12</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PowerPoint Presentation</vt:lpstr>
      <vt:lpstr>PowerPoint Presentation</vt:lpstr>
      <vt:lpstr>PowerPoint Presentation</vt:lpstr>
      <vt:lpstr>PowerPoint Presentation</vt:lpstr>
      <vt:lpstr>What is a School Rep? </vt:lpstr>
      <vt:lpstr>What is a School Rep? </vt:lpstr>
      <vt:lpstr>What is a School Rep? </vt:lpstr>
      <vt:lpstr>What is a School Rep? </vt:lpstr>
      <vt:lpstr>PowerPoint Presentation</vt:lpstr>
      <vt:lpstr>PowerPoint Presentation</vt:lpstr>
      <vt:lpstr>PowerPoint Presentation</vt:lpstr>
      <vt:lpstr>PowerPoint Presentation</vt:lpstr>
      <vt:lpstr>How to talk to Course Reps? </vt:lpstr>
      <vt:lpstr>How to talk to Course Reps? </vt:lpstr>
      <vt:lpstr>How to talk to Course Reps? </vt:lpstr>
      <vt:lpstr>How to talk to Course Reps? </vt:lpstr>
      <vt:lpstr>Curriculum Revisions </vt:lpstr>
      <vt:lpstr>Curriculum Revisions </vt:lpstr>
      <vt:lpstr>Campus Councils ​</vt:lpstr>
      <vt:lpstr>What is a campaign?</vt:lpstr>
      <vt:lpstr>Does campaigning work? </vt:lpstr>
      <vt:lpstr>Your Liberation &amp; Campaigns Coordinator – Jo Bunkle</vt:lpstr>
      <vt:lpstr>School Forums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Smith, Demi</dc:creator>
  <cp:revision>1490</cp:revision>
  <dcterms:created xsi:type="dcterms:W3CDTF">2024-07-25T11:01:04Z</dcterms:created>
  <dcterms:modified xsi:type="dcterms:W3CDTF">2026-07-09T09:06:32Z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0x010100EE1E903C2B45FB4F9A2A11DF3EA8A584</vt:lpwstr>
  </property>
  <property fmtid="{D5CDD505-2E9C-101B-9397-08002B2CF9AE}" pid="3" name="MediaServiceImageTags">
    <vt:lpwstr/>
  </property>
</Properties>
</file>