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5"/>
  </p:notesMasterIdLst>
  <p:sldIdLst>
    <p:sldId id="306" r:id="rId5"/>
    <p:sldId id="275" r:id="rId6"/>
    <p:sldId id="277" r:id="rId7"/>
    <p:sldId id="279" r:id="rId8"/>
    <p:sldId id="280" r:id="rId9"/>
    <p:sldId id="281" r:id="rId10"/>
    <p:sldId id="259" r:id="rId11"/>
    <p:sldId id="263" r:id="rId12"/>
    <p:sldId id="282" r:id="rId13"/>
    <p:sldId id="313" r:id="rId14"/>
    <p:sldId id="286" r:id="rId15"/>
    <p:sldId id="312" r:id="rId16"/>
    <p:sldId id="267" r:id="rId17"/>
    <p:sldId id="287" r:id="rId18"/>
    <p:sldId id="288" r:id="rId19"/>
    <p:sldId id="289" r:id="rId20"/>
    <p:sldId id="264" r:id="rId21"/>
    <p:sldId id="316" r:id="rId22"/>
    <p:sldId id="314" r:id="rId23"/>
    <p:sldId id="293" r:id="rId24"/>
    <p:sldId id="294" r:id="rId25"/>
    <p:sldId id="292" r:id="rId26"/>
    <p:sldId id="315" r:id="rId27"/>
    <p:sldId id="308" r:id="rId28"/>
    <p:sldId id="296" r:id="rId29"/>
    <p:sldId id="297" r:id="rId30"/>
    <p:sldId id="318" r:id="rId31"/>
    <p:sldId id="311" r:id="rId32"/>
    <p:sldId id="317" r:id="rId33"/>
    <p:sldId id="305" r:id="rId34"/>
  </p:sldIdLst>
  <p:sldSz cx="12192000" cy="6858000"/>
  <p:notesSz cx="6858000" cy="9144000"/>
  <p:custDataLst>
    <p:tags r:id="rId36"/>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3"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A3A3A"/>
    <a:srgbClr val="D7FB59"/>
    <a:srgbClr val="D4BAF9"/>
    <a:srgbClr val="83B0FF"/>
    <a:srgbClr val="EF3955"/>
    <a:srgbClr val="FF4C70"/>
    <a:srgbClr val="595959"/>
    <a:srgbClr val="77BC1F"/>
    <a:srgbClr val="7CF9CB"/>
    <a:srgbClr val="EA46E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D6BCFD7-E935-A359-70CC-7F566FFC90AB}" v="137" dt="2026-07-09T08:21:07.87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660"/>
  </p:normalViewPr>
  <p:slideViewPr>
    <p:cSldViewPr snapToGrid="0">
      <p:cViewPr varScale="1">
        <p:scale>
          <a:sx n="59" d="100"/>
          <a:sy n="59" d="100"/>
        </p:scale>
        <p:origin x="56" y="52"/>
      </p:cViewPr>
      <p:guideLst>
        <p:guide orient="horz" pos="2183"/>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heme" Target="theme/theme1.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gs" Target="tags/tag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AC85951-B2E3-4EBF-97BB-6A126C38BB79}"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GB"/>
        </a:p>
      </dgm:t>
    </dgm:pt>
    <dgm:pt modelId="{1F550CC5-66B3-4A3F-AF25-24D00008673F}">
      <dgm:prSet phldrT="[Text]" custT="1"/>
      <dgm:spPr>
        <a:solidFill>
          <a:srgbClr val="D4BAF9"/>
        </a:solidFill>
        <a:ln>
          <a:solidFill>
            <a:srgbClr val="D4BAF9"/>
          </a:solidFill>
        </a:ln>
      </dgm:spPr>
      <dgm:t>
        <a:bodyPr/>
        <a:lstStyle/>
        <a:p>
          <a:r>
            <a:rPr lang="en-GB" sz="6000" b="1">
              <a:latin typeface="Atkinson Hyperlegible" pitchFamily="2" charset="0"/>
            </a:rPr>
            <a:t>Keep</a:t>
          </a:r>
        </a:p>
      </dgm:t>
    </dgm:pt>
    <dgm:pt modelId="{612CE06D-9D2C-4411-9EF6-3ADDFBF1E66F}" type="parTrans" cxnId="{2D208645-6E20-4E57-9193-74BAEAF8F282}">
      <dgm:prSet/>
      <dgm:spPr/>
      <dgm:t>
        <a:bodyPr/>
        <a:lstStyle/>
        <a:p>
          <a:endParaRPr lang="en-GB" sz="1600">
            <a:latin typeface="Atkinson Hyperlegible" pitchFamily="2" charset="0"/>
          </a:endParaRPr>
        </a:p>
      </dgm:t>
    </dgm:pt>
    <dgm:pt modelId="{D3E6F982-3704-4D64-A20F-CAB0EB3CB455}" type="sibTrans" cxnId="{2D208645-6E20-4E57-9193-74BAEAF8F282}">
      <dgm:prSet/>
      <dgm:spPr/>
      <dgm:t>
        <a:bodyPr/>
        <a:lstStyle/>
        <a:p>
          <a:endParaRPr lang="en-GB" sz="1600">
            <a:latin typeface="Atkinson Hyperlegible" pitchFamily="2" charset="0"/>
          </a:endParaRPr>
        </a:p>
      </dgm:t>
    </dgm:pt>
    <dgm:pt modelId="{A8417DA5-17A7-4F82-BC83-2424396A4E1F}">
      <dgm:prSet phldrT="[Text]" custT="1"/>
      <dgm:spPr>
        <a:solidFill>
          <a:schemeClr val="tx1"/>
        </a:solidFill>
        <a:ln>
          <a:solidFill>
            <a:schemeClr val="tx1"/>
          </a:solidFill>
        </a:ln>
      </dgm:spPr>
      <dgm:t>
        <a:bodyPr/>
        <a:lstStyle/>
        <a:p>
          <a:r>
            <a:rPr lang="en-GB" sz="2000">
              <a:latin typeface="Atkinson Hyperlegible" pitchFamily="2" charset="0"/>
            </a:rPr>
            <a:t>Things students like and would like to continue.</a:t>
          </a:r>
        </a:p>
      </dgm:t>
    </dgm:pt>
    <dgm:pt modelId="{3DBC36AD-F250-4AA3-B6FA-80EE05B2F556}" type="parTrans" cxnId="{10EFAC9A-23C1-4B31-A4CA-FFD3C86498C7}">
      <dgm:prSet/>
      <dgm:spPr/>
      <dgm:t>
        <a:bodyPr/>
        <a:lstStyle/>
        <a:p>
          <a:endParaRPr lang="en-GB" sz="1600">
            <a:latin typeface="Atkinson Hyperlegible" pitchFamily="2" charset="0"/>
          </a:endParaRPr>
        </a:p>
      </dgm:t>
    </dgm:pt>
    <dgm:pt modelId="{18691789-7D9D-49BC-9C93-1558F899AC92}" type="sibTrans" cxnId="{10EFAC9A-23C1-4B31-A4CA-FFD3C86498C7}">
      <dgm:prSet/>
      <dgm:spPr/>
      <dgm:t>
        <a:bodyPr/>
        <a:lstStyle/>
        <a:p>
          <a:endParaRPr lang="en-GB" sz="1600">
            <a:latin typeface="Atkinson Hyperlegible" pitchFamily="2" charset="0"/>
          </a:endParaRPr>
        </a:p>
      </dgm:t>
    </dgm:pt>
    <dgm:pt modelId="{DC4AE114-4DBF-4D2F-86C1-E4D3BE2007FF}">
      <dgm:prSet phldrT="[Text]" custT="1"/>
      <dgm:spPr>
        <a:solidFill>
          <a:srgbClr val="D4BAF9"/>
        </a:solidFill>
        <a:ln>
          <a:solidFill>
            <a:srgbClr val="D4BAF9"/>
          </a:solidFill>
        </a:ln>
      </dgm:spPr>
      <dgm:t>
        <a:bodyPr/>
        <a:lstStyle/>
        <a:p>
          <a:r>
            <a:rPr lang="en-GB" sz="6000" b="1">
              <a:latin typeface="Atkinson Hyperlegible" pitchFamily="2" charset="0"/>
            </a:rPr>
            <a:t>Stop</a:t>
          </a:r>
        </a:p>
      </dgm:t>
    </dgm:pt>
    <dgm:pt modelId="{EF7CDD2C-C6D9-46B8-8787-9CD0A846615D}" type="parTrans" cxnId="{906A171B-0FA4-4DF2-93C5-842EDF9333A6}">
      <dgm:prSet/>
      <dgm:spPr/>
      <dgm:t>
        <a:bodyPr/>
        <a:lstStyle/>
        <a:p>
          <a:endParaRPr lang="en-GB" sz="1600">
            <a:latin typeface="Atkinson Hyperlegible" pitchFamily="2" charset="0"/>
          </a:endParaRPr>
        </a:p>
      </dgm:t>
    </dgm:pt>
    <dgm:pt modelId="{8987059E-1F55-404F-A91C-711053416081}" type="sibTrans" cxnId="{906A171B-0FA4-4DF2-93C5-842EDF9333A6}">
      <dgm:prSet/>
      <dgm:spPr/>
      <dgm:t>
        <a:bodyPr/>
        <a:lstStyle/>
        <a:p>
          <a:endParaRPr lang="en-GB" sz="1600">
            <a:latin typeface="Atkinson Hyperlegible" pitchFamily="2" charset="0"/>
          </a:endParaRPr>
        </a:p>
      </dgm:t>
    </dgm:pt>
    <dgm:pt modelId="{933CF8B0-6231-41D5-874E-26A46A1F824A}">
      <dgm:prSet phldrT="[Text]" custT="1"/>
      <dgm:spPr>
        <a:solidFill>
          <a:schemeClr val="tx1"/>
        </a:solidFill>
        <a:ln>
          <a:solidFill>
            <a:schemeClr val="tx1"/>
          </a:solidFill>
        </a:ln>
      </dgm:spPr>
      <dgm:t>
        <a:bodyPr/>
        <a:lstStyle/>
        <a:p>
          <a:r>
            <a:rPr lang="en-GB" sz="2000">
              <a:latin typeface="Atkinson Hyperlegible" pitchFamily="2" charset="0"/>
            </a:rPr>
            <a:t>Things students find detrimental and would like to cease.</a:t>
          </a:r>
        </a:p>
      </dgm:t>
    </dgm:pt>
    <dgm:pt modelId="{6C55185A-8A6B-4803-B6FF-CB9C2237076E}" type="parTrans" cxnId="{8316E96B-63ED-4A97-9A34-AA4617BBA552}">
      <dgm:prSet/>
      <dgm:spPr/>
      <dgm:t>
        <a:bodyPr/>
        <a:lstStyle/>
        <a:p>
          <a:endParaRPr lang="en-GB" sz="1600">
            <a:latin typeface="Atkinson Hyperlegible" pitchFamily="2" charset="0"/>
          </a:endParaRPr>
        </a:p>
      </dgm:t>
    </dgm:pt>
    <dgm:pt modelId="{9968BA24-13EA-4F99-BD50-AD71BFD3C030}" type="sibTrans" cxnId="{8316E96B-63ED-4A97-9A34-AA4617BBA552}">
      <dgm:prSet/>
      <dgm:spPr/>
      <dgm:t>
        <a:bodyPr/>
        <a:lstStyle/>
        <a:p>
          <a:endParaRPr lang="en-GB" sz="1600">
            <a:latin typeface="Atkinson Hyperlegible" pitchFamily="2" charset="0"/>
          </a:endParaRPr>
        </a:p>
      </dgm:t>
    </dgm:pt>
    <dgm:pt modelId="{A224AD38-3B26-41D5-9E34-6805DF0807B8}">
      <dgm:prSet phldrT="[Text]" custT="1"/>
      <dgm:spPr>
        <a:solidFill>
          <a:srgbClr val="D4BAF9"/>
        </a:solidFill>
        <a:ln>
          <a:solidFill>
            <a:srgbClr val="D4BAF9"/>
          </a:solidFill>
        </a:ln>
      </dgm:spPr>
      <dgm:t>
        <a:bodyPr/>
        <a:lstStyle/>
        <a:p>
          <a:r>
            <a:rPr lang="en-GB" sz="6000" b="1">
              <a:latin typeface="Atkinson Hyperlegible" pitchFamily="2" charset="0"/>
            </a:rPr>
            <a:t>Start</a:t>
          </a:r>
        </a:p>
      </dgm:t>
    </dgm:pt>
    <dgm:pt modelId="{E86161E2-F122-4EAB-9F83-B73737E7A029}" type="parTrans" cxnId="{E3F808C3-4EF3-4CFB-842A-413E93DF550A}">
      <dgm:prSet/>
      <dgm:spPr/>
      <dgm:t>
        <a:bodyPr/>
        <a:lstStyle/>
        <a:p>
          <a:endParaRPr lang="en-GB" sz="1600">
            <a:latin typeface="Atkinson Hyperlegible" pitchFamily="2" charset="0"/>
          </a:endParaRPr>
        </a:p>
      </dgm:t>
    </dgm:pt>
    <dgm:pt modelId="{B4DBFCE0-FF41-44A1-84FA-F1AE7D8B9F95}" type="sibTrans" cxnId="{E3F808C3-4EF3-4CFB-842A-413E93DF550A}">
      <dgm:prSet/>
      <dgm:spPr/>
      <dgm:t>
        <a:bodyPr/>
        <a:lstStyle/>
        <a:p>
          <a:endParaRPr lang="en-GB" sz="1600">
            <a:latin typeface="Atkinson Hyperlegible" pitchFamily="2" charset="0"/>
          </a:endParaRPr>
        </a:p>
      </dgm:t>
    </dgm:pt>
    <dgm:pt modelId="{D866B70C-398E-4929-96F5-B3974B88D2F2}">
      <dgm:prSet custT="1"/>
      <dgm:spPr>
        <a:solidFill>
          <a:schemeClr val="tx1"/>
        </a:solidFill>
        <a:ln>
          <a:solidFill>
            <a:schemeClr val="tx1"/>
          </a:solidFill>
        </a:ln>
      </dgm:spPr>
      <dgm:t>
        <a:bodyPr/>
        <a:lstStyle/>
        <a:p>
          <a:r>
            <a:rPr lang="en-GB" sz="2000">
              <a:latin typeface="Atkinson Hyperlegible" pitchFamily="2" charset="0"/>
            </a:rPr>
            <a:t>New ideas that students would like to see implemented.</a:t>
          </a:r>
        </a:p>
      </dgm:t>
    </dgm:pt>
    <dgm:pt modelId="{68B2F516-9AF0-4E1F-9C58-B1FA2355E173}" type="parTrans" cxnId="{729F6A4E-427F-45FA-BF57-7B2E6CB238DD}">
      <dgm:prSet/>
      <dgm:spPr/>
      <dgm:t>
        <a:bodyPr/>
        <a:lstStyle/>
        <a:p>
          <a:endParaRPr lang="en-GB" sz="1600">
            <a:latin typeface="Atkinson Hyperlegible" pitchFamily="2" charset="0"/>
          </a:endParaRPr>
        </a:p>
      </dgm:t>
    </dgm:pt>
    <dgm:pt modelId="{77D4CF13-4B99-453C-BF75-7B32A3323051}" type="sibTrans" cxnId="{729F6A4E-427F-45FA-BF57-7B2E6CB238DD}">
      <dgm:prSet/>
      <dgm:spPr/>
      <dgm:t>
        <a:bodyPr/>
        <a:lstStyle/>
        <a:p>
          <a:endParaRPr lang="en-GB" sz="1600">
            <a:latin typeface="Atkinson Hyperlegible" pitchFamily="2" charset="0"/>
          </a:endParaRPr>
        </a:p>
      </dgm:t>
    </dgm:pt>
    <dgm:pt modelId="{82E694C7-E020-4062-B82E-AE92CABC4F80}" type="pres">
      <dgm:prSet presAssocID="{CAC85951-B2E3-4EBF-97BB-6A126C38BB79}" presName="diagram" presStyleCnt="0">
        <dgm:presLayoutVars>
          <dgm:dir/>
          <dgm:resizeHandles val="exact"/>
        </dgm:presLayoutVars>
      </dgm:prSet>
      <dgm:spPr/>
    </dgm:pt>
    <dgm:pt modelId="{3DA99985-95D2-4003-BA59-46F5E3937DA3}" type="pres">
      <dgm:prSet presAssocID="{1F550CC5-66B3-4A3F-AF25-24D00008673F}" presName="node" presStyleLbl="node1" presStyleIdx="0" presStyleCnt="6">
        <dgm:presLayoutVars>
          <dgm:bulletEnabled val="1"/>
        </dgm:presLayoutVars>
      </dgm:prSet>
      <dgm:spPr/>
    </dgm:pt>
    <dgm:pt modelId="{A971BC87-0FA1-410E-806B-3ABC6D006944}" type="pres">
      <dgm:prSet presAssocID="{D3E6F982-3704-4D64-A20F-CAB0EB3CB455}" presName="sibTrans" presStyleCnt="0"/>
      <dgm:spPr/>
    </dgm:pt>
    <dgm:pt modelId="{F2062B6F-E04B-4008-B909-3AE459DED3B2}" type="pres">
      <dgm:prSet presAssocID="{A8417DA5-17A7-4F82-BC83-2424396A4E1F}" presName="node" presStyleLbl="node1" presStyleIdx="1" presStyleCnt="6">
        <dgm:presLayoutVars>
          <dgm:bulletEnabled val="1"/>
        </dgm:presLayoutVars>
      </dgm:prSet>
      <dgm:spPr/>
    </dgm:pt>
    <dgm:pt modelId="{EE799929-DA45-41F4-ACD9-14E58FA41DBA}" type="pres">
      <dgm:prSet presAssocID="{18691789-7D9D-49BC-9C93-1558F899AC92}" presName="sibTrans" presStyleCnt="0"/>
      <dgm:spPr/>
    </dgm:pt>
    <dgm:pt modelId="{DB9BD81A-E770-418F-B1D6-CF915DE5CA54}" type="pres">
      <dgm:prSet presAssocID="{DC4AE114-4DBF-4D2F-86C1-E4D3BE2007FF}" presName="node" presStyleLbl="node1" presStyleIdx="2" presStyleCnt="6">
        <dgm:presLayoutVars>
          <dgm:bulletEnabled val="1"/>
        </dgm:presLayoutVars>
      </dgm:prSet>
      <dgm:spPr/>
    </dgm:pt>
    <dgm:pt modelId="{A9EAA7AD-14BC-449A-8E17-1C567FE01712}" type="pres">
      <dgm:prSet presAssocID="{8987059E-1F55-404F-A91C-711053416081}" presName="sibTrans" presStyleCnt="0"/>
      <dgm:spPr/>
    </dgm:pt>
    <dgm:pt modelId="{2C439044-7BD8-41FC-9181-8CC66432D729}" type="pres">
      <dgm:prSet presAssocID="{933CF8B0-6231-41D5-874E-26A46A1F824A}" presName="node" presStyleLbl="node1" presStyleIdx="3" presStyleCnt="6">
        <dgm:presLayoutVars>
          <dgm:bulletEnabled val="1"/>
        </dgm:presLayoutVars>
      </dgm:prSet>
      <dgm:spPr/>
    </dgm:pt>
    <dgm:pt modelId="{DD04531D-479A-4A98-A4B2-416196A453E6}" type="pres">
      <dgm:prSet presAssocID="{9968BA24-13EA-4F99-BD50-AD71BFD3C030}" presName="sibTrans" presStyleCnt="0"/>
      <dgm:spPr/>
    </dgm:pt>
    <dgm:pt modelId="{3D8092B4-57B4-4FC1-A3FF-1089F76A0409}" type="pres">
      <dgm:prSet presAssocID="{A224AD38-3B26-41D5-9E34-6805DF0807B8}" presName="node" presStyleLbl="node1" presStyleIdx="4" presStyleCnt="6">
        <dgm:presLayoutVars>
          <dgm:bulletEnabled val="1"/>
        </dgm:presLayoutVars>
      </dgm:prSet>
      <dgm:spPr/>
    </dgm:pt>
    <dgm:pt modelId="{E3DB0C5F-3460-4983-ABB8-C2080BEEADE2}" type="pres">
      <dgm:prSet presAssocID="{B4DBFCE0-FF41-44A1-84FA-F1AE7D8B9F95}" presName="sibTrans" presStyleCnt="0"/>
      <dgm:spPr/>
    </dgm:pt>
    <dgm:pt modelId="{C3755078-5FF4-4BC8-BA00-B1B4B69CB65B}" type="pres">
      <dgm:prSet presAssocID="{D866B70C-398E-4929-96F5-B3974B88D2F2}" presName="node" presStyleLbl="node1" presStyleIdx="5" presStyleCnt="6">
        <dgm:presLayoutVars>
          <dgm:bulletEnabled val="1"/>
        </dgm:presLayoutVars>
      </dgm:prSet>
      <dgm:spPr/>
    </dgm:pt>
  </dgm:ptLst>
  <dgm:cxnLst>
    <dgm:cxn modelId="{906A171B-0FA4-4DF2-93C5-842EDF9333A6}" srcId="{CAC85951-B2E3-4EBF-97BB-6A126C38BB79}" destId="{DC4AE114-4DBF-4D2F-86C1-E4D3BE2007FF}" srcOrd="2" destOrd="0" parTransId="{EF7CDD2C-C6D9-46B8-8787-9CD0A846615D}" sibTransId="{8987059E-1F55-404F-A91C-711053416081}"/>
    <dgm:cxn modelId="{9B6EEA60-746C-40A2-BC2E-6145D1B710D7}" type="presOf" srcId="{D866B70C-398E-4929-96F5-B3974B88D2F2}" destId="{C3755078-5FF4-4BC8-BA00-B1B4B69CB65B}" srcOrd="0" destOrd="0" presId="urn:microsoft.com/office/officeart/2005/8/layout/default"/>
    <dgm:cxn modelId="{2D208645-6E20-4E57-9193-74BAEAF8F282}" srcId="{CAC85951-B2E3-4EBF-97BB-6A126C38BB79}" destId="{1F550CC5-66B3-4A3F-AF25-24D00008673F}" srcOrd="0" destOrd="0" parTransId="{612CE06D-9D2C-4411-9EF6-3ADDFBF1E66F}" sibTransId="{D3E6F982-3704-4D64-A20F-CAB0EB3CB455}"/>
    <dgm:cxn modelId="{8316E96B-63ED-4A97-9A34-AA4617BBA552}" srcId="{CAC85951-B2E3-4EBF-97BB-6A126C38BB79}" destId="{933CF8B0-6231-41D5-874E-26A46A1F824A}" srcOrd="3" destOrd="0" parTransId="{6C55185A-8A6B-4803-B6FF-CB9C2237076E}" sibTransId="{9968BA24-13EA-4F99-BD50-AD71BFD3C030}"/>
    <dgm:cxn modelId="{188B0A6E-DA36-41C2-AA4D-7356B7109E33}" type="presOf" srcId="{1F550CC5-66B3-4A3F-AF25-24D00008673F}" destId="{3DA99985-95D2-4003-BA59-46F5E3937DA3}" srcOrd="0" destOrd="0" presId="urn:microsoft.com/office/officeart/2005/8/layout/default"/>
    <dgm:cxn modelId="{729F6A4E-427F-45FA-BF57-7B2E6CB238DD}" srcId="{CAC85951-B2E3-4EBF-97BB-6A126C38BB79}" destId="{D866B70C-398E-4929-96F5-B3974B88D2F2}" srcOrd="5" destOrd="0" parTransId="{68B2F516-9AF0-4E1F-9C58-B1FA2355E173}" sibTransId="{77D4CF13-4B99-453C-BF75-7B32A3323051}"/>
    <dgm:cxn modelId="{C76FEF56-69AC-4632-B13B-33B380168797}" type="presOf" srcId="{CAC85951-B2E3-4EBF-97BB-6A126C38BB79}" destId="{82E694C7-E020-4062-B82E-AE92CABC4F80}" srcOrd="0" destOrd="0" presId="urn:microsoft.com/office/officeart/2005/8/layout/default"/>
    <dgm:cxn modelId="{B28CBE7C-18ED-4B72-A66A-35312E93A738}" type="presOf" srcId="{A8417DA5-17A7-4F82-BC83-2424396A4E1F}" destId="{F2062B6F-E04B-4008-B909-3AE459DED3B2}" srcOrd="0" destOrd="0" presId="urn:microsoft.com/office/officeart/2005/8/layout/default"/>
    <dgm:cxn modelId="{18F22682-434A-49F5-A6AD-B2E016C5826B}" type="presOf" srcId="{DC4AE114-4DBF-4D2F-86C1-E4D3BE2007FF}" destId="{DB9BD81A-E770-418F-B1D6-CF915DE5CA54}" srcOrd="0" destOrd="0" presId="urn:microsoft.com/office/officeart/2005/8/layout/default"/>
    <dgm:cxn modelId="{9B16E791-AEE4-4244-96A2-B88DABDAEF94}" type="presOf" srcId="{A224AD38-3B26-41D5-9E34-6805DF0807B8}" destId="{3D8092B4-57B4-4FC1-A3FF-1089F76A0409}" srcOrd="0" destOrd="0" presId="urn:microsoft.com/office/officeart/2005/8/layout/default"/>
    <dgm:cxn modelId="{10EFAC9A-23C1-4B31-A4CA-FFD3C86498C7}" srcId="{CAC85951-B2E3-4EBF-97BB-6A126C38BB79}" destId="{A8417DA5-17A7-4F82-BC83-2424396A4E1F}" srcOrd="1" destOrd="0" parTransId="{3DBC36AD-F250-4AA3-B6FA-80EE05B2F556}" sibTransId="{18691789-7D9D-49BC-9C93-1558F899AC92}"/>
    <dgm:cxn modelId="{F67DBC9E-FFEB-4BF8-9D40-E98CDECBEEFD}" type="presOf" srcId="{933CF8B0-6231-41D5-874E-26A46A1F824A}" destId="{2C439044-7BD8-41FC-9181-8CC66432D729}" srcOrd="0" destOrd="0" presId="urn:microsoft.com/office/officeart/2005/8/layout/default"/>
    <dgm:cxn modelId="{E3F808C3-4EF3-4CFB-842A-413E93DF550A}" srcId="{CAC85951-B2E3-4EBF-97BB-6A126C38BB79}" destId="{A224AD38-3B26-41D5-9E34-6805DF0807B8}" srcOrd="4" destOrd="0" parTransId="{E86161E2-F122-4EAB-9F83-B73737E7A029}" sibTransId="{B4DBFCE0-FF41-44A1-84FA-F1AE7D8B9F95}"/>
    <dgm:cxn modelId="{4C517FA0-4C4C-433D-8CE0-C282499D4ACC}" type="presParOf" srcId="{82E694C7-E020-4062-B82E-AE92CABC4F80}" destId="{3DA99985-95D2-4003-BA59-46F5E3937DA3}" srcOrd="0" destOrd="0" presId="urn:microsoft.com/office/officeart/2005/8/layout/default"/>
    <dgm:cxn modelId="{71CD4A6D-3C76-4E3E-8B76-77DE4E44B8A0}" type="presParOf" srcId="{82E694C7-E020-4062-B82E-AE92CABC4F80}" destId="{A971BC87-0FA1-410E-806B-3ABC6D006944}" srcOrd="1" destOrd="0" presId="urn:microsoft.com/office/officeart/2005/8/layout/default"/>
    <dgm:cxn modelId="{51016DAB-6F12-404D-A8DD-05873E363019}" type="presParOf" srcId="{82E694C7-E020-4062-B82E-AE92CABC4F80}" destId="{F2062B6F-E04B-4008-B909-3AE459DED3B2}" srcOrd="2" destOrd="0" presId="urn:microsoft.com/office/officeart/2005/8/layout/default"/>
    <dgm:cxn modelId="{95A3FA34-99D1-4167-8A79-20DC3247F1DB}" type="presParOf" srcId="{82E694C7-E020-4062-B82E-AE92CABC4F80}" destId="{EE799929-DA45-41F4-ACD9-14E58FA41DBA}" srcOrd="3" destOrd="0" presId="urn:microsoft.com/office/officeart/2005/8/layout/default"/>
    <dgm:cxn modelId="{B763BA0F-716C-4006-936A-B1C2B3506A3C}" type="presParOf" srcId="{82E694C7-E020-4062-B82E-AE92CABC4F80}" destId="{DB9BD81A-E770-418F-B1D6-CF915DE5CA54}" srcOrd="4" destOrd="0" presId="urn:microsoft.com/office/officeart/2005/8/layout/default"/>
    <dgm:cxn modelId="{A2BFB1D2-D930-46EF-AFF4-700022D42406}" type="presParOf" srcId="{82E694C7-E020-4062-B82E-AE92CABC4F80}" destId="{A9EAA7AD-14BC-449A-8E17-1C567FE01712}" srcOrd="5" destOrd="0" presId="urn:microsoft.com/office/officeart/2005/8/layout/default"/>
    <dgm:cxn modelId="{946AF75A-9B9F-47D9-A74A-454305DA2023}" type="presParOf" srcId="{82E694C7-E020-4062-B82E-AE92CABC4F80}" destId="{2C439044-7BD8-41FC-9181-8CC66432D729}" srcOrd="6" destOrd="0" presId="urn:microsoft.com/office/officeart/2005/8/layout/default"/>
    <dgm:cxn modelId="{77AD7F2A-F9F1-4C6F-999F-06AC304115BD}" type="presParOf" srcId="{82E694C7-E020-4062-B82E-AE92CABC4F80}" destId="{DD04531D-479A-4A98-A4B2-416196A453E6}" srcOrd="7" destOrd="0" presId="urn:microsoft.com/office/officeart/2005/8/layout/default"/>
    <dgm:cxn modelId="{2135BB73-B4A9-491B-A1E2-E88A9C6B15A7}" type="presParOf" srcId="{82E694C7-E020-4062-B82E-AE92CABC4F80}" destId="{3D8092B4-57B4-4FC1-A3FF-1089F76A0409}" srcOrd="8" destOrd="0" presId="urn:microsoft.com/office/officeart/2005/8/layout/default"/>
    <dgm:cxn modelId="{CE9D5055-EDCB-4CAB-9E76-174289578905}" type="presParOf" srcId="{82E694C7-E020-4062-B82E-AE92CABC4F80}" destId="{E3DB0C5F-3460-4983-ABB8-C2080BEEADE2}" srcOrd="9" destOrd="0" presId="urn:microsoft.com/office/officeart/2005/8/layout/default"/>
    <dgm:cxn modelId="{201CD514-E51E-41E6-B9ED-65830D515BC3}" type="presParOf" srcId="{82E694C7-E020-4062-B82E-AE92CABC4F80}" destId="{C3755078-5FF4-4BC8-BA00-B1B4B69CB65B}" srcOrd="10"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A99985-95D2-4003-BA59-46F5E3937DA3}">
      <dsp:nvSpPr>
        <dsp:cNvPr id="0" name=""/>
        <dsp:cNvSpPr/>
      </dsp:nvSpPr>
      <dsp:spPr>
        <a:xfrm>
          <a:off x="1261378" y="2035"/>
          <a:ext cx="2611905" cy="1567143"/>
        </a:xfrm>
        <a:prstGeom prst="rect">
          <a:avLst/>
        </a:prstGeom>
        <a:solidFill>
          <a:srgbClr val="D4BAF9"/>
        </a:solidFill>
        <a:ln w="19050" cap="flat" cmpd="sng" algn="ctr">
          <a:solidFill>
            <a:srgbClr val="D4BAF9"/>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0" tIns="228600" rIns="228600" bIns="228600" numCol="1" spcCol="1270" anchor="ctr" anchorCtr="0">
          <a:noAutofit/>
        </a:bodyPr>
        <a:lstStyle/>
        <a:p>
          <a:pPr marL="0" lvl="0" indent="0" algn="ctr" defTabSz="2667000">
            <a:lnSpc>
              <a:spcPct val="90000"/>
            </a:lnSpc>
            <a:spcBef>
              <a:spcPct val="0"/>
            </a:spcBef>
            <a:spcAft>
              <a:spcPct val="35000"/>
            </a:spcAft>
            <a:buNone/>
          </a:pPr>
          <a:r>
            <a:rPr lang="en-GB" sz="6000" b="1" kern="1200">
              <a:latin typeface="Atkinson Hyperlegible" pitchFamily="2" charset="0"/>
            </a:rPr>
            <a:t>Keep</a:t>
          </a:r>
        </a:p>
      </dsp:txBody>
      <dsp:txXfrm>
        <a:off x="1261378" y="2035"/>
        <a:ext cx="2611905" cy="1567143"/>
      </dsp:txXfrm>
    </dsp:sp>
    <dsp:sp modelId="{F2062B6F-E04B-4008-B909-3AE459DED3B2}">
      <dsp:nvSpPr>
        <dsp:cNvPr id="0" name=""/>
        <dsp:cNvSpPr/>
      </dsp:nvSpPr>
      <dsp:spPr>
        <a:xfrm>
          <a:off x="4134474" y="2035"/>
          <a:ext cx="2611905" cy="1567143"/>
        </a:xfrm>
        <a:prstGeom prst="rect">
          <a:avLst/>
        </a:prstGeom>
        <a:solidFill>
          <a:schemeClr val="tx1"/>
        </a:solidFill>
        <a:ln w="1905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a:latin typeface="Atkinson Hyperlegible" pitchFamily="2" charset="0"/>
            </a:rPr>
            <a:t>Things students like and would like to continue.</a:t>
          </a:r>
        </a:p>
      </dsp:txBody>
      <dsp:txXfrm>
        <a:off x="4134474" y="2035"/>
        <a:ext cx="2611905" cy="1567143"/>
      </dsp:txXfrm>
    </dsp:sp>
    <dsp:sp modelId="{DB9BD81A-E770-418F-B1D6-CF915DE5CA54}">
      <dsp:nvSpPr>
        <dsp:cNvPr id="0" name=""/>
        <dsp:cNvSpPr/>
      </dsp:nvSpPr>
      <dsp:spPr>
        <a:xfrm>
          <a:off x="1261378" y="1830368"/>
          <a:ext cx="2611905" cy="1567143"/>
        </a:xfrm>
        <a:prstGeom prst="rect">
          <a:avLst/>
        </a:prstGeom>
        <a:solidFill>
          <a:srgbClr val="D4BAF9"/>
        </a:solidFill>
        <a:ln w="19050" cap="flat" cmpd="sng" algn="ctr">
          <a:solidFill>
            <a:srgbClr val="D4BAF9"/>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0" tIns="228600" rIns="228600" bIns="228600" numCol="1" spcCol="1270" anchor="ctr" anchorCtr="0">
          <a:noAutofit/>
        </a:bodyPr>
        <a:lstStyle/>
        <a:p>
          <a:pPr marL="0" lvl="0" indent="0" algn="ctr" defTabSz="2667000">
            <a:lnSpc>
              <a:spcPct val="90000"/>
            </a:lnSpc>
            <a:spcBef>
              <a:spcPct val="0"/>
            </a:spcBef>
            <a:spcAft>
              <a:spcPct val="35000"/>
            </a:spcAft>
            <a:buNone/>
          </a:pPr>
          <a:r>
            <a:rPr lang="en-GB" sz="6000" b="1" kern="1200">
              <a:latin typeface="Atkinson Hyperlegible" pitchFamily="2" charset="0"/>
            </a:rPr>
            <a:t>Stop</a:t>
          </a:r>
        </a:p>
      </dsp:txBody>
      <dsp:txXfrm>
        <a:off x="1261378" y="1830368"/>
        <a:ext cx="2611905" cy="1567143"/>
      </dsp:txXfrm>
    </dsp:sp>
    <dsp:sp modelId="{2C439044-7BD8-41FC-9181-8CC66432D729}">
      <dsp:nvSpPr>
        <dsp:cNvPr id="0" name=""/>
        <dsp:cNvSpPr/>
      </dsp:nvSpPr>
      <dsp:spPr>
        <a:xfrm>
          <a:off x="4134474" y="1830368"/>
          <a:ext cx="2611905" cy="1567143"/>
        </a:xfrm>
        <a:prstGeom prst="rect">
          <a:avLst/>
        </a:prstGeom>
        <a:solidFill>
          <a:schemeClr val="tx1"/>
        </a:solidFill>
        <a:ln w="1905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a:latin typeface="Atkinson Hyperlegible" pitchFamily="2" charset="0"/>
            </a:rPr>
            <a:t>Things students find detrimental and would like to cease.</a:t>
          </a:r>
        </a:p>
      </dsp:txBody>
      <dsp:txXfrm>
        <a:off x="4134474" y="1830368"/>
        <a:ext cx="2611905" cy="1567143"/>
      </dsp:txXfrm>
    </dsp:sp>
    <dsp:sp modelId="{3D8092B4-57B4-4FC1-A3FF-1089F76A0409}">
      <dsp:nvSpPr>
        <dsp:cNvPr id="0" name=""/>
        <dsp:cNvSpPr/>
      </dsp:nvSpPr>
      <dsp:spPr>
        <a:xfrm>
          <a:off x="1261378" y="3658702"/>
          <a:ext cx="2611905" cy="1567143"/>
        </a:xfrm>
        <a:prstGeom prst="rect">
          <a:avLst/>
        </a:prstGeom>
        <a:solidFill>
          <a:srgbClr val="D4BAF9"/>
        </a:solidFill>
        <a:ln w="19050" cap="flat" cmpd="sng" algn="ctr">
          <a:solidFill>
            <a:srgbClr val="D4BAF9"/>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0" tIns="228600" rIns="228600" bIns="228600" numCol="1" spcCol="1270" anchor="ctr" anchorCtr="0">
          <a:noAutofit/>
        </a:bodyPr>
        <a:lstStyle/>
        <a:p>
          <a:pPr marL="0" lvl="0" indent="0" algn="ctr" defTabSz="2667000">
            <a:lnSpc>
              <a:spcPct val="90000"/>
            </a:lnSpc>
            <a:spcBef>
              <a:spcPct val="0"/>
            </a:spcBef>
            <a:spcAft>
              <a:spcPct val="35000"/>
            </a:spcAft>
            <a:buNone/>
          </a:pPr>
          <a:r>
            <a:rPr lang="en-GB" sz="6000" b="1" kern="1200">
              <a:latin typeface="Atkinson Hyperlegible" pitchFamily="2" charset="0"/>
            </a:rPr>
            <a:t>Start</a:t>
          </a:r>
        </a:p>
      </dsp:txBody>
      <dsp:txXfrm>
        <a:off x="1261378" y="3658702"/>
        <a:ext cx="2611905" cy="1567143"/>
      </dsp:txXfrm>
    </dsp:sp>
    <dsp:sp modelId="{C3755078-5FF4-4BC8-BA00-B1B4B69CB65B}">
      <dsp:nvSpPr>
        <dsp:cNvPr id="0" name=""/>
        <dsp:cNvSpPr/>
      </dsp:nvSpPr>
      <dsp:spPr>
        <a:xfrm>
          <a:off x="4134474" y="3658702"/>
          <a:ext cx="2611905" cy="1567143"/>
        </a:xfrm>
        <a:prstGeom prst="rect">
          <a:avLst/>
        </a:prstGeom>
        <a:solidFill>
          <a:schemeClr val="tx1"/>
        </a:solidFill>
        <a:ln w="1905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a:latin typeface="Atkinson Hyperlegible" pitchFamily="2" charset="0"/>
            </a:rPr>
            <a:t>New ideas that students would like to see implemented.</a:t>
          </a:r>
        </a:p>
      </dsp:txBody>
      <dsp:txXfrm>
        <a:off x="4134474" y="3658702"/>
        <a:ext cx="2611905" cy="1567143"/>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B4138CC-9899-4AF6-AE7F-E3D45A1CDBBB}" type="datetimeFigureOut">
              <a:rPr lang="en-GB" smtClean="0"/>
              <a:t>20/08/2026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26CB89-FE3C-4EF7-A465-96BB741DBE48}" type="slidenum">
              <a:rPr lang="en-GB" smtClean="0"/>
              <a:t>‹#›</a:t>
            </a:fld>
            <a:endParaRPr lang="en-GB"/>
          </a:p>
        </p:txBody>
      </p:sp>
    </p:spTree>
    <p:extLst>
      <p:ext uri="{BB962C8B-B14F-4D97-AF65-F5344CB8AC3E}">
        <p14:creationId xmlns:p14="http://schemas.microsoft.com/office/powerpoint/2010/main" val="21680319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arunion.co.uk/cambridge/your-say/campaigns/"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Welcome to Course Rep Training for 2026 </a:t>
            </a:r>
            <a:endParaRPr lang="en-US" dirty="0">
              <a:latin typeface="Calibri"/>
              <a:ea typeface="Calibri"/>
              <a:cs typeface="Calibri"/>
            </a:endParaRPr>
          </a:p>
        </p:txBody>
      </p:sp>
      <p:sp>
        <p:nvSpPr>
          <p:cNvPr id="4" name="Slide Number Placeholder 3"/>
          <p:cNvSpPr>
            <a:spLocks noGrp="1"/>
          </p:cNvSpPr>
          <p:nvPr>
            <p:ph type="sldNum" sz="quarter" idx="5"/>
          </p:nvPr>
        </p:nvSpPr>
        <p:spPr/>
        <p:txBody>
          <a:bodyPr/>
          <a:lstStyle/>
          <a:p>
            <a:fld id="{1F26CB89-FE3C-4EF7-A465-96BB741DBE48}" type="slidenum">
              <a:rPr lang="en-GB" smtClean="0"/>
              <a:t>1</a:t>
            </a:fld>
            <a:endParaRPr lang="en-GB"/>
          </a:p>
        </p:txBody>
      </p:sp>
    </p:spTree>
    <p:extLst>
      <p:ext uri="{BB962C8B-B14F-4D97-AF65-F5344CB8AC3E}">
        <p14:creationId xmlns:p14="http://schemas.microsoft.com/office/powerpoint/2010/main" val="37182275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96CD38-AD0E-621C-E101-2B28512B91F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50B65C-AA9F-B7D2-AA4D-7F6AFE4A68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80E2FD9-9AE6-1EFD-DBB2-25A886D755D3}"/>
              </a:ext>
            </a:extLst>
          </p:cNvPr>
          <p:cNvSpPr>
            <a:spLocks noGrp="1"/>
          </p:cNvSpPr>
          <p:nvPr>
            <p:ph type="body" idx="1"/>
          </p:nvPr>
        </p:nvSpPr>
        <p:spPr/>
        <p:txBody>
          <a:bodyPr/>
          <a:lstStyle/>
          <a:p>
            <a:r>
              <a:rPr lang="en-US" dirty="0">
                <a:latin typeface="Calibri"/>
                <a:ea typeface="Calibri"/>
                <a:cs typeface="Calibri"/>
              </a:rPr>
              <a:t>Social Media can be really helpful tool in getting feedback </a:t>
            </a:r>
          </a:p>
          <a:p>
            <a:endParaRPr lang="en-US" dirty="0">
              <a:latin typeface="Calibri"/>
              <a:ea typeface="Calibri"/>
              <a:cs typeface="Calibri"/>
            </a:endParaRPr>
          </a:p>
          <a:p>
            <a:r>
              <a:rPr lang="en-US" dirty="0">
                <a:latin typeface="Calibri"/>
                <a:ea typeface="Calibri"/>
                <a:cs typeface="Calibri"/>
              </a:rPr>
              <a:t>In the past reps have used </a:t>
            </a:r>
            <a:r>
              <a:rPr lang="en-US" err="1">
                <a:latin typeface="Calibri"/>
                <a:ea typeface="Calibri"/>
                <a:cs typeface="Calibri"/>
              </a:rPr>
              <a:t>whatsapp</a:t>
            </a:r>
            <a:r>
              <a:rPr lang="en-US" dirty="0">
                <a:latin typeface="Calibri"/>
                <a:ea typeface="Calibri"/>
                <a:cs typeface="Calibri"/>
              </a:rPr>
              <a:t> and messenger group chats – although its</a:t>
            </a:r>
            <a:r>
              <a:rPr lang="en-US">
                <a:latin typeface="Calibri"/>
                <a:ea typeface="Calibri"/>
                <a:cs typeface="Calibri"/>
              </a:rPr>
              <a:t> important to make sure everyone is added </a:t>
            </a:r>
          </a:p>
          <a:p>
            <a:r>
              <a:rPr lang="en-US" err="1">
                <a:latin typeface="Calibri"/>
                <a:ea typeface="Calibri"/>
                <a:cs typeface="Calibri"/>
              </a:rPr>
              <a:t>Linkedin</a:t>
            </a:r>
            <a:r>
              <a:rPr lang="en-US">
                <a:latin typeface="Calibri"/>
                <a:ea typeface="Calibri"/>
                <a:cs typeface="Calibri"/>
              </a:rPr>
              <a:t> can be a great tool to use for networking</a:t>
            </a:r>
          </a:p>
          <a:p>
            <a:r>
              <a:rPr lang="en-US" dirty="0">
                <a:latin typeface="Calibri"/>
                <a:ea typeface="Calibri"/>
                <a:cs typeface="Calibri"/>
              </a:rPr>
              <a:t>Last year our child nursing course rep set up a special </a:t>
            </a:r>
            <a:r>
              <a:rPr lang="en-US" dirty="0" err="1">
                <a:latin typeface="Calibri"/>
                <a:ea typeface="Calibri"/>
                <a:cs typeface="Calibri"/>
              </a:rPr>
              <a:t>instagram</a:t>
            </a:r>
            <a:r>
              <a:rPr lang="en-US" dirty="0">
                <a:latin typeface="Calibri"/>
                <a:ea typeface="Calibri"/>
                <a:cs typeface="Calibri"/>
              </a:rPr>
              <a:t> page to post </a:t>
            </a:r>
            <a:r>
              <a:rPr lang="en-US">
                <a:latin typeface="Calibri"/>
                <a:ea typeface="Calibri"/>
                <a:cs typeface="Calibri"/>
              </a:rPr>
              <a:t>updates and get feedback! </a:t>
            </a:r>
            <a:endParaRPr lang="en-US" dirty="0">
              <a:latin typeface="Calibri"/>
              <a:ea typeface="Calibri"/>
              <a:cs typeface="Calibri"/>
            </a:endParaRPr>
          </a:p>
        </p:txBody>
      </p:sp>
      <p:sp>
        <p:nvSpPr>
          <p:cNvPr id="4" name="Slide Number Placeholder 3">
            <a:extLst>
              <a:ext uri="{FF2B5EF4-FFF2-40B4-BE49-F238E27FC236}">
                <a16:creationId xmlns:a16="http://schemas.microsoft.com/office/drawing/2014/main" id="{A88EDAFA-7DDD-FB53-709C-F12CF37BAAF3}"/>
              </a:ext>
            </a:extLst>
          </p:cNvPr>
          <p:cNvSpPr>
            <a:spLocks noGrp="1"/>
          </p:cNvSpPr>
          <p:nvPr>
            <p:ph type="sldNum" sz="quarter" idx="5"/>
          </p:nvPr>
        </p:nvSpPr>
        <p:spPr/>
        <p:txBody>
          <a:bodyPr/>
          <a:lstStyle/>
          <a:p>
            <a:fld id="{1F26CB89-FE3C-4EF7-A465-96BB741DBE48}" type="slidenum">
              <a:rPr lang="en-GB" smtClean="0"/>
              <a:t>10</a:t>
            </a:fld>
            <a:endParaRPr lang="en-GB"/>
          </a:p>
        </p:txBody>
      </p:sp>
    </p:spTree>
    <p:extLst>
      <p:ext uri="{BB962C8B-B14F-4D97-AF65-F5344CB8AC3E}">
        <p14:creationId xmlns:p14="http://schemas.microsoft.com/office/powerpoint/2010/main" val="22788124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spcBef>
                <a:spcPts val="1000"/>
              </a:spcBef>
            </a:pPr>
            <a:r>
              <a:rPr lang="en-GB"/>
              <a:t>If you're getting feedback that is small and easily fixable (ie things that could be resolved by sending an email) that it's worth getting on it as soon as possible. This could be things like: </a:t>
            </a:r>
            <a:endParaRPr lang="en-US"/>
          </a:p>
          <a:p>
            <a:pPr marL="285750" indent="-285750">
              <a:lnSpc>
                <a:spcPct val="90000"/>
              </a:lnSpc>
              <a:spcBef>
                <a:spcPts val="1000"/>
              </a:spcBef>
              <a:buFont typeface="Arial,Sans-Serif"/>
              <a:buChar char="•"/>
            </a:pPr>
            <a:r>
              <a:rPr lang="en-GB"/>
              <a:t>Canvas not being updated </a:t>
            </a:r>
            <a:endParaRPr lang="en-US"/>
          </a:p>
          <a:p>
            <a:pPr marL="285750" indent="-285750">
              <a:lnSpc>
                <a:spcPct val="90000"/>
              </a:lnSpc>
              <a:spcBef>
                <a:spcPts val="1000"/>
              </a:spcBef>
              <a:buFont typeface="Arial,Sans-Serif"/>
              <a:buChar char="•"/>
            </a:pPr>
            <a:r>
              <a:rPr lang="en-GB"/>
              <a:t>Facilities issues </a:t>
            </a:r>
            <a:endParaRPr lang="en-US"/>
          </a:p>
          <a:p>
            <a:pPr marL="285750" indent="-285750">
              <a:lnSpc>
                <a:spcPct val="90000"/>
              </a:lnSpc>
              <a:spcBef>
                <a:spcPts val="1000"/>
              </a:spcBef>
              <a:buFont typeface="Arial,Sans-Serif"/>
              <a:buChar char="•"/>
            </a:pPr>
            <a:r>
              <a:rPr lang="en-GB"/>
              <a:t>Tech difficulties </a:t>
            </a:r>
          </a:p>
        </p:txBody>
      </p:sp>
      <p:sp>
        <p:nvSpPr>
          <p:cNvPr id="4" name="Slide Number Placeholder 3"/>
          <p:cNvSpPr>
            <a:spLocks noGrp="1"/>
          </p:cNvSpPr>
          <p:nvPr>
            <p:ph type="sldNum" sz="quarter" idx="5"/>
          </p:nvPr>
        </p:nvSpPr>
        <p:spPr/>
        <p:txBody>
          <a:bodyPr/>
          <a:lstStyle/>
          <a:p>
            <a:fld id="{1F26CB89-FE3C-4EF7-A465-96BB741DBE48}" type="slidenum">
              <a:rPr lang="en-GB" smtClean="0"/>
              <a:t>11</a:t>
            </a:fld>
            <a:endParaRPr lang="en-GB"/>
          </a:p>
        </p:txBody>
      </p:sp>
    </p:spTree>
    <p:extLst>
      <p:ext uri="{BB962C8B-B14F-4D97-AF65-F5344CB8AC3E}">
        <p14:creationId xmlns:p14="http://schemas.microsoft.com/office/powerpoint/2010/main" val="14618218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972E87-DAAB-339C-E837-A946DB4069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1F06F1-E705-31DC-DFD3-035EDBCBE38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3FC224B-C52C-B8C0-7C54-88B35FEF3E74}"/>
              </a:ext>
            </a:extLst>
          </p:cNvPr>
          <p:cNvSpPr>
            <a:spLocks noGrp="1"/>
          </p:cNvSpPr>
          <p:nvPr>
            <p:ph type="body" idx="1"/>
          </p:nvPr>
        </p:nvSpPr>
        <p:spPr/>
        <p:txBody>
          <a:bodyPr/>
          <a:lstStyle/>
          <a:p>
            <a:pPr>
              <a:lnSpc>
                <a:spcPct val="90000"/>
              </a:lnSpc>
              <a:spcBef>
                <a:spcPts val="1000"/>
              </a:spcBef>
            </a:pPr>
            <a:r>
              <a:rPr lang="en-GB"/>
              <a:t>If you're getting feedback that is small and easily fixable (ie things that could be resolved by sending an email) that it's worth getting on it as soon as possible. This could be things like: </a:t>
            </a:r>
            <a:endParaRPr lang="en-US"/>
          </a:p>
          <a:p>
            <a:pPr marL="285750" indent="-285750">
              <a:lnSpc>
                <a:spcPct val="90000"/>
              </a:lnSpc>
              <a:spcBef>
                <a:spcPts val="1000"/>
              </a:spcBef>
              <a:buFont typeface="Arial,Sans-Serif"/>
              <a:buChar char="•"/>
            </a:pPr>
            <a:r>
              <a:rPr lang="en-GB"/>
              <a:t>Canvas not being updated </a:t>
            </a:r>
            <a:endParaRPr lang="en-US"/>
          </a:p>
          <a:p>
            <a:pPr marL="285750" indent="-285750">
              <a:lnSpc>
                <a:spcPct val="90000"/>
              </a:lnSpc>
              <a:spcBef>
                <a:spcPts val="1000"/>
              </a:spcBef>
              <a:buFont typeface="Arial,Sans-Serif"/>
              <a:buChar char="•"/>
            </a:pPr>
            <a:r>
              <a:rPr lang="en-GB"/>
              <a:t>Facilities issues </a:t>
            </a:r>
            <a:endParaRPr lang="en-US"/>
          </a:p>
          <a:p>
            <a:pPr marL="285750" indent="-285750">
              <a:lnSpc>
                <a:spcPct val="90000"/>
              </a:lnSpc>
              <a:spcBef>
                <a:spcPts val="1000"/>
              </a:spcBef>
              <a:buFont typeface="Arial,Sans-Serif"/>
              <a:buChar char="•"/>
            </a:pPr>
            <a:r>
              <a:rPr lang="en-GB"/>
              <a:t>Tech difficulties </a:t>
            </a:r>
          </a:p>
        </p:txBody>
      </p:sp>
      <p:sp>
        <p:nvSpPr>
          <p:cNvPr id="4" name="Slide Number Placeholder 3">
            <a:extLst>
              <a:ext uri="{FF2B5EF4-FFF2-40B4-BE49-F238E27FC236}">
                <a16:creationId xmlns:a16="http://schemas.microsoft.com/office/drawing/2014/main" id="{DEC343B6-1FFF-0F5C-F570-7CD09D51FC51}"/>
              </a:ext>
            </a:extLst>
          </p:cNvPr>
          <p:cNvSpPr>
            <a:spLocks noGrp="1"/>
          </p:cNvSpPr>
          <p:nvPr>
            <p:ph type="sldNum" sz="quarter" idx="5"/>
          </p:nvPr>
        </p:nvSpPr>
        <p:spPr/>
        <p:txBody>
          <a:bodyPr/>
          <a:lstStyle/>
          <a:p>
            <a:fld id="{1F26CB89-FE3C-4EF7-A465-96BB741DBE48}" type="slidenum">
              <a:rPr lang="en-GB" smtClean="0"/>
              <a:t>12</a:t>
            </a:fld>
            <a:endParaRPr lang="en-GB"/>
          </a:p>
        </p:txBody>
      </p:sp>
    </p:spTree>
    <p:extLst>
      <p:ext uri="{BB962C8B-B14F-4D97-AF65-F5344CB8AC3E}">
        <p14:creationId xmlns:p14="http://schemas.microsoft.com/office/powerpoint/2010/main" val="41819017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nSpc>
                <a:spcPct val="90000"/>
              </a:lnSpc>
              <a:spcBef>
                <a:spcPts val="1000"/>
              </a:spcBef>
              <a:buFont typeface="Arial"/>
              <a:buChar char="•"/>
            </a:pPr>
            <a:r>
              <a:rPr lang="en-GB" dirty="0"/>
              <a:t>SSLC stands for Student Staff </a:t>
            </a:r>
            <a:r>
              <a:rPr lang="en-GB" dirty="0" err="1"/>
              <a:t>Lliason</a:t>
            </a:r>
            <a:r>
              <a:rPr lang="en-GB" dirty="0"/>
              <a:t> Committee: and it is your opportunity to raise the feedback that is not an easy fix or needs more discussion. </a:t>
            </a:r>
            <a:endParaRPr lang="en-US" dirty="0"/>
          </a:p>
          <a:p>
            <a:pPr marL="171450" indent="-171450">
              <a:lnSpc>
                <a:spcPct val="90000"/>
              </a:lnSpc>
              <a:spcBef>
                <a:spcPts val="1000"/>
              </a:spcBef>
              <a:buFont typeface="Arial"/>
              <a:buChar char="•"/>
            </a:pPr>
            <a:r>
              <a:rPr lang="en-GB"/>
              <a:t>They happen once a trimester and you will receive an email invite by the admin of you school  </a:t>
            </a:r>
          </a:p>
          <a:p>
            <a:pPr marL="171450" indent="-171450">
              <a:lnSpc>
                <a:spcPct val="90000"/>
              </a:lnSpc>
              <a:spcBef>
                <a:spcPts val="1000"/>
              </a:spcBef>
              <a:buFont typeface="Arial"/>
              <a:buChar char="•"/>
            </a:pPr>
            <a:r>
              <a:rPr lang="en-GB"/>
              <a:t>Engagement with the SSLC is mandatory for ALL course reps </a:t>
            </a:r>
          </a:p>
          <a:p>
            <a:pPr marL="171450" indent="-171450">
              <a:lnSpc>
                <a:spcPct val="90000"/>
              </a:lnSpc>
              <a:spcBef>
                <a:spcPts val="1000"/>
              </a:spcBef>
              <a:buFont typeface="Arial"/>
              <a:buChar char="•"/>
            </a:pPr>
            <a:r>
              <a:rPr lang="en-GB"/>
              <a:t>If you are unable to attend the meeting in person you can send a report with your feedback so it can be discussed in your absence! </a:t>
            </a:r>
            <a:endParaRPr lang="en-US"/>
          </a:p>
        </p:txBody>
      </p:sp>
      <p:sp>
        <p:nvSpPr>
          <p:cNvPr id="4" name="Slide Number Placeholder 3"/>
          <p:cNvSpPr>
            <a:spLocks noGrp="1"/>
          </p:cNvSpPr>
          <p:nvPr>
            <p:ph type="sldNum" sz="quarter" idx="5"/>
          </p:nvPr>
        </p:nvSpPr>
        <p:spPr/>
        <p:txBody>
          <a:bodyPr/>
          <a:lstStyle/>
          <a:p>
            <a:fld id="{1F26CB89-FE3C-4EF7-A465-96BB741DBE48}" type="slidenum">
              <a:rPr lang="en-GB" smtClean="0"/>
              <a:t>13</a:t>
            </a:fld>
            <a:endParaRPr lang="en-GB"/>
          </a:p>
        </p:txBody>
      </p:sp>
    </p:spTree>
    <p:extLst>
      <p:ext uri="{BB962C8B-B14F-4D97-AF65-F5344CB8AC3E}">
        <p14:creationId xmlns:p14="http://schemas.microsoft.com/office/powerpoint/2010/main" val="9012320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0B3D0F-AFE3-CDCE-B91C-FBE5FD465C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CE2C6A-C7C8-6B82-DE38-3B94755DEFC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6C4A893-1A63-F40E-97B3-F2F18147D33A}"/>
              </a:ext>
            </a:extLst>
          </p:cNvPr>
          <p:cNvSpPr>
            <a:spLocks noGrp="1"/>
          </p:cNvSpPr>
          <p:nvPr>
            <p:ph type="body" idx="1"/>
          </p:nvPr>
        </p:nvSpPr>
        <p:spPr/>
        <p:txBody>
          <a:bodyPr/>
          <a:lstStyle/>
          <a:p>
            <a:pPr marL="171450" indent="-171450">
              <a:lnSpc>
                <a:spcPct val="90000"/>
              </a:lnSpc>
              <a:spcBef>
                <a:spcPts val="1000"/>
              </a:spcBef>
              <a:buFont typeface="Arial"/>
              <a:buChar char="•"/>
            </a:pPr>
            <a:r>
              <a:rPr lang="en-GB" dirty="0"/>
              <a:t>SSLC stands for Student Staff </a:t>
            </a:r>
            <a:r>
              <a:rPr lang="en-GB" dirty="0" err="1"/>
              <a:t>Lliason</a:t>
            </a:r>
            <a:r>
              <a:rPr lang="en-GB" dirty="0"/>
              <a:t> Committee: and it is your opportunity to raise the feedback that is not an easy fix or needs more discussion. </a:t>
            </a:r>
            <a:endParaRPr lang="en-US" dirty="0"/>
          </a:p>
          <a:p>
            <a:pPr marL="171450" indent="-171450">
              <a:lnSpc>
                <a:spcPct val="90000"/>
              </a:lnSpc>
              <a:spcBef>
                <a:spcPts val="1000"/>
              </a:spcBef>
              <a:buFont typeface="Arial"/>
              <a:buChar char="•"/>
            </a:pPr>
            <a:r>
              <a:rPr lang="en-GB"/>
              <a:t>They happen once a trimester and you will receive an email invite by the admin of you school  </a:t>
            </a:r>
          </a:p>
          <a:p>
            <a:pPr marL="171450" indent="-171450">
              <a:lnSpc>
                <a:spcPct val="90000"/>
              </a:lnSpc>
              <a:spcBef>
                <a:spcPts val="1000"/>
              </a:spcBef>
              <a:buFont typeface="Arial"/>
              <a:buChar char="•"/>
            </a:pPr>
            <a:r>
              <a:rPr lang="en-GB"/>
              <a:t>Engagement with the SSLC is mandatory for ALL course reps </a:t>
            </a:r>
          </a:p>
          <a:p>
            <a:pPr marL="171450" indent="-171450">
              <a:lnSpc>
                <a:spcPct val="90000"/>
              </a:lnSpc>
              <a:spcBef>
                <a:spcPts val="1000"/>
              </a:spcBef>
              <a:buFont typeface="Arial"/>
              <a:buChar char="•"/>
            </a:pPr>
            <a:r>
              <a:rPr lang="en-GB"/>
              <a:t>If you are unable to attend the meeting in person you can send a report with your feedback so it can be discussed in your absence! </a:t>
            </a:r>
            <a:endParaRPr lang="en-US"/>
          </a:p>
        </p:txBody>
      </p:sp>
      <p:sp>
        <p:nvSpPr>
          <p:cNvPr id="4" name="Slide Number Placeholder 3">
            <a:extLst>
              <a:ext uri="{FF2B5EF4-FFF2-40B4-BE49-F238E27FC236}">
                <a16:creationId xmlns:a16="http://schemas.microsoft.com/office/drawing/2014/main" id="{CE31371F-2859-A5F0-6671-26AF116072DA}"/>
              </a:ext>
            </a:extLst>
          </p:cNvPr>
          <p:cNvSpPr>
            <a:spLocks noGrp="1"/>
          </p:cNvSpPr>
          <p:nvPr>
            <p:ph type="sldNum" sz="quarter" idx="5"/>
          </p:nvPr>
        </p:nvSpPr>
        <p:spPr/>
        <p:txBody>
          <a:bodyPr/>
          <a:lstStyle/>
          <a:p>
            <a:fld id="{1F26CB89-FE3C-4EF7-A465-96BB741DBE48}" type="slidenum">
              <a:rPr lang="en-GB" smtClean="0"/>
              <a:t>14</a:t>
            </a:fld>
            <a:endParaRPr lang="en-GB"/>
          </a:p>
        </p:txBody>
      </p:sp>
    </p:spTree>
    <p:extLst>
      <p:ext uri="{BB962C8B-B14F-4D97-AF65-F5344CB8AC3E}">
        <p14:creationId xmlns:p14="http://schemas.microsoft.com/office/powerpoint/2010/main" val="18364525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610887-9805-EAB2-0E55-C280C8341C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08867C-D2CC-76D5-0654-265DE956575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0A4EABE-C8F4-086E-20D5-3923BC9A6779}"/>
              </a:ext>
            </a:extLst>
          </p:cNvPr>
          <p:cNvSpPr>
            <a:spLocks noGrp="1"/>
          </p:cNvSpPr>
          <p:nvPr>
            <p:ph type="body" idx="1"/>
          </p:nvPr>
        </p:nvSpPr>
        <p:spPr/>
        <p:txBody>
          <a:bodyPr/>
          <a:lstStyle/>
          <a:p>
            <a:pPr marL="171450" indent="-171450">
              <a:lnSpc>
                <a:spcPct val="90000"/>
              </a:lnSpc>
              <a:spcBef>
                <a:spcPts val="1000"/>
              </a:spcBef>
              <a:buFont typeface="Arial"/>
              <a:buChar char="•"/>
            </a:pPr>
            <a:r>
              <a:rPr lang="en-GB" dirty="0"/>
              <a:t>SSLC stands for Student Staff </a:t>
            </a:r>
            <a:r>
              <a:rPr lang="en-GB" dirty="0" err="1"/>
              <a:t>Lliason</a:t>
            </a:r>
            <a:r>
              <a:rPr lang="en-GB" dirty="0"/>
              <a:t> Committee: and it is your opportunity to raise the feedback that is not an easy fix or needs more discussion. </a:t>
            </a:r>
            <a:endParaRPr lang="en-US" dirty="0"/>
          </a:p>
          <a:p>
            <a:pPr marL="171450" indent="-171450">
              <a:lnSpc>
                <a:spcPct val="90000"/>
              </a:lnSpc>
              <a:spcBef>
                <a:spcPts val="1000"/>
              </a:spcBef>
              <a:buFont typeface="Arial"/>
              <a:buChar char="•"/>
            </a:pPr>
            <a:r>
              <a:rPr lang="en-GB"/>
              <a:t>They happen once a trimester and you will receive an email invite by the admin of you school  </a:t>
            </a:r>
          </a:p>
          <a:p>
            <a:pPr marL="171450" indent="-171450">
              <a:lnSpc>
                <a:spcPct val="90000"/>
              </a:lnSpc>
              <a:spcBef>
                <a:spcPts val="1000"/>
              </a:spcBef>
              <a:buFont typeface="Arial"/>
              <a:buChar char="•"/>
            </a:pPr>
            <a:r>
              <a:rPr lang="en-GB"/>
              <a:t>Engagement with the SSLC is mandatory for ALL course reps </a:t>
            </a:r>
          </a:p>
          <a:p>
            <a:pPr marL="171450" indent="-171450">
              <a:lnSpc>
                <a:spcPct val="90000"/>
              </a:lnSpc>
              <a:spcBef>
                <a:spcPts val="1000"/>
              </a:spcBef>
              <a:buFont typeface="Arial"/>
              <a:buChar char="•"/>
            </a:pPr>
            <a:r>
              <a:rPr lang="en-GB"/>
              <a:t>If you are unable to attend the meeting in person you can send a report with your feedback so it can be discussed in your absence! </a:t>
            </a:r>
            <a:endParaRPr lang="en-US"/>
          </a:p>
        </p:txBody>
      </p:sp>
      <p:sp>
        <p:nvSpPr>
          <p:cNvPr id="4" name="Slide Number Placeholder 3">
            <a:extLst>
              <a:ext uri="{FF2B5EF4-FFF2-40B4-BE49-F238E27FC236}">
                <a16:creationId xmlns:a16="http://schemas.microsoft.com/office/drawing/2014/main" id="{208B4602-299B-A1C1-D3D5-62AC107DBA5D}"/>
              </a:ext>
            </a:extLst>
          </p:cNvPr>
          <p:cNvSpPr>
            <a:spLocks noGrp="1"/>
          </p:cNvSpPr>
          <p:nvPr>
            <p:ph type="sldNum" sz="quarter" idx="5"/>
          </p:nvPr>
        </p:nvSpPr>
        <p:spPr/>
        <p:txBody>
          <a:bodyPr/>
          <a:lstStyle/>
          <a:p>
            <a:fld id="{1F26CB89-FE3C-4EF7-A465-96BB741DBE48}" type="slidenum">
              <a:rPr lang="en-GB" smtClean="0"/>
              <a:t>15</a:t>
            </a:fld>
            <a:endParaRPr lang="en-GB"/>
          </a:p>
        </p:txBody>
      </p:sp>
    </p:spTree>
    <p:extLst>
      <p:ext uri="{BB962C8B-B14F-4D97-AF65-F5344CB8AC3E}">
        <p14:creationId xmlns:p14="http://schemas.microsoft.com/office/powerpoint/2010/main" val="3491836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A69E34-B158-31E1-50E6-2D030AE6481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200227-BA84-1D72-1447-B3D7FF7ECF3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665E4E-0D45-8074-A2A0-85D3D46011AC}"/>
              </a:ext>
            </a:extLst>
          </p:cNvPr>
          <p:cNvSpPr>
            <a:spLocks noGrp="1"/>
          </p:cNvSpPr>
          <p:nvPr>
            <p:ph type="body" idx="1"/>
          </p:nvPr>
        </p:nvSpPr>
        <p:spPr/>
        <p:txBody>
          <a:bodyPr/>
          <a:lstStyle/>
          <a:p>
            <a:pPr marL="171450" indent="-171450">
              <a:lnSpc>
                <a:spcPct val="90000"/>
              </a:lnSpc>
              <a:spcBef>
                <a:spcPts val="1000"/>
              </a:spcBef>
              <a:buFont typeface="Arial"/>
              <a:buChar char="•"/>
            </a:pPr>
            <a:r>
              <a:rPr lang="en-GB" dirty="0"/>
              <a:t>SSLC stands for Student Staff </a:t>
            </a:r>
            <a:r>
              <a:rPr lang="en-GB" dirty="0" err="1"/>
              <a:t>Lliason</a:t>
            </a:r>
            <a:r>
              <a:rPr lang="en-GB" dirty="0"/>
              <a:t> Committee: and it is your opportunity to raise the feedback that is not an easy fix or needs more discussion. </a:t>
            </a:r>
            <a:endParaRPr lang="en-US" dirty="0"/>
          </a:p>
          <a:p>
            <a:pPr marL="171450" indent="-171450">
              <a:lnSpc>
                <a:spcPct val="90000"/>
              </a:lnSpc>
              <a:spcBef>
                <a:spcPts val="1000"/>
              </a:spcBef>
              <a:buFont typeface="Arial"/>
              <a:buChar char="•"/>
            </a:pPr>
            <a:r>
              <a:rPr lang="en-GB"/>
              <a:t>They happen once a trimester and you will receive an email invite by the admin of you school  </a:t>
            </a:r>
          </a:p>
          <a:p>
            <a:pPr marL="171450" indent="-171450">
              <a:lnSpc>
                <a:spcPct val="90000"/>
              </a:lnSpc>
              <a:spcBef>
                <a:spcPts val="1000"/>
              </a:spcBef>
              <a:buFont typeface="Arial"/>
              <a:buChar char="•"/>
            </a:pPr>
            <a:r>
              <a:rPr lang="en-GB"/>
              <a:t>Engagement with the SSLC is mandatory for ALL course reps </a:t>
            </a:r>
          </a:p>
          <a:p>
            <a:pPr marL="171450" indent="-171450">
              <a:lnSpc>
                <a:spcPct val="90000"/>
              </a:lnSpc>
              <a:spcBef>
                <a:spcPts val="1000"/>
              </a:spcBef>
              <a:buFont typeface="Arial"/>
              <a:buChar char="•"/>
            </a:pPr>
            <a:r>
              <a:rPr lang="en-GB"/>
              <a:t>If you are unable to attend the meeting in person you can send a report with your feedback so it can be discussed in your absence! </a:t>
            </a:r>
            <a:endParaRPr lang="en-US"/>
          </a:p>
        </p:txBody>
      </p:sp>
      <p:sp>
        <p:nvSpPr>
          <p:cNvPr id="4" name="Slide Number Placeholder 3">
            <a:extLst>
              <a:ext uri="{FF2B5EF4-FFF2-40B4-BE49-F238E27FC236}">
                <a16:creationId xmlns:a16="http://schemas.microsoft.com/office/drawing/2014/main" id="{CFE51DC5-C780-4D1C-CDCD-83666458051D}"/>
              </a:ext>
            </a:extLst>
          </p:cNvPr>
          <p:cNvSpPr>
            <a:spLocks noGrp="1"/>
          </p:cNvSpPr>
          <p:nvPr>
            <p:ph type="sldNum" sz="quarter" idx="5"/>
          </p:nvPr>
        </p:nvSpPr>
        <p:spPr/>
        <p:txBody>
          <a:bodyPr/>
          <a:lstStyle/>
          <a:p>
            <a:fld id="{1F26CB89-FE3C-4EF7-A465-96BB741DBE48}" type="slidenum">
              <a:rPr lang="en-GB" smtClean="0"/>
              <a:t>16</a:t>
            </a:fld>
            <a:endParaRPr lang="en-GB"/>
          </a:p>
        </p:txBody>
      </p:sp>
    </p:spTree>
    <p:extLst>
      <p:ext uri="{BB962C8B-B14F-4D97-AF65-F5344CB8AC3E}">
        <p14:creationId xmlns:p14="http://schemas.microsoft.com/office/powerpoint/2010/main" val="177607210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spcBef>
                <a:spcPts val="1000"/>
              </a:spcBef>
            </a:pPr>
            <a:r>
              <a:rPr lang="en-GB"/>
              <a:t>At the SSLC you will be asked to present your feedback in a Keep, Stop, Start format </a:t>
            </a:r>
            <a:endParaRPr lang="en-GB" dirty="0"/>
          </a:p>
          <a:p>
            <a:pPr marL="171450" indent="-171450">
              <a:lnSpc>
                <a:spcPct val="90000"/>
              </a:lnSpc>
              <a:spcBef>
                <a:spcPts val="1000"/>
              </a:spcBef>
              <a:buFont typeface="Arial"/>
              <a:buChar char="•"/>
            </a:pPr>
            <a:r>
              <a:rPr lang="en-GB"/>
              <a:t>KEEP – Things you like from the university </a:t>
            </a:r>
            <a:endParaRPr lang="en-US"/>
          </a:p>
          <a:p>
            <a:pPr marL="171450" indent="-171450">
              <a:lnSpc>
                <a:spcPct val="90000"/>
              </a:lnSpc>
              <a:spcBef>
                <a:spcPts val="1000"/>
              </a:spcBef>
              <a:buFont typeface="Arial"/>
              <a:buChar char="•"/>
            </a:pPr>
            <a:r>
              <a:rPr lang="en-GB"/>
              <a:t>STOP – Stuff that is negatively affecting your student experience </a:t>
            </a:r>
            <a:endParaRPr lang="en-GB" dirty="0"/>
          </a:p>
          <a:p>
            <a:pPr marL="171450" indent="-171450">
              <a:lnSpc>
                <a:spcPct val="90000"/>
              </a:lnSpc>
              <a:spcBef>
                <a:spcPts val="1000"/>
              </a:spcBef>
              <a:buFont typeface="Arial"/>
              <a:buChar char="•"/>
            </a:pPr>
            <a:r>
              <a:rPr lang="en-GB"/>
              <a:t>START – New ideas and suggestions to improve the student experience </a:t>
            </a:r>
            <a:endParaRPr lang="en-GB" dirty="0"/>
          </a:p>
          <a:p>
            <a:pPr>
              <a:lnSpc>
                <a:spcPct val="90000"/>
              </a:lnSpc>
              <a:spcBef>
                <a:spcPts val="1000"/>
              </a:spcBef>
            </a:pPr>
            <a:endParaRPr lang="en-GB" dirty="0"/>
          </a:p>
          <a:p>
            <a:endParaRPr lang="en-GB" dirty="0"/>
          </a:p>
        </p:txBody>
      </p:sp>
      <p:sp>
        <p:nvSpPr>
          <p:cNvPr id="4" name="Slide Number Placeholder 3"/>
          <p:cNvSpPr>
            <a:spLocks noGrp="1"/>
          </p:cNvSpPr>
          <p:nvPr>
            <p:ph type="sldNum" sz="quarter" idx="5"/>
          </p:nvPr>
        </p:nvSpPr>
        <p:spPr/>
        <p:txBody>
          <a:bodyPr/>
          <a:lstStyle/>
          <a:p>
            <a:fld id="{1F26CB89-FE3C-4EF7-A465-96BB741DBE48}" type="slidenum">
              <a:rPr lang="en-GB" smtClean="0"/>
              <a:t>17</a:t>
            </a:fld>
            <a:endParaRPr lang="en-GB"/>
          </a:p>
        </p:txBody>
      </p:sp>
    </p:spTree>
    <p:extLst>
      <p:ext uri="{BB962C8B-B14F-4D97-AF65-F5344CB8AC3E}">
        <p14:creationId xmlns:p14="http://schemas.microsoft.com/office/powerpoint/2010/main" val="254238222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C7315C-2A40-7FE9-266D-F8842BCF69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A9CD0F-7DBE-D6F3-75B2-6CD83542492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5AED8D9-87C9-D45D-4602-B55B34F75134}"/>
              </a:ext>
            </a:extLst>
          </p:cNvPr>
          <p:cNvSpPr>
            <a:spLocks noGrp="1"/>
          </p:cNvSpPr>
          <p:nvPr>
            <p:ph type="body" idx="1"/>
          </p:nvPr>
        </p:nvSpPr>
        <p:spPr/>
        <p:txBody>
          <a:bodyPr/>
          <a:lstStyle/>
          <a:p>
            <a:pPr>
              <a:lnSpc>
                <a:spcPct val="90000"/>
              </a:lnSpc>
              <a:spcBef>
                <a:spcPts val="1000"/>
              </a:spcBef>
            </a:pPr>
            <a:r>
              <a:rPr lang="en-GB"/>
              <a:t>If you're getting feedback that is small and easily fixable (ie things that could be resolved by sending an email) that it's worth getting on it as soon as possible. This could be things like: </a:t>
            </a:r>
            <a:endParaRPr lang="en-US"/>
          </a:p>
          <a:p>
            <a:pPr marL="285750" indent="-285750">
              <a:lnSpc>
                <a:spcPct val="90000"/>
              </a:lnSpc>
              <a:spcBef>
                <a:spcPts val="1000"/>
              </a:spcBef>
              <a:buFont typeface="Arial,Sans-Serif"/>
              <a:buChar char="•"/>
            </a:pPr>
            <a:r>
              <a:rPr lang="en-GB"/>
              <a:t>Canvas not being updated </a:t>
            </a:r>
            <a:endParaRPr lang="en-US"/>
          </a:p>
          <a:p>
            <a:pPr marL="285750" indent="-285750">
              <a:lnSpc>
                <a:spcPct val="90000"/>
              </a:lnSpc>
              <a:spcBef>
                <a:spcPts val="1000"/>
              </a:spcBef>
              <a:buFont typeface="Arial,Sans-Serif"/>
              <a:buChar char="•"/>
            </a:pPr>
            <a:r>
              <a:rPr lang="en-GB"/>
              <a:t>Facilities issues </a:t>
            </a:r>
            <a:endParaRPr lang="en-US"/>
          </a:p>
          <a:p>
            <a:pPr marL="285750" indent="-285750">
              <a:lnSpc>
                <a:spcPct val="90000"/>
              </a:lnSpc>
              <a:spcBef>
                <a:spcPts val="1000"/>
              </a:spcBef>
              <a:buFont typeface="Arial,Sans-Serif"/>
              <a:buChar char="•"/>
            </a:pPr>
            <a:r>
              <a:rPr lang="en-GB"/>
              <a:t>Tech difficulties </a:t>
            </a:r>
          </a:p>
        </p:txBody>
      </p:sp>
      <p:sp>
        <p:nvSpPr>
          <p:cNvPr id="4" name="Slide Number Placeholder 3">
            <a:extLst>
              <a:ext uri="{FF2B5EF4-FFF2-40B4-BE49-F238E27FC236}">
                <a16:creationId xmlns:a16="http://schemas.microsoft.com/office/drawing/2014/main" id="{5B24EE51-5DDC-44A9-9C05-2D52744E4970}"/>
              </a:ext>
            </a:extLst>
          </p:cNvPr>
          <p:cNvSpPr>
            <a:spLocks noGrp="1"/>
          </p:cNvSpPr>
          <p:nvPr>
            <p:ph type="sldNum" sz="quarter" idx="5"/>
          </p:nvPr>
        </p:nvSpPr>
        <p:spPr/>
        <p:txBody>
          <a:bodyPr/>
          <a:lstStyle/>
          <a:p>
            <a:fld id="{1F26CB89-FE3C-4EF7-A465-96BB741DBE48}" type="slidenum">
              <a:rPr lang="en-GB" smtClean="0"/>
              <a:t>18</a:t>
            </a:fld>
            <a:endParaRPr lang="en-GB"/>
          </a:p>
        </p:txBody>
      </p:sp>
    </p:spTree>
    <p:extLst>
      <p:ext uri="{BB962C8B-B14F-4D97-AF65-F5344CB8AC3E}">
        <p14:creationId xmlns:p14="http://schemas.microsoft.com/office/powerpoint/2010/main" val="300235409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B1E697-26B1-B892-ACF0-EC31779869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C93B7A-FE4D-6AD0-4655-CF3B8481D9C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4CFB074-A23F-0FFB-EB52-DDC2697BBC81}"/>
              </a:ext>
            </a:extLst>
          </p:cNvPr>
          <p:cNvSpPr>
            <a:spLocks noGrp="1"/>
          </p:cNvSpPr>
          <p:nvPr>
            <p:ph type="body" idx="1"/>
          </p:nvPr>
        </p:nvSpPr>
        <p:spPr/>
        <p:txBody>
          <a:bodyPr/>
          <a:lstStyle/>
          <a:p>
            <a:r>
              <a:rPr lang="en-US" dirty="0">
                <a:latin typeface="Calibri"/>
                <a:ea typeface="Calibri"/>
                <a:cs typeface="Calibri"/>
              </a:rPr>
              <a:t>Some feedback can lead to more </a:t>
            </a:r>
            <a:r>
              <a:rPr lang="en-US">
                <a:latin typeface="Calibri"/>
                <a:ea typeface="Calibri"/>
                <a:cs typeface="Calibri"/>
              </a:rPr>
              <a:t>substantial societal change. This can mean you have a campaign idea:  </a:t>
            </a:r>
          </a:p>
          <a:p>
            <a:endParaRPr lang="en-US" dirty="0">
              <a:latin typeface="Calibri"/>
              <a:ea typeface="Calibri"/>
              <a:cs typeface="Calibri"/>
            </a:endParaRPr>
          </a:p>
          <a:p>
            <a:r>
              <a:rPr lang="en-US">
                <a:latin typeface="Calibri"/>
                <a:ea typeface="Calibri"/>
                <a:cs typeface="Calibri"/>
              </a:rPr>
              <a:t>WHAT IS A CAMPAIGN? </a:t>
            </a:r>
            <a:endParaRPr lang="en-US"/>
          </a:p>
          <a:p>
            <a:r>
              <a:rPr lang="en-GB"/>
              <a:t>A campaign is where students organise to improve conditions at the university, or in their local community, on a wide variety of issues, be that in academics like getting class sizes reduced, or tackling social issues which exist across society like racism. </a:t>
            </a:r>
            <a:endParaRPr lang="en-US"/>
          </a:p>
        </p:txBody>
      </p:sp>
      <p:sp>
        <p:nvSpPr>
          <p:cNvPr id="4" name="Slide Number Placeholder 3">
            <a:extLst>
              <a:ext uri="{FF2B5EF4-FFF2-40B4-BE49-F238E27FC236}">
                <a16:creationId xmlns:a16="http://schemas.microsoft.com/office/drawing/2014/main" id="{D3A8794D-0FCF-4008-825C-909C8EACA3B7}"/>
              </a:ext>
            </a:extLst>
          </p:cNvPr>
          <p:cNvSpPr>
            <a:spLocks noGrp="1"/>
          </p:cNvSpPr>
          <p:nvPr>
            <p:ph type="sldNum" sz="quarter" idx="5"/>
          </p:nvPr>
        </p:nvSpPr>
        <p:spPr/>
        <p:txBody>
          <a:bodyPr/>
          <a:lstStyle/>
          <a:p>
            <a:fld id="{1F26CB89-FE3C-4EF7-A465-96BB741DBE48}" type="slidenum">
              <a:rPr lang="en-GB" smtClean="0"/>
              <a:t>20</a:t>
            </a:fld>
            <a:endParaRPr lang="en-GB"/>
          </a:p>
        </p:txBody>
      </p:sp>
    </p:spTree>
    <p:extLst>
      <p:ext uri="{BB962C8B-B14F-4D97-AF65-F5344CB8AC3E}">
        <p14:creationId xmlns:p14="http://schemas.microsoft.com/office/powerpoint/2010/main" val="19673041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Calibri"/>
                <a:ea typeface="Calibri"/>
                <a:cs typeface="Calibri"/>
              </a:rPr>
              <a:t>Every single student at ARU is automatically a member of the Student Union as soon as they start! </a:t>
            </a:r>
            <a:br>
              <a:rPr lang="en-US" dirty="0">
                <a:latin typeface="Calibri"/>
                <a:ea typeface="Calibri"/>
                <a:cs typeface="Calibri"/>
              </a:rPr>
            </a:br>
            <a:br>
              <a:rPr lang="en-US" dirty="0">
                <a:latin typeface="Calibri"/>
                <a:ea typeface="Calibri"/>
                <a:cs typeface="Calibri"/>
              </a:rPr>
            </a:br>
            <a:r>
              <a:rPr lang="en-US" dirty="0">
                <a:latin typeface="Calibri"/>
                <a:ea typeface="Calibri"/>
                <a:cs typeface="Calibri"/>
              </a:rPr>
              <a:t>Each year the union is run by eight democratically </a:t>
            </a:r>
            <a:r>
              <a:rPr lang="en-US">
                <a:latin typeface="Calibri"/>
                <a:ea typeface="Calibri"/>
                <a:cs typeface="Calibri"/>
              </a:rPr>
              <a:t>elected officers </a:t>
            </a:r>
            <a:endParaRPr lang="en-US" dirty="0">
              <a:latin typeface="Calibri"/>
              <a:ea typeface="Calibri"/>
              <a:cs typeface="Calibri"/>
            </a:endParaRPr>
          </a:p>
        </p:txBody>
      </p:sp>
      <p:sp>
        <p:nvSpPr>
          <p:cNvPr id="4" name="Slide Number Placeholder 3"/>
          <p:cNvSpPr>
            <a:spLocks noGrp="1"/>
          </p:cNvSpPr>
          <p:nvPr>
            <p:ph type="sldNum" sz="quarter" idx="5"/>
          </p:nvPr>
        </p:nvSpPr>
        <p:spPr/>
        <p:txBody>
          <a:bodyPr/>
          <a:lstStyle/>
          <a:p>
            <a:fld id="{1F26CB89-FE3C-4EF7-A465-96BB741DBE48}" type="slidenum">
              <a:rPr lang="en-GB" smtClean="0"/>
              <a:t>2</a:t>
            </a:fld>
            <a:endParaRPr lang="en-GB"/>
          </a:p>
        </p:txBody>
      </p:sp>
    </p:spTree>
    <p:extLst>
      <p:ext uri="{BB962C8B-B14F-4D97-AF65-F5344CB8AC3E}">
        <p14:creationId xmlns:p14="http://schemas.microsoft.com/office/powerpoint/2010/main" val="275221572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002177-E5D9-74C0-8D8D-B00B87D12A8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8B71A4-5B58-9C3C-6400-C557B3F03C1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1133F5E-4BC0-BAD3-7FEF-97A18A044442}"/>
              </a:ext>
            </a:extLst>
          </p:cNvPr>
          <p:cNvSpPr>
            <a:spLocks noGrp="1"/>
          </p:cNvSpPr>
          <p:nvPr>
            <p:ph type="body" idx="1"/>
          </p:nvPr>
        </p:nvSpPr>
        <p:spPr/>
        <p:txBody>
          <a:bodyPr/>
          <a:lstStyle/>
          <a:p>
            <a:pPr algn="ctr">
              <a:lnSpc>
                <a:spcPct val="150000"/>
              </a:lnSpc>
              <a:spcBef>
                <a:spcPts val="1000"/>
              </a:spcBef>
            </a:pPr>
            <a:r>
              <a:rPr lang="en-GB"/>
              <a:t>bsolutely, at ARU and across the UK, students have won…</a:t>
            </a:r>
            <a:endParaRPr lang="en-US"/>
          </a:p>
          <a:p>
            <a:pPr marL="171450" indent="-171450">
              <a:lnSpc>
                <a:spcPct val="150000"/>
              </a:lnSpc>
              <a:spcBef>
                <a:spcPts val="1000"/>
              </a:spcBef>
              <a:buFont typeface="Arial,Sans-Serif"/>
              <a:buChar char="•"/>
            </a:pPr>
            <a:r>
              <a:rPr lang="en-GB"/>
              <a:t>Class size reductions from 400 to 100 students in FBL</a:t>
            </a:r>
            <a:endParaRPr lang="en-US"/>
          </a:p>
          <a:p>
            <a:pPr marL="171450" indent="-171450">
              <a:lnSpc>
                <a:spcPct val="150000"/>
              </a:lnSpc>
              <a:spcBef>
                <a:spcPts val="1000"/>
              </a:spcBef>
              <a:buFont typeface="Arial,Sans-Serif"/>
              <a:buChar char="•"/>
            </a:pPr>
            <a:r>
              <a:rPr lang="en-GB"/>
              <a:t>Keeping Wednesday Afternoon Free for undergraduates</a:t>
            </a:r>
            <a:endParaRPr lang="en-US"/>
          </a:p>
          <a:p>
            <a:pPr marL="171450" indent="-171450">
              <a:lnSpc>
                <a:spcPct val="150000"/>
              </a:lnSpc>
              <a:spcBef>
                <a:spcPts val="1000"/>
              </a:spcBef>
              <a:buFont typeface="Arial,Sans-Serif"/>
              <a:buChar char="•"/>
            </a:pPr>
            <a:r>
              <a:rPr lang="en-GB"/>
              <a:t>Reintroduction of maintenance grants</a:t>
            </a:r>
            <a:endParaRPr lang="en-US"/>
          </a:p>
          <a:p>
            <a:pPr marL="171450" indent="-171450">
              <a:lnSpc>
                <a:spcPct val="150000"/>
              </a:lnSpc>
              <a:spcBef>
                <a:spcPts val="1000"/>
              </a:spcBef>
              <a:buFont typeface="Arial,Sans-Serif"/>
              <a:buChar char="•"/>
            </a:pPr>
            <a:r>
              <a:rPr lang="en-GB" dirty="0">
                <a:hlinkClick r:id="rId3">
                  <a:extLst>
                    <a:ext uri="{A12FA001-AC4F-418D-AE19-62706E023703}">
                      <ahyp:hlinkClr xmlns:ahyp="http://schemas.microsoft.com/office/drawing/2018/hyperlinkcolor" val="tx"/>
                    </a:ext>
                  </a:extLst>
                </a:hlinkClick>
              </a:rPr>
              <a:t>And much more</a:t>
            </a:r>
            <a:endParaRPr lang="en-US"/>
          </a:p>
        </p:txBody>
      </p:sp>
      <p:sp>
        <p:nvSpPr>
          <p:cNvPr id="4" name="Slide Number Placeholder 3">
            <a:extLst>
              <a:ext uri="{FF2B5EF4-FFF2-40B4-BE49-F238E27FC236}">
                <a16:creationId xmlns:a16="http://schemas.microsoft.com/office/drawing/2014/main" id="{A393AA20-2F87-5E02-B4D4-B6D468FDF5EC}"/>
              </a:ext>
            </a:extLst>
          </p:cNvPr>
          <p:cNvSpPr>
            <a:spLocks noGrp="1"/>
          </p:cNvSpPr>
          <p:nvPr>
            <p:ph type="sldNum" sz="quarter" idx="5"/>
          </p:nvPr>
        </p:nvSpPr>
        <p:spPr/>
        <p:txBody>
          <a:bodyPr/>
          <a:lstStyle/>
          <a:p>
            <a:fld id="{1F26CB89-FE3C-4EF7-A465-96BB741DBE48}" type="slidenum">
              <a:rPr lang="en-GB" smtClean="0"/>
              <a:t>21</a:t>
            </a:fld>
            <a:endParaRPr lang="en-GB"/>
          </a:p>
        </p:txBody>
      </p:sp>
    </p:spTree>
    <p:extLst>
      <p:ext uri="{BB962C8B-B14F-4D97-AF65-F5344CB8AC3E}">
        <p14:creationId xmlns:p14="http://schemas.microsoft.com/office/powerpoint/2010/main" val="370820235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1DB118-5A46-CD34-56BD-25C1BCF0C6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CF9EA5-6E0B-11EA-64EB-A0E0C90C174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ED4577D-22AA-DBCB-5FE4-D564C39A59A6}"/>
              </a:ext>
            </a:extLst>
          </p:cNvPr>
          <p:cNvSpPr>
            <a:spLocks noGrp="1"/>
          </p:cNvSpPr>
          <p:nvPr>
            <p:ph type="body" idx="1"/>
          </p:nvPr>
        </p:nvSpPr>
        <p:spPr/>
        <p:txBody>
          <a:bodyPr/>
          <a:lstStyle/>
          <a:p>
            <a:pPr>
              <a:lnSpc>
                <a:spcPct val="90000"/>
              </a:lnSpc>
              <a:spcBef>
                <a:spcPts val="1000"/>
              </a:spcBef>
            </a:pPr>
            <a:r>
              <a:rPr lang="en-US"/>
              <a:t>The Union’s Liberation &amp; Campaigns Coordinator is there to give you advice, boost your confidence and expand your horizons as an activist.</a:t>
            </a:r>
            <a:endParaRPr lang="en-US" dirty="0"/>
          </a:p>
          <a:p>
            <a:pPr>
              <a:lnSpc>
                <a:spcPct val="90000"/>
              </a:lnSpc>
              <a:spcBef>
                <a:spcPts val="1000"/>
              </a:spcBef>
            </a:pPr>
            <a:endParaRPr lang="en-US" dirty="0"/>
          </a:p>
          <a:p>
            <a:pPr>
              <a:lnSpc>
                <a:spcPct val="90000"/>
              </a:lnSpc>
              <a:spcBef>
                <a:spcPts val="1000"/>
              </a:spcBef>
            </a:pPr>
            <a:r>
              <a:rPr lang="en-US"/>
              <a:t>Jo has been working with student campaigners for years, and has insight into making change in, and outside ARU.</a:t>
            </a:r>
          </a:p>
        </p:txBody>
      </p:sp>
      <p:sp>
        <p:nvSpPr>
          <p:cNvPr id="4" name="Slide Number Placeholder 3">
            <a:extLst>
              <a:ext uri="{FF2B5EF4-FFF2-40B4-BE49-F238E27FC236}">
                <a16:creationId xmlns:a16="http://schemas.microsoft.com/office/drawing/2014/main" id="{2B2E2E42-A396-01E0-6E48-51999C9E549B}"/>
              </a:ext>
            </a:extLst>
          </p:cNvPr>
          <p:cNvSpPr>
            <a:spLocks noGrp="1"/>
          </p:cNvSpPr>
          <p:nvPr>
            <p:ph type="sldNum" sz="quarter" idx="5"/>
          </p:nvPr>
        </p:nvSpPr>
        <p:spPr/>
        <p:txBody>
          <a:bodyPr/>
          <a:lstStyle/>
          <a:p>
            <a:fld id="{1F26CB89-FE3C-4EF7-A465-96BB741DBE48}" type="slidenum">
              <a:rPr lang="en-GB" smtClean="0"/>
              <a:t>22</a:t>
            </a:fld>
            <a:endParaRPr lang="en-GB"/>
          </a:p>
        </p:txBody>
      </p:sp>
    </p:spTree>
    <p:extLst>
      <p:ext uri="{BB962C8B-B14F-4D97-AF65-F5344CB8AC3E}">
        <p14:creationId xmlns:p14="http://schemas.microsoft.com/office/powerpoint/2010/main" val="65761902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49870E-F2E5-4DF2-E151-BD20BB263D4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03590A-6485-740D-FD54-EA495704C78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8A0AC4F-7723-2425-12E1-AF7A1FD1AF82}"/>
              </a:ext>
            </a:extLst>
          </p:cNvPr>
          <p:cNvSpPr>
            <a:spLocks noGrp="1"/>
          </p:cNvSpPr>
          <p:nvPr>
            <p:ph type="body" idx="1"/>
          </p:nvPr>
        </p:nvSpPr>
        <p:spPr/>
        <p:txBody>
          <a:bodyPr/>
          <a:lstStyle/>
          <a:p>
            <a:r>
              <a:rPr lang="en-GB" dirty="0"/>
              <a:t>It is likely as the course representative you may be one of the first people students think off when they need help. Although we would not expect you to know everything we would </a:t>
            </a:r>
            <a:r>
              <a:rPr lang="en-GB" dirty="0" err="1"/>
              <a:t>ecpect</a:t>
            </a:r>
            <a:r>
              <a:rPr lang="en-GB" dirty="0"/>
              <a:t> you to help signpost to some of the many support system on offer from both the </a:t>
            </a:r>
            <a:r>
              <a:rPr lang="en-GB" dirty="0" err="1"/>
              <a:t>uni</a:t>
            </a:r>
            <a:r>
              <a:rPr lang="en-GB" dirty="0"/>
              <a:t> and union </a:t>
            </a:r>
          </a:p>
        </p:txBody>
      </p:sp>
      <p:sp>
        <p:nvSpPr>
          <p:cNvPr id="4" name="Slide Number Placeholder 3">
            <a:extLst>
              <a:ext uri="{FF2B5EF4-FFF2-40B4-BE49-F238E27FC236}">
                <a16:creationId xmlns:a16="http://schemas.microsoft.com/office/drawing/2014/main" id="{92E24753-2BC8-99BF-39BD-376F6C77AA7A}"/>
              </a:ext>
            </a:extLst>
          </p:cNvPr>
          <p:cNvSpPr>
            <a:spLocks noGrp="1"/>
          </p:cNvSpPr>
          <p:nvPr>
            <p:ph type="sldNum" sz="quarter" idx="5"/>
          </p:nvPr>
        </p:nvSpPr>
        <p:spPr/>
        <p:txBody>
          <a:bodyPr/>
          <a:lstStyle/>
          <a:p>
            <a:fld id="{1F26CB89-FE3C-4EF7-A465-96BB741DBE48}" type="slidenum">
              <a:rPr lang="en-GB" smtClean="0"/>
              <a:t>24</a:t>
            </a:fld>
            <a:endParaRPr lang="en-GB"/>
          </a:p>
        </p:txBody>
      </p:sp>
    </p:spTree>
    <p:extLst>
      <p:ext uri="{BB962C8B-B14F-4D97-AF65-F5344CB8AC3E}">
        <p14:creationId xmlns:p14="http://schemas.microsoft.com/office/powerpoint/2010/main" val="418327275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Don’t forget to give examples!</a:t>
            </a:r>
          </a:p>
        </p:txBody>
      </p:sp>
      <p:sp>
        <p:nvSpPr>
          <p:cNvPr id="4" name="Slide Number Placeholder 3"/>
          <p:cNvSpPr>
            <a:spLocks noGrp="1"/>
          </p:cNvSpPr>
          <p:nvPr>
            <p:ph type="sldNum" sz="quarter" idx="5"/>
          </p:nvPr>
        </p:nvSpPr>
        <p:spPr/>
        <p:txBody>
          <a:bodyPr/>
          <a:lstStyle/>
          <a:p>
            <a:fld id="{1F26CB89-FE3C-4EF7-A465-96BB741DBE48}" type="slidenum">
              <a:rPr lang="en-GB" smtClean="0"/>
              <a:t>25</a:t>
            </a:fld>
            <a:endParaRPr lang="en-GB"/>
          </a:p>
        </p:txBody>
      </p:sp>
    </p:spTree>
    <p:extLst>
      <p:ext uri="{BB962C8B-B14F-4D97-AF65-F5344CB8AC3E}">
        <p14:creationId xmlns:p14="http://schemas.microsoft.com/office/powerpoint/2010/main" val="363168643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F26CB89-FE3C-4EF7-A465-96BB741DBE48}" type="slidenum">
              <a:rPr lang="en-GB" smtClean="0"/>
              <a:t>26</a:t>
            </a:fld>
            <a:endParaRPr lang="en-GB"/>
          </a:p>
        </p:txBody>
      </p:sp>
    </p:spTree>
    <p:extLst>
      <p:ext uri="{BB962C8B-B14F-4D97-AF65-F5344CB8AC3E}">
        <p14:creationId xmlns:p14="http://schemas.microsoft.com/office/powerpoint/2010/main" val="265995819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CA7E32-0DBD-8A7A-22D6-7AF31767F8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B262637-DE62-DD6C-2338-3B8B4ADE2FD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7AA7D50-1CD5-52A0-2C76-3F04E1EAD0E9}"/>
              </a:ext>
            </a:extLst>
          </p:cNvPr>
          <p:cNvSpPr>
            <a:spLocks noGrp="1"/>
          </p:cNvSpPr>
          <p:nvPr>
            <p:ph type="body" idx="1"/>
          </p:nvPr>
        </p:nvSpPr>
        <p:spPr/>
        <p:txBody>
          <a:bodyPr/>
          <a:lstStyle/>
          <a:p>
            <a:r>
              <a:rPr lang="en-GB"/>
              <a:t>Don’t forget to give examples!</a:t>
            </a:r>
          </a:p>
        </p:txBody>
      </p:sp>
      <p:sp>
        <p:nvSpPr>
          <p:cNvPr id="4" name="Slide Number Placeholder 3">
            <a:extLst>
              <a:ext uri="{FF2B5EF4-FFF2-40B4-BE49-F238E27FC236}">
                <a16:creationId xmlns:a16="http://schemas.microsoft.com/office/drawing/2014/main" id="{6AF9ADD1-82B1-4E70-3056-09C4BDF1E999}"/>
              </a:ext>
            </a:extLst>
          </p:cNvPr>
          <p:cNvSpPr>
            <a:spLocks noGrp="1"/>
          </p:cNvSpPr>
          <p:nvPr>
            <p:ph type="sldNum" sz="quarter" idx="5"/>
          </p:nvPr>
        </p:nvSpPr>
        <p:spPr/>
        <p:txBody>
          <a:bodyPr/>
          <a:lstStyle/>
          <a:p>
            <a:fld id="{1F26CB89-FE3C-4EF7-A465-96BB741DBE48}" type="slidenum">
              <a:rPr lang="en-GB" smtClean="0"/>
              <a:t>28</a:t>
            </a:fld>
            <a:endParaRPr lang="en-GB"/>
          </a:p>
        </p:txBody>
      </p:sp>
    </p:spTree>
    <p:extLst>
      <p:ext uri="{BB962C8B-B14F-4D97-AF65-F5344CB8AC3E}">
        <p14:creationId xmlns:p14="http://schemas.microsoft.com/office/powerpoint/2010/main" val="239175602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F88311-C9D2-46D2-5B8C-B7C7ACF7CA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74BBDF1-216E-0E0B-2AD9-A38C08A42F5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DDDE87A-7C9D-D41D-2C9C-60C090D65B13}"/>
              </a:ext>
            </a:extLst>
          </p:cNvPr>
          <p:cNvSpPr>
            <a:spLocks noGrp="1"/>
          </p:cNvSpPr>
          <p:nvPr>
            <p:ph type="body" idx="1"/>
          </p:nvPr>
        </p:nvSpPr>
        <p:spPr/>
        <p:txBody>
          <a:bodyPr/>
          <a:lstStyle/>
          <a:p>
            <a:r>
              <a:rPr lang="en-GB"/>
              <a:t>Don’t forget to give examples!</a:t>
            </a:r>
          </a:p>
        </p:txBody>
      </p:sp>
      <p:sp>
        <p:nvSpPr>
          <p:cNvPr id="4" name="Slide Number Placeholder 3">
            <a:extLst>
              <a:ext uri="{FF2B5EF4-FFF2-40B4-BE49-F238E27FC236}">
                <a16:creationId xmlns:a16="http://schemas.microsoft.com/office/drawing/2014/main" id="{9F447357-CBD1-6C04-45E1-97E97A4BD92A}"/>
              </a:ext>
            </a:extLst>
          </p:cNvPr>
          <p:cNvSpPr>
            <a:spLocks noGrp="1"/>
          </p:cNvSpPr>
          <p:nvPr>
            <p:ph type="sldNum" sz="quarter" idx="5"/>
          </p:nvPr>
        </p:nvSpPr>
        <p:spPr/>
        <p:txBody>
          <a:bodyPr/>
          <a:lstStyle/>
          <a:p>
            <a:fld id="{1F26CB89-FE3C-4EF7-A465-96BB741DBE48}" type="slidenum">
              <a:rPr lang="en-GB" smtClean="0"/>
              <a:t>29</a:t>
            </a:fld>
            <a:endParaRPr lang="en-GB"/>
          </a:p>
        </p:txBody>
      </p:sp>
    </p:spTree>
    <p:extLst>
      <p:ext uri="{BB962C8B-B14F-4D97-AF65-F5344CB8AC3E}">
        <p14:creationId xmlns:p14="http://schemas.microsoft.com/office/powerpoint/2010/main" val="38317091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4B0CCC-3CF8-4AE3-F0A1-BB1EB556FE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76F8B1-CB24-6C54-D0F5-81BBA98EFBA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C4CE4BC-ED30-C43B-0E72-C00EC774EDCE}"/>
              </a:ext>
            </a:extLst>
          </p:cNvPr>
          <p:cNvSpPr>
            <a:spLocks noGrp="1"/>
          </p:cNvSpPr>
          <p:nvPr>
            <p:ph type="body" idx="1"/>
          </p:nvPr>
        </p:nvSpPr>
        <p:spPr/>
        <p:txBody>
          <a:bodyPr/>
          <a:lstStyle/>
          <a:p>
            <a:r>
              <a:rPr lang="en-US" dirty="0">
                <a:latin typeface="Calibri"/>
                <a:ea typeface="Calibri"/>
                <a:cs typeface="Calibri"/>
              </a:rPr>
              <a:t>The Representation </a:t>
            </a:r>
            <a:r>
              <a:rPr lang="en-US" dirty="0" err="1">
                <a:latin typeface="Calibri"/>
                <a:ea typeface="Calibri"/>
                <a:cs typeface="Calibri"/>
              </a:rPr>
              <a:t>Co</a:t>
            </a:r>
            <a:r>
              <a:rPr lang="en-US" sz="9600" dirty="0" err="1">
                <a:latin typeface="Atkinson Hyperlegible"/>
              </a:rPr>
              <a:t>Y</a:t>
            </a:r>
            <a:r>
              <a:rPr lang="en-US" dirty="0" err="1">
                <a:latin typeface="Calibri"/>
                <a:ea typeface="Calibri"/>
                <a:cs typeface="Calibri"/>
              </a:rPr>
              <a:t>ordinator</a:t>
            </a:r>
            <a:r>
              <a:rPr lang="en-US" dirty="0">
                <a:latin typeface="Calibri"/>
                <a:ea typeface="Calibri"/>
                <a:cs typeface="Calibri"/>
              </a:rPr>
              <a:t> for the Cambridge Campus is Tom! </a:t>
            </a:r>
            <a:endParaRPr lang="en-US" dirty="0"/>
          </a:p>
          <a:p>
            <a:endParaRPr lang="en-US" dirty="0">
              <a:latin typeface="Calibri"/>
              <a:ea typeface="Calibri"/>
              <a:cs typeface="Calibri"/>
            </a:endParaRPr>
          </a:p>
          <a:p>
            <a:r>
              <a:rPr lang="en-US" dirty="0">
                <a:latin typeface="Calibri"/>
                <a:ea typeface="Calibri"/>
                <a:cs typeface="Calibri"/>
              </a:rPr>
              <a:t>His job is to elect, train and support course reps throughout their year!</a:t>
            </a:r>
          </a:p>
          <a:p>
            <a:endParaRPr lang="en-US" dirty="0">
              <a:latin typeface="Calibri"/>
              <a:ea typeface="Calibri"/>
              <a:cs typeface="Calibri"/>
            </a:endParaRPr>
          </a:p>
          <a:p>
            <a:r>
              <a:rPr lang="en-US" dirty="0">
                <a:latin typeface="Calibri"/>
                <a:ea typeface="Calibri"/>
                <a:cs typeface="Calibri"/>
              </a:rPr>
              <a:t>If you need any help in the role he is your guy! </a:t>
            </a:r>
          </a:p>
          <a:p>
            <a:endParaRPr lang="en-US" dirty="0">
              <a:latin typeface="Calibri"/>
              <a:ea typeface="Calibri"/>
              <a:cs typeface="Calibri"/>
            </a:endParaRPr>
          </a:p>
        </p:txBody>
      </p:sp>
      <p:sp>
        <p:nvSpPr>
          <p:cNvPr id="4" name="Slide Number Placeholder 3">
            <a:extLst>
              <a:ext uri="{FF2B5EF4-FFF2-40B4-BE49-F238E27FC236}">
                <a16:creationId xmlns:a16="http://schemas.microsoft.com/office/drawing/2014/main" id="{056989C9-C307-DCF9-072A-EAA4C776A901}"/>
              </a:ext>
            </a:extLst>
          </p:cNvPr>
          <p:cNvSpPr>
            <a:spLocks noGrp="1"/>
          </p:cNvSpPr>
          <p:nvPr>
            <p:ph type="sldNum" sz="quarter" idx="5"/>
          </p:nvPr>
        </p:nvSpPr>
        <p:spPr/>
        <p:txBody>
          <a:bodyPr/>
          <a:lstStyle/>
          <a:p>
            <a:fld id="{1F26CB89-FE3C-4EF7-A465-96BB741DBE48}" type="slidenum">
              <a:rPr lang="en-GB" smtClean="0"/>
              <a:t>3</a:t>
            </a:fld>
            <a:endParaRPr lang="en-GB"/>
          </a:p>
        </p:txBody>
      </p:sp>
    </p:spTree>
    <p:extLst>
      <p:ext uri="{BB962C8B-B14F-4D97-AF65-F5344CB8AC3E}">
        <p14:creationId xmlns:p14="http://schemas.microsoft.com/office/powerpoint/2010/main" val="6660681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9FF5FE-C656-20F0-57FC-070B98782B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5DC132-6B0A-AB9D-CB9B-5B4AD268384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20E8440-7E9F-4A4F-0A1B-76A71D0AAADB}"/>
              </a:ext>
            </a:extLst>
          </p:cNvPr>
          <p:cNvSpPr>
            <a:spLocks noGrp="1"/>
          </p:cNvSpPr>
          <p:nvPr>
            <p:ph type="body" idx="1"/>
          </p:nvPr>
        </p:nvSpPr>
        <p:spPr/>
        <p:txBody>
          <a:bodyPr/>
          <a:lstStyle/>
          <a:p>
            <a:r>
              <a:rPr lang="en-US">
                <a:latin typeface="Calibri"/>
                <a:ea typeface="Calibri"/>
                <a:cs typeface="Calibri"/>
              </a:rPr>
              <a:t>So, What is a Course Rep? </a:t>
            </a:r>
          </a:p>
          <a:p>
            <a:endParaRPr lang="en-US" dirty="0">
              <a:latin typeface="Calibri"/>
              <a:ea typeface="Calibri"/>
              <a:cs typeface="Calibri"/>
            </a:endParaRPr>
          </a:p>
          <a:p>
            <a:r>
              <a:rPr lang="en-US">
                <a:latin typeface="Calibri"/>
                <a:ea typeface="Calibri"/>
                <a:cs typeface="Calibri"/>
              </a:rPr>
              <a:t>Each course has at least one course rep per year of study </a:t>
            </a:r>
          </a:p>
          <a:p>
            <a:endParaRPr lang="en-US" dirty="0">
              <a:latin typeface="Calibri"/>
              <a:ea typeface="Calibri"/>
              <a:cs typeface="Calibri"/>
            </a:endParaRPr>
          </a:p>
        </p:txBody>
      </p:sp>
      <p:sp>
        <p:nvSpPr>
          <p:cNvPr id="4" name="Slide Number Placeholder 3">
            <a:extLst>
              <a:ext uri="{FF2B5EF4-FFF2-40B4-BE49-F238E27FC236}">
                <a16:creationId xmlns:a16="http://schemas.microsoft.com/office/drawing/2014/main" id="{19C06879-C677-55EA-B3AA-1391EE0F4EAB}"/>
              </a:ext>
            </a:extLst>
          </p:cNvPr>
          <p:cNvSpPr>
            <a:spLocks noGrp="1"/>
          </p:cNvSpPr>
          <p:nvPr>
            <p:ph type="sldNum" sz="quarter" idx="5"/>
          </p:nvPr>
        </p:nvSpPr>
        <p:spPr/>
        <p:txBody>
          <a:bodyPr/>
          <a:lstStyle/>
          <a:p>
            <a:fld id="{1F26CB89-FE3C-4EF7-A465-96BB741DBE48}" type="slidenum">
              <a:rPr lang="en-GB" smtClean="0"/>
              <a:t>4</a:t>
            </a:fld>
            <a:endParaRPr lang="en-GB"/>
          </a:p>
        </p:txBody>
      </p:sp>
    </p:spTree>
    <p:extLst>
      <p:ext uri="{BB962C8B-B14F-4D97-AF65-F5344CB8AC3E}">
        <p14:creationId xmlns:p14="http://schemas.microsoft.com/office/powerpoint/2010/main" val="26371428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7683E1-3D47-2986-37C8-482F022695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2A0179-AD79-1A7C-163D-91574F1A372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68A83F-3745-48C5-D4ED-747EEA40D265}"/>
              </a:ext>
            </a:extLst>
          </p:cNvPr>
          <p:cNvSpPr>
            <a:spLocks noGrp="1"/>
          </p:cNvSpPr>
          <p:nvPr>
            <p:ph type="body" idx="1"/>
          </p:nvPr>
        </p:nvSpPr>
        <p:spPr/>
        <p:txBody>
          <a:bodyPr/>
          <a:lstStyle/>
          <a:p>
            <a:r>
              <a:rPr lang="en-US" dirty="0">
                <a:latin typeface="Calibri"/>
                <a:ea typeface="Calibri"/>
                <a:cs typeface="Calibri"/>
              </a:rPr>
              <a:t>Their job is to gather feedback on all aspects of student life at ARU. </a:t>
            </a:r>
            <a:br>
              <a:rPr lang="en-US" dirty="0">
                <a:latin typeface="Calibri"/>
                <a:ea typeface="Calibri"/>
                <a:cs typeface="Calibri"/>
              </a:rPr>
            </a:br>
            <a:br>
              <a:rPr lang="en-US" dirty="0">
                <a:latin typeface="Calibri"/>
                <a:ea typeface="Calibri"/>
                <a:cs typeface="Calibri"/>
              </a:rPr>
            </a:br>
            <a:r>
              <a:rPr lang="en-US">
                <a:latin typeface="Calibri"/>
                <a:ea typeface="Calibri"/>
                <a:cs typeface="Calibri"/>
              </a:rPr>
              <a:t>This could include: </a:t>
            </a:r>
          </a:p>
          <a:p>
            <a:r>
              <a:rPr lang="en-US">
                <a:latin typeface="Calibri"/>
                <a:ea typeface="Calibri"/>
                <a:cs typeface="Calibri"/>
              </a:rPr>
              <a:t>Academics </a:t>
            </a:r>
            <a:endParaRPr lang="en-US" dirty="0">
              <a:latin typeface="Calibri"/>
              <a:ea typeface="Calibri"/>
              <a:cs typeface="Calibri"/>
            </a:endParaRPr>
          </a:p>
          <a:p>
            <a:r>
              <a:rPr lang="en-US" dirty="0" err="1">
                <a:latin typeface="Calibri"/>
                <a:ea typeface="Calibri"/>
                <a:cs typeface="Calibri"/>
              </a:rPr>
              <a:t>Assesments</a:t>
            </a:r>
            <a:br>
              <a:rPr lang="en-US" dirty="0">
                <a:latin typeface="Calibri"/>
                <a:ea typeface="Calibri"/>
                <a:cs typeface="Calibri"/>
              </a:rPr>
            </a:br>
            <a:r>
              <a:rPr lang="en-US" dirty="0">
                <a:latin typeface="Calibri"/>
                <a:ea typeface="Calibri"/>
                <a:cs typeface="Calibri"/>
              </a:rPr>
              <a:t>Events</a:t>
            </a:r>
            <a:br>
              <a:rPr lang="en-US" dirty="0">
                <a:latin typeface="Calibri"/>
                <a:ea typeface="Calibri"/>
                <a:cs typeface="Calibri"/>
              </a:rPr>
            </a:br>
            <a:r>
              <a:rPr lang="en-US" dirty="0">
                <a:latin typeface="Calibri"/>
                <a:ea typeface="Calibri"/>
                <a:cs typeface="Calibri"/>
              </a:rPr>
              <a:t>Facilities and much more </a:t>
            </a:r>
          </a:p>
        </p:txBody>
      </p:sp>
      <p:sp>
        <p:nvSpPr>
          <p:cNvPr id="4" name="Slide Number Placeholder 3">
            <a:extLst>
              <a:ext uri="{FF2B5EF4-FFF2-40B4-BE49-F238E27FC236}">
                <a16:creationId xmlns:a16="http://schemas.microsoft.com/office/drawing/2014/main" id="{C30860A9-F848-8B26-DA17-D93DCD25B0F3}"/>
              </a:ext>
            </a:extLst>
          </p:cNvPr>
          <p:cNvSpPr>
            <a:spLocks noGrp="1"/>
          </p:cNvSpPr>
          <p:nvPr>
            <p:ph type="sldNum" sz="quarter" idx="5"/>
          </p:nvPr>
        </p:nvSpPr>
        <p:spPr/>
        <p:txBody>
          <a:bodyPr/>
          <a:lstStyle/>
          <a:p>
            <a:fld id="{1F26CB89-FE3C-4EF7-A465-96BB741DBE48}" type="slidenum">
              <a:rPr lang="en-GB" smtClean="0"/>
              <a:t>5</a:t>
            </a:fld>
            <a:endParaRPr lang="en-GB"/>
          </a:p>
        </p:txBody>
      </p:sp>
    </p:spTree>
    <p:extLst>
      <p:ext uri="{BB962C8B-B14F-4D97-AF65-F5344CB8AC3E}">
        <p14:creationId xmlns:p14="http://schemas.microsoft.com/office/powerpoint/2010/main" val="40281118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5DD8C7-E5EC-EC38-7BC4-549F800699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4AA1413-F618-BAE8-8162-544B4817E10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0BFFC3A-706C-FD52-E71F-09931263E4B6}"/>
              </a:ext>
            </a:extLst>
          </p:cNvPr>
          <p:cNvSpPr>
            <a:spLocks noGrp="1"/>
          </p:cNvSpPr>
          <p:nvPr>
            <p:ph type="body" idx="1"/>
          </p:nvPr>
        </p:nvSpPr>
        <p:spPr/>
        <p:txBody>
          <a:bodyPr/>
          <a:lstStyle/>
          <a:p>
            <a:r>
              <a:rPr lang="en-US">
                <a:latin typeface="Calibri"/>
                <a:ea typeface="Calibri"/>
                <a:cs typeface="Calibri"/>
              </a:rPr>
              <a:t>Once you have gained that feedback the Union can help you to use it to make positive change at ARU </a:t>
            </a:r>
            <a:endParaRPr lang="en-US" dirty="0">
              <a:latin typeface="Calibri"/>
              <a:ea typeface="Calibri"/>
              <a:cs typeface="Calibri"/>
            </a:endParaRPr>
          </a:p>
          <a:p>
            <a:endParaRPr lang="en-US" dirty="0">
              <a:latin typeface="Calibri"/>
              <a:ea typeface="Calibri"/>
              <a:cs typeface="Calibri"/>
            </a:endParaRPr>
          </a:p>
          <a:p>
            <a:r>
              <a:rPr lang="en-US" dirty="0">
                <a:latin typeface="Calibri"/>
                <a:ea typeface="Calibri"/>
                <a:cs typeface="Calibri"/>
              </a:rPr>
              <a:t>This could be big or small changes but all change matters </a:t>
            </a:r>
          </a:p>
        </p:txBody>
      </p:sp>
      <p:sp>
        <p:nvSpPr>
          <p:cNvPr id="4" name="Slide Number Placeholder 3">
            <a:extLst>
              <a:ext uri="{FF2B5EF4-FFF2-40B4-BE49-F238E27FC236}">
                <a16:creationId xmlns:a16="http://schemas.microsoft.com/office/drawing/2014/main" id="{DA4B7E96-E00B-3D9B-64C8-CD0519FF9148}"/>
              </a:ext>
            </a:extLst>
          </p:cNvPr>
          <p:cNvSpPr>
            <a:spLocks noGrp="1"/>
          </p:cNvSpPr>
          <p:nvPr>
            <p:ph type="sldNum" sz="quarter" idx="5"/>
          </p:nvPr>
        </p:nvSpPr>
        <p:spPr/>
        <p:txBody>
          <a:bodyPr/>
          <a:lstStyle/>
          <a:p>
            <a:fld id="{1F26CB89-FE3C-4EF7-A465-96BB741DBE48}" type="slidenum">
              <a:rPr lang="en-GB" smtClean="0"/>
              <a:t>6</a:t>
            </a:fld>
            <a:endParaRPr lang="en-GB"/>
          </a:p>
        </p:txBody>
      </p:sp>
    </p:spTree>
    <p:extLst>
      <p:ext uri="{BB962C8B-B14F-4D97-AF65-F5344CB8AC3E}">
        <p14:creationId xmlns:p14="http://schemas.microsoft.com/office/powerpoint/2010/main" val="19037273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How to get feedback? </a:t>
            </a:r>
            <a:endParaRPr lang="en-US" dirty="0">
              <a:solidFill>
                <a:srgbClr val="444444"/>
              </a:solidFill>
            </a:endParaRPr>
          </a:p>
          <a:p>
            <a:pPr marL="228600" indent="-228600">
              <a:buFont typeface="Arial,Sans-Serif"/>
              <a:buChar char="•"/>
            </a:pPr>
            <a:r>
              <a:rPr lang="en-GB"/>
              <a:t>Getting feedback can be hard! </a:t>
            </a:r>
            <a:r>
              <a:rPr lang="en-US" dirty="0"/>
              <a:t> </a:t>
            </a:r>
            <a:endParaRPr lang="en-US" dirty="0">
              <a:solidFill>
                <a:srgbClr val="444444"/>
              </a:solidFill>
            </a:endParaRPr>
          </a:p>
          <a:p>
            <a:pPr marL="228600" indent="-228600">
              <a:buFont typeface="Arial,Sans-Serif"/>
              <a:buChar char="•"/>
            </a:pPr>
            <a:r>
              <a:rPr lang="en-GB"/>
              <a:t>Students will rarely volunteer their feedback to you</a:t>
            </a:r>
            <a:r>
              <a:rPr lang="en-US" dirty="0"/>
              <a:t> </a:t>
            </a:r>
            <a:endParaRPr lang="en-US" dirty="0">
              <a:solidFill>
                <a:srgbClr val="444444"/>
              </a:solidFill>
            </a:endParaRPr>
          </a:p>
          <a:p>
            <a:pPr marL="228600" indent="-228600">
              <a:buFont typeface="Arial,Sans-Serif"/>
              <a:buChar char="•"/>
            </a:pPr>
            <a:r>
              <a:rPr lang="en-GB" dirty="0"/>
              <a:t>You have to be proactive in getting it yourself. </a:t>
            </a:r>
            <a:r>
              <a:rPr lang="en-US" dirty="0"/>
              <a:t> </a:t>
            </a:r>
            <a:endParaRPr lang="en-US" dirty="0">
              <a:solidFill>
                <a:srgbClr val="444444"/>
              </a:solidFill>
            </a:endParaRPr>
          </a:p>
          <a:p>
            <a:pPr marL="228600" indent="-228600">
              <a:buFont typeface="Arial,Sans-Serif"/>
              <a:buChar char="•"/>
            </a:pPr>
            <a:r>
              <a:rPr lang="en-GB"/>
              <a:t>How you do this is up to you many cohorts respond differently to certain things. Here are a few examples you might want to try</a:t>
            </a:r>
          </a:p>
        </p:txBody>
      </p:sp>
      <p:sp>
        <p:nvSpPr>
          <p:cNvPr id="4" name="Slide Number Placeholder 3"/>
          <p:cNvSpPr>
            <a:spLocks noGrp="1"/>
          </p:cNvSpPr>
          <p:nvPr>
            <p:ph type="sldNum" sz="quarter" idx="5"/>
          </p:nvPr>
        </p:nvSpPr>
        <p:spPr/>
        <p:txBody>
          <a:bodyPr/>
          <a:lstStyle/>
          <a:p>
            <a:fld id="{1F26CB89-FE3C-4EF7-A465-96BB741DBE48}" type="slidenum">
              <a:rPr lang="en-GB" smtClean="0"/>
              <a:t>7</a:t>
            </a:fld>
            <a:endParaRPr lang="en-GB"/>
          </a:p>
        </p:txBody>
      </p:sp>
    </p:spTree>
    <p:extLst>
      <p:ext uri="{BB962C8B-B14F-4D97-AF65-F5344CB8AC3E}">
        <p14:creationId xmlns:p14="http://schemas.microsoft.com/office/powerpoint/2010/main" val="15479359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Calibri"/>
                <a:ea typeface="Calibri"/>
                <a:cs typeface="Calibri"/>
              </a:rPr>
              <a:t>Via the Rep Hub you can use the EMAIL ALL </a:t>
            </a:r>
            <a:r>
              <a:rPr lang="en-US">
                <a:latin typeface="Calibri"/>
                <a:ea typeface="Calibri"/>
                <a:cs typeface="Calibri"/>
              </a:rPr>
              <a:t>function to automatically send an email to all student addresses of your cohort </a:t>
            </a:r>
            <a:endParaRPr lang="en-US" dirty="0">
              <a:latin typeface="Calibri"/>
              <a:ea typeface="Calibri"/>
              <a:cs typeface="Calibri"/>
            </a:endParaRPr>
          </a:p>
        </p:txBody>
      </p:sp>
      <p:sp>
        <p:nvSpPr>
          <p:cNvPr id="4" name="Slide Number Placeholder 3"/>
          <p:cNvSpPr>
            <a:spLocks noGrp="1"/>
          </p:cNvSpPr>
          <p:nvPr>
            <p:ph type="sldNum" sz="quarter" idx="5"/>
          </p:nvPr>
        </p:nvSpPr>
        <p:spPr/>
        <p:txBody>
          <a:bodyPr/>
          <a:lstStyle/>
          <a:p>
            <a:fld id="{1F26CB89-FE3C-4EF7-A465-96BB741DBE48}" type="slidenum">
              <a:rPr lang="en-GB" smtClean="0"/>
              <a:t>8</a:t>
            </a:fld>
            <a:endParaRPr lang="en-GB"/>
          </a:p>
        </p:txBody>
      </p:sp>
    </p:spTree>
    <p:extLst>
      <p:ext uri="{BB962C8B-B14F-4D97-AF65-F5344CB8AC3E}">
        <p14:creationId xmlns:p14="http://schemas.microsoft.com/office/powerpoint/2010/main" val="13857883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32F7EE-5166-BA22-DD51-30CB708F1B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BE8B88-CFDD-8F9E-1170-FE380FBA231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143EA91-D451-9623-4D05-12E4CB1D54E9}"/>
              </a:ext>
            </a:extLst>
          </p:cNvPr>
          <p:cNvSpPr>
            <a:spLocks noGrp="1"/>
          </p:cNvSpPr>
          <p:nvPr>
            <p:ph type="body" idx="1"/>
          </p:nvPr>
        </p:nvSpPr>
        <p:spPr/>
        <p:txBody>
          <a:bodyPr/>
          <a:lstStyle/>
          <a:p>
            <a:r>
              <a:rPr lang="en-US" dirty="0">
                <a:latin typeface="Calibri"/>
                <a:ea typeface="Calibri"/>
                <a:cs typeface="Calibri"/>
              </a:rPr>
              <a:t>Social Media can be really helpful tool in getting feedback </a:t>
            </a:r>
          </a:p>
          <a:p>
            <a:endParaRPr lang="en-US" dirty="0">
              <a:latin typeface="Calibri"/>
              <a:ea typeface="Calibri"/>
              <a:cs typeface="Calibri"/>
            </a:endParaRPr>
          </a:p>
          <a:p>
            <a:r>
              <a:rPr lang="en-US" dirty="0">
                <a:latin typeface="Calibri"/>
                <a:ea typeface="Calibri"/>
                <a:cs typeface="Calibri"/>
              </a:rPr>
              <a:t>In the past reps have used </a:t>
            </a:r>
            <a:r>
              <a:rPr lang="en-US" err="1">
                <a:latin typeface="Calibri"/>
                <a:ea typeface="Calibri"/>
                <a:cs typeface="Calibri"/>
              </a:rPr>
              <a:t>whatsapp</a:t>
            </a:r>
            <a:r>
              <a:rPr lang="en-US" dirty="0">
                <a:latin typeface="Calibri"/>
                <a:ea typeface="Calibri"/>
                <a:cs typeface="Calibri"/>
              </a:rPr>
              <a:t> and messenger group chats – although its</a:t>
            </a:r>
            <a:r>
              <a:rPr lang="en-US">
                <a:latin typeface="Calibri"/>
                <a:ea typeface="Calibri"/>
                <a:cs typeface="Calibri"/>
              </a:rPr>
              <a:t> important to make sure everyone is added </a:t>
            </a:r>
          </a:p>
          <a:p>
            <a:r>
              <a:rPr lang="en-US" err="1">
                <a:latin typeface="Calibri"/>
                <a:ea typeface="Calibri"/>
                <a:cs typeface="Calibri"/>
              </a:rPr>
              <a:t>Linkedin</a:t>
            </a:r>
            <a:r>
              <a:rPr lang="en-US">
                <a:latin typeface="Calibri"/>
                <a:ea typeface="Calibri"/>
                <a:cs typeface="Calibri"/>
              </a:rPr>
              <a:t> can be a great tool to use for networking</a:t>
            </a:r>
          </a:p>
          <a:p>
            <a:r>
              <a:rPr lang="en-US" dirty="0">
                <a:latin typeface="Calibri"/>
                <a:ea typeface="Calibri"/>
                <a:cs typeface="Calibri"/>
              </a:rPr>
              <a:t>Last year our child nursing course rep set up a special </a:t>
            </a:r>
            <a:r>
              <a:rPr lang="en-US" dirty="0" err="1">
                <a:latin typeface="Calibri"/>
                <a:ea typeface="Calibri"/>
                <a:cs typeface="Calibri"/>
              </a:rPr>
              <a:t>instagram</a:t>
            </a:r>
            <a:r>
              <a:rPr lang="en-US" dirty="0">
                <a:latin typeface="Calibri"/>
                <a:ea typeface="Calibri"/>
                <a:cs typeface="Calibri"/>
              </a:rPr>
              <a:t> page to post </a:t>
            </a:r>
            <a:r>
              <a:rPr lang="en-US">
                <a:latin typeface="Calibri"/>
                <a:ea typeface="Calibri"/>
                <a:cs typeface="Calibri"/>
              </a:rPr>
              <a:t>updates and get feedback! </a:t>
            </a:r>
            <a:endParaRPr lang="en-US" dirty="0">
              <a:latin typeface="Calibri"/>
              <a:ea typeface="Calibri"/>
              <a:cs typeface="Calibri"/>
            </a:endParaRPr>
          </a:p>
        </p:txBody>
      </p:sp>
      <p:sp>
        <p:nvSpPr>
          <p:cNvPr id="4" name="Slide Number Placeholder 3">
            <a:extLst>
              <a:ext uri="{FF2B5EF4-FFF2-40B4-BE49-F238E27FC236}">
                <a16:creationId xmlns:a16="http://schemas.microsoft.com/office/drawing/2014/main" id="{9E024FA2-F988-EC02-2B3F-BAA98D93C7EC}"/>
              </a:ext>
            </a:extLst>
          </p:cNvPr>
          <p:cNvSpPr>
            <a:spLocks noGrp="1"/>
          </p:cNvSpPr>
          <p:nvPr>
            <p:ph type="sldNum" sz="quarter" idx="5"/>
          </p:nvPr>
        </p:nvSpPr>
        <p:spPr/>
        <p:txBody>
          <a:bodyPr/>
          <a:lstStyle/>
          <a:p>
            <a:fld id="{1F26CB89-FE3C-4EF7-A465-96BB741DBE48}" type="slidenum">
              <a:rPr lang="en-GB" smtClean="0"/>
              <a:t>9</a:t>
            </a:fld>
            <a:endParaRPr lang="en-GB"/>
          </a:p>
        </p:txBody>
      </p:sp>
    </p:spTree>
    <p:extLst>
      <p:ext uri="{BB962C8B-B14F-4D97-AF65-F5344CB8AC3E}">
        <p14:creationId xmlns:p14="http://schemas.microsoft.com/office/powerpoint/2010/main" val="19094038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1A2EEB-1151-856B-D25B-F9DEED84314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D3BAB2F9-467C-21C9-1554-C27B355812E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21E7BB9A-FC2F-15C9-21EB-08C550736783}"/>
              </a:ext>
            </a:extLst>
          </p:cNvPr>
          <p:cNvSpPr>
            <a:spLocks noGrp="1"/>
          </p:cNvSpPr>
          <p:nvPr>
            <p:ph type="dt" sz="half" idx="10"/>
          </p:nvPr>
        </p:nvSpPr>
        <p:spPr/>
        <p:txBody>
          <a:bodyPr/>
          <a:lstStyle/>
          <a:p>
            <a:fld id="{77F95893-0FF6-4B9B-BA43-C61CB44D7CD3}" type="datetimeFigureOut">
              <a:rPr lang="en-GB" smtClean="0"/>
              <a:t>20/08/2026</a:t>
            </a:fld>
            <a:endParaRPr lang="en-GB"/>
          </a:p>
        </p:txBody>
      </p:sp>
      <p:sp>
        <p:nvSpPr>
          <p:cNvPr id="5" name="Footer Placeholder 4">
            <a:extLst>
              <a:ext uri="{FF2B5EF4-FFF2-40B4-BE49-F238E27FC236}">
                <a16:creationId xmlns:a16="http://schemas.microsoft.com/office/drawing/2014/main" id="{3448B36F-3019-E066-628C-7FBDFCD058A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F83F8D3-A2C9-84EC-EA3C-C0565D0BD6C9}"/>
              </a:ext>
            </a:extLst>
          </p:cNvPr>
          <p:cNvSpPr>
            <a:spLocks noGrp="1"/>
          </p:cNvSpPr>
          <p:nvPr>
            <p:ph type="sldNum" sz="quarter" idx="12"/>
          </p:nvPr>
        </p:nvSpPr>
        <p:spPr/>
        <p:txBody>
          <a:bodyPr/>
          <a:lstStyle/>
          <a:p>
            <a:fld id="{5FC22888-C6F0-4918-B5ED-37B3ABF1B807}" type="slidenum">
              <a:rPr lang="en-GB" smtClean="0"/>
              <a:t>‹#›</a:t>
            </a:fld>
            <a:endParaRPr lang="en-GB"/>
          </a:p>
        </p:txBody>
      </p:sp>
    </p:spTree>
    <p:extLst>
      <p:ext uri="{BB962C8B-B14F-4D97-AF65-F5344CB8AC3E}">
        <p14:creationId xmlns:p14="http://schemas.microsoft.com/office/powerpoint/2010/main" val="212669510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8BEB15-97C7-1A29-2A44-F6074645B89E}"/>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985C8B7-1941-BDB8-B121-0625C68D6B2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D1E6127-0D12-8CB9-FD34-6612824A399C}"/>
              </a:ext>
            </a:extLst>
          </p:cNvPr>
          <p:cNvSpPr>
            <a:spLocks noGrp="1"/>
          </p:cNvSpPr>
          <p:nvPr>
            <p:ph type="dt" sz="half" idx="10"/>
          </p:nvPr>
        </p:nvSpPr>
        <p:spPr/>
        <p:txBody>
          <a:bodyPr/>
          <a:lstStyle/>
          <a:p>
            <a:fld id="{77F95893-0FF6-4B9B-BA43-C61CB44D7CD3}" type="datetimeFigureOut">
              <a:rPr lang="en-GB" smtClean="0"/>
              <a:t>20/08/2026</a:t>
            </a:fld>
            <a:endParaRPr lang="en-GB"/>
          </a:p>
        </p:txBody>
      </p:sp>
      <p:sp>
        <p:nvSpPr>
          <p:cNvPr id="5" name="Footer Placeholder 4">
            <a:extLst>
              <a:ext uri="{FF2B5EF4-FFF2-40B4-BE49-F238E27FC236}">
                <a16:creationId xmlns:a16="http://schemas.microsoft.com/office/drawing/2014/main" id="{E358C3DC-79CB-08AE-F664-0F46F673EE2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B9517F5-0C50-2A25-38B6-4A486B1055B6}"/>
              </a:ext>
            </a:extLst>
          </p:cNvPr>
          <p:cNvSpPr>
            <a:spLocks noGrp="1"/>
          </p:cNvSpPr>
          <p:nvPr>
            <p:ph type="sldNum" sz="quarter" idx="12"/>
          </p:nvPr>
        </p:nvSpPr>
        <p:spPr/>
        <p:txBody>
          <a:bodyPr/>
          <a:lstStyle/>
          <a:p>
            <a:fld id="{5FC22888-C6F0-4918-B5ED-37B3ABF1B807}" type="slidenum">
              <a:rPr lang="en-GB" smtClean="0"/>
              <a:t>‹#›</a:t>
            </a:fld>
            <a:endParaRPr lang="en-GB"/>
          </a:p>
        </p:txBody>
      </p:sp>
    </p:spTree>
    <p:extLst>
      <p:ext uri="{BB962C8B-B14F-4D97-AF65-F5344CB8AC3E}">
        <p14:creationId xmlns:p14="http://schemas.microsoft.com/office/powerpoint/2010/main" val="315799400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650235B-12C1-9E5E-5B52-52D49DAFA7C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4C888C7-5A3A-D1B6-9493-860F7177FE3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99B9D5E-CDEE-9D72-937A-2A54E09DF948}"/>
              </a:ext>
            </a:extLst>
          </p:cNvPr>
          <p:cNvSpPr>
            <a:spLocks noGrp="1"/>
          </p:cNvSpPr>
          <p:nvPr>
            <p:ph type="dt" sz="half" idx="10"/>
          </p:nvPr>
        </p:nvSpPr>
        <p:spPr/>
        <p:txBody>
          <a:bodyPr/>
          <a:lstStyle/>
          <a:p>
            <a:fld id="{77F95893-0FF6-4B9B-BA43-C61CB44D7CD3}" type="datetimeFigureOut">
              <a:rPr lang="en-GB" smtClean="0"/>
              <a:t>20/08/2026</a:t>
            </a:fld>
            <a:endParaRPr lang="en-GB"/>
          </a:p>
        </p:txBody>
      </p:sp>
      <p:sp>
        <p:nvSpPr>
          <p:cNvPr id="5" name="Footer Placeholder 4">
            <a:extLst>
              <a:ext uri="{FF2B5EF4-FFF2-40B4-BE49-F238E27FC236}">
                <a16:creationId xmlns:a16="http://schemas.microsoft.com/office/drawing/2014/main" id="{623AEA60-DA59-BE29-61A4-B6E6C2A6193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9BBD284-ED47-1B4C-E44F-F9648A78146A}"/>
              </a:ext>
            </a:extLst>
          </p:cNvPr>
          <p:cNvSpPr>
            <a:spLocks noGrp="1"/>
          </p:cNvSpPr>
          <p:nvPr>
            <p:ph type="sldNum" sz="quarter" idx="12"/>
          </p:nvPr>
        </p:nvSpPr>
        <p:spPr/>
        <p:txBody>
          <a:bodyPr/>
          <a:lstStyle/>
          <a:p>
            <a:fld id="{5FC22888-C6F0-4918-B5ED-37B3ABF1B807}" type="slidenum">
              <a:rPr lang="en-GB" smtClean="0"/>
              <a:t>‹#›</a:t>
            </a:fld>
            <a:endParaRPr lang="en-GB"/>
          </a:p>
        </p:txBody>
      </p:sp>
    </p:spTree>
    <p:extLst>
      <p:ext uri="{BB962C8B-B14F-4D97-AF65-F5344CB8AC3E}">
        <p14:creationId xmlns:p14="http://schemas.microsoft.com/office/powerpoint/2010/main" val="12035612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3F1D12-34DC-0732-18AD-37928A4DB3C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357132F-29CA-EB40-267F-9D9AE17333C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80741AB-B483-92F5-6440-5E9FE391164B}"/>
              </a:ext>
            </a:extLst>
          </p:cNvPr>
          <p:cNvSpPr>
            <a:spLocks noGrp="1"/>
          </p:cNvSpPr>
          <p:nvPr>
            <p:ph type="dt" sz="half" idx="10"/>
          </p:nvPr>
        </p:nvSpPr>
        <p:spPr/>
        <p:txBody>
          <a:bodyPr/>
          <a:lstStyle/>
          <a:p>
            <a:fld id="{77F95893-0FF6-4B9B-BA43-C61CB44D7CD3}" type="datetimeFigureOut">
              <a:rPr lang="en-GB" smtClean="0"/>
              <a:t>20/08/2026</a:t>
            </a:fld>
            <a:endParaRPr lang="en-GB"/>
          </a:p>
        </p:txBody>
      </p:sp>
      <p:sp>
        <p:nvSpPr>
          <p:cNvPr id="5" name="Footer Placeholder 4">
            <a:extLst>
              <a:ext uri="{FF2B5EF4-FFF2-40B4-BE49-F238E27FC236}">
                <a16:creationId xmlns:a16="http://schemas.microsoft.com/office/drawing/2014/main" id="{8151AFEF-5867-AEDB-CE0F-FAD79298734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981823F-A686-A150-029F-5A76768AA6A1}"/>
              </a:ext>
            </a:extLst>
          </p:cNvPr>
          <p:cNvSpPr>
            <a:spLocks noGrp="1"/>
          </p:cNvSpPr>
          <p:nvPr>
            <p:ph type="sldNum" sz="quarter" idx="12"/>
          </p:nvPr>
        </p:nvSpPr>
        <p:spPr/>
        <p:txBody>
          <a:bodyPr/>
          <a:lstStyle/>
          <a:p>
            <a:fld id="{5FC22888-C6F0-4918-B5ED-37B3ABF1B807}" type="slidenum">
              <a:rPr lang="en-GB" smtClean="0"/>
              <a:t>‹#›</a:t>
            </a:fld>
            <a:endParaRPr lang="en-GB"/>
          </a:p>
        </p:txBody>
      </p:sp>
    </p:spTree>
    <p:extLst>
      <p:ext uri="{BB962C8B-B14F-4D97-AF65-F5344CB8AC3E}">
        <p14:creationId xmlns:p14="http://schemas.microsoft.com/office/powerpoint/2010/main" val="378352890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5718C8-7351-ECAA-EE06-14F74AAB287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BF744212-9E55-6371-A342-176C96C1A0F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AF6C408-1758-9E51-E412-B20DDB5AE678}"/>
              </a:ext>
            </a:extLst>
          </p:cNvPr>
          <p:cNvSpPr>
            <a:spLocks noGrp="1"/>
          </p:cNvSpPr>
          <p:nvPr>
            <p:ph type="dt" sz="half" idx="10"/>
          </p:nvPr>
        </p:nvSpPr>
        <p:spPr/>
        <p:txBody>
          <a:bodyPr/>
          <a:lstStyle/>
          <a:p>
            <a:fld id="{77F95893-0FF6-4B9B-BA43-C61CB44D7CD3}" type="datetimeFigureOut">
              <a:rPr lang="en-GB" smtClean="0"/>
              <a:t>20/08/2026</a:t>
            </a:fld>
            <a:endParaRPr lang="en-GB"/>
          </a:p>
        </p:txBody>
      </p:sp>
      <p:sp>
        <p:nvSpPr>
          <p:cNvPr id="5" name="Footer Placeholder 4">
            <a:extLst>
              <a:ext uri="{FF2B5EF4-FFF2-40B4-BE49-F238E27FC236}">
                <a16:creationId xmlns:a16="http://schemas.microsoft.com/office/drawing/2014/main" id="{BB7E5B05-C1C5-BDC5-F3EF-A40C733E883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62A0134-E9A6-74D1-318F-EF762A030254}"/>
              </a:ext>
            </a:extLst>
          </p:cNvPr>
          <p:cNvSpPr>
            <a:spLocks noGrp="1"/>
          </p:cNvSpPr>
          <p:nvPr>
            <p:ph type="sldNum" sz="quarter" idx="12"/>
          </p:nvPr>
        </p:nvSpPr>
        <p:spPr/>
        <p:txBody>
          <a:bodyPr/>
          <a:lstStyle/>
          <a:p>
            <a:fld id="{5FC22888-C6F0-4918-B5ED-37B3ABF1B807}" type="slidenum">
              <a:rPr lang="en-GB" smtClean="0"/>
              <a:t>‹#›</a:t>
            </a:fld>
            <a:endParaRPr lang="en-GB"/>
          </a:p>
        </p:txBody>
      </p:sp>
    </p:spTree>
    <p:extLst>
      <p:ext uri="{BB962C8B-B14F-4D97-AF65-F5344CB8AC3E}">
        <p14:creationId xmlns:p14="http://schemas.microsoft.com/office/powerpoint/2010/main" val="261190389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EC211E-A6AC-7F74-E062-FA08636ACA1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89454E0-8120-F4E5-A872-7D3111AE9BD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0D2A50EB-E492-0D7E-5220-F521E9C4E3F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3F0BC3DC-7B5F-2FBE-1C0B-998A476E7821}"/>
              </a:ext>
            </a:extLst>
          </p:cNvPr>
          <p:cNvSpPr>
            <a:spLocks noGrp="1"/>
          </p:cNvSpPr>
          <p:nvPr>
            <p:ph type="dt" sz="half" idx="10"/>
          </p:nvPr>
        </p:nvSpPr>
        <p:spPr/>
        <p:txBody>
          <a:bodyPr/>
          <a:lstStyle/>
          <a:p>
            <a:fld id="{77F95893-0FF6-4B9B-BA43-C61CB44D7CD3}" type="datetimeFigureOut">
              <a:rPr lang="en-GB" smtClean="0"/>
              <a:t>20/08/2026</a:t>
            </a:fld>
            <a:endParaRPr lang="en-GB"/>
          </a:p>
        </p:txBody>
      </p:sp>
      <p:sp>
        <p:nvSpPr>
          <p:cNvPr id="6" name="Footer Placeholder 5">
            <a:extLst>
              <a:ext uri="{FF2B5EF4-FFF2-40B4-BE49-F238E27FC236}">
                <a16:creationId xmlns:a16="http://schemas.microsoft.com/office/drawing/2014/main" id="{AFC710BF-CB14-22FF-A757-492B83A1743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5AB313A-7F01-38CC-4AA2-45AC196B6E10}"/>
              </a:ext>
            </a:extLst>
          </p:cNvPr>
          <p:cNvSpPr>
            <a:spLocks noGrp="1"/>
          </p:cNvSpPr>
          <p:nvPr>
            <p:ph type="sldNum" sz="quarter" idx="12"/>
          </p:nvPr>
        </p:nvSpPr>
        <p:spPr/>
        <p:txBody>
          <a:bodyPr/>
          <a:lstStyle/>
          <a:p>
            <a:fld id="{5FC22888-C6F0-4918-B5ED-37B3ABF1B807}" type="slidenum">
              <a:rPr lang="en-GB" smtClean="0"/>
              <a:t>‹#›</a:t>
            </a:fld>
            <a:endParaRPr lang="en-GB"/>
          </a:p>
        </p:txBody>
      </p:sp>
    </p:spTree>
    <p:extLst>
      <p:ext uri="{BB962C8B-B14F-4D97-AF65-F5344CB8AC3E}">
        <p14:creationId xmlns:p14="http://schemas.microsoft.com/office/powerpoint/2010/main" val="3324755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5873E5-2B2A-5298-1B44-D61924C6B072}"/>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DB4E2B9-76BC-36D4-4388-BD374C9AA9F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4E81290-3323-0954-1F5C-AD3008A7D6C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A4F86D28-2507-0FD5-B116-BCBC2D4966C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343305B-8A07-1EF5-8F3B-59ECCA7BDB4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ACE9752D-49B8-7466-5A75-B2EC9E74E325}"/>
              </a:ext>
            </a:extLst>
          </p:cNvPr>
          <p:cNvSpPr>
            <a:spLocks noGrp="1"/>
          </p:cNvSpPr>
          <p:nvPr>
            <p:ph type="dt" sz="half" idx="10"/>
          </p:nvPr>
        </p:nvSpPr>
        <p:spPr/>
        <p:txBody>
          <a:bodyPr/>
          <a:lstStyle/>
          <a:p>
            <a:fld id="{77F95893-0FF6-4B9B-BA43-C61CB44D7CD3}" type="datetimeFigureOut">
              <a:rPr lang="en-GB" smtClean="0"/>
              <a:t>20/08/2026</a:t>
            </a:fld>
            <a:endParaRPr lang="en-GB"/>
          </a:p>
        </p:txBody>
      </p:sp>
      <p:sp>
        <p:nvSpPr>
          <p:cNvPr id="8" name="Footer Placeholder 7">
            <a:extLst>
              <a:ext uri="{FF2B5EF4-FFF2-40B4-BE49-F238E27FC236}">
                <a16:creationId xmlns:a16="http://schemas.microsoft.com/office/drawing/2014/main" id="{44E58FC5-02FA-146D-77BB-4786340BBB22}"/>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A24A73AE-DD7D-924E-B478-728E72211309}"/>
              </a:ext>
            </a:extLst>
          </p:cNvPr>
          <p:cNvSpPr>
            <a:spLocks noGrp="1"/>
          </p:cNvSpPr>
          <p:nvPr>
            <p:ph type="sldNum" sz="quarter" idx="12"/>
          </p:nvPr>
        </p:nvSpPr>
        <p:spPr/>
        <p:txBody>
          <a:bodyPr/>
          <a:lstStyle/>
          <a:p>
            <a:fld id="{5FC22888-C6F0-4918-B5ED-37B3ABF1B807}" type="slidenum">
              <a:rPr lang="en-GB" smtClean="0"/>
              <a:t>‹#›</a:t>
            </a:fld>
            <a:endParaRPr lang="en-GB"/>
          </a:p>
        </p:txBody>
      </p:sp>
    </p:spTree>
    <p:extLst>
      <p:ext uri="{BB962C8B-B14F-4D97-AF65-F5344CB8AC3E}">
        <p14:creationId xmlns:p14="http://schemas.microsoft.com/office/powerpoint/2010/main" val="356376540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94F93A-B96C-46AE-CF49-AFE481AE8E25}"/>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0C7FCE03-3A40-910D-A26E-3345D5DBD79E}"/>
              </a:ext>
            </a:extLst>
          </p:cNvPr>
          <p:cNvSpPr>
            <a:spLocks noGrp="1"/>
          </p:cNvSpPr>
          <p:nvPr>
            <p:ph type="dt" sz="half" idx="10"/>
          </p:nvPr>
        </p:nvSpPr>
        <p:spPr/>
        <p:txBody>
          <a:bodyPr/>
          <a:lstStyle/>
          <a:p>
            <a:fld id="{77F95893-0FF6-4B9B-BA43-C61CB44D7CD3}" type="datetimeFigureOut">
              <a:rPr lang="en-GB" smtClean="0"/>
              <a:t>20/08/2026</a:t>
            </a:fld>
            <a:endParaRPr lang="en-GB"/>
          </a:p>
        </p:txBody>
      </p:sp>
      <p:sp>
        <p:nvSpPr>
          <p:cNvPr id="4" name="Footer Placeholder 3">
            <a:extLst>
              <a:ext uri="{FF2B5EF4-FFF2-40B4-BE49-F238E27FC236}">
                <a16:creationId xmlns:a16="http://schemas.microsoft.com/office/drawing/2014/main" id="{02C8DD4C-BB5F-A0B3-A5F0-A1465264C06F}"/>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6442F627-C05C-3C0C-3EF0-3824C9C6AA22}"/>
              </a:ext>
            </a:extLst>
          </p:cNvPr>
          <p:cNvSpPr>
            <a:spLocks noGrp="1"/>
          </p:cNvSpPr>
          <p:nvPr>
            <p:ph type="sldNum" sz="quarter" idx="12"/>
          </p:nvPr>
        </p:nvSpPr>
        <p:spPr/>
        <p:txBody>
          <a:bodyPr/>
          <a:lstStyle/>
          <a:p>
            <a:fld id="{5FC22888-C6F0-4918-B5ED-37B3ABF1B807}" type="slidenum">
              <a:rPr lang="en-GB" smtClean="0"/>
              <a:t>‹#›</a:t>
            </a:fld>
            <a:endParaRPr lang="en-GB"/>
          </a:p>
        </p:txBody>
      </p:sp>
    </p:spTree>
    <p:extLst>
      <p:ext uri="{BB962C8B-B14F-4D97-AF65-F5344CB8AC3E}">
        <p14:creationId xmlns:p14="http://schemas.microsoft.com/office/powerpoint/2010/main" val="173602417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458E118-6E62-F7F8-A8F4-54A4C8A8B618}"/>
              </a:ext>
            </a:extLst>
          </p:cNvPr>
          <p:cNvSpPr>
            <a:spLocks noGrp="1"/>
          </p:cNvSpPr>
          <p:nvPr>
            <p:ph type="dt" sz="half" idx="10"/>
          </p:nvPr>
        </p:nvSpPr>
        <p:spPr/>
        <p:txBody>
          <a:bodyPr/>
          <a:lstStyle/>
          <a:p>
            <a:fld id="{77F95893-0FF6-4B9B-BA43-C61CB44D7CD3}" type="datetimeFigureOut">
              <a:rPr lang="en-GB" smtClean="0"/>
              <a:t>20/08/2026</a:t>
            </a:fld>
            <a:endParaRPr lang="en-GB"/>
          </a:p>
        </p:txBody>
      </p:sp>
      <p:sp>
        <p:nvSpPr>
          <p:cNvPr id="3" name="Footer Placeholder 2">
            <a:extLst>
              <a:ext uri="{FF2B5EF4-FFF2-40B4-BE49-F238E27FC236}">
                <a16:creationId xmlns:a16="http://schemas.microsoft.com/office/drawing/2014/main" id="{967F87B4-4097-8BDD-8B4F-771D93528265}"/>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7E76EBB6-1FCD-4A8C-3328-EA54EF8FAE0D}"/>
              </a:ext>
            </a:extLst>
          </p:cNvPr>
          <p:cNvSpPr>
            <a:spLocks noGrp="1"/>
          </p:cNvSpPr>
          <p:nvPr>
            <p:ph type="sldNum" sz="quarter" idx="12"/>
          </p:nvPr>
        </p:nvSpPr>
        <p:spPr/>
        <p:txBody>
          <a:bodyPr/>
          <a:lstStyle/>
          <a:p>
            <a:fld id="{5FC22888-C6F0-4918-B5ED-37B3ABF1B807}" type="slidenum">
              <a:rPr lang="en-GB" smtClean="0"/>
              <a:t>‹#›</a:t>
            </a:fld>
            <a:endParaRPr lang="en-GB"/>
          </a:p>
        </p:txBody>
      </p:sp>
    </p:spTree>
    <p:extLst>
      <p:ext uri="{BB962C8B-B14F-4D97-AF65-F5344CB8AC3E}">
        <p14:creationId xmlns:p14="http://schemas.microsoft.com/office/powerpoint/2010/main" val="364378844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CD6EA4-535E-B790-CE99-A7064C046BC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B418589C-9B6C-6B15-C608-4E899D189C5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7F1D7420-7A6D-6351-ACD9-E91FA87014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00C484-F432-D592-9A6E-0BF415B683D6}"/>
              </a:ext>
            </a:extLst>
          </p:cNvPr>
          <p:cNvSpPr>
            <a:spLocks noGrp="1"/>
          </p:cNvSpPr>
          <p:nvPr>
            <p:ph type="dt" sz="half" idx="10"/>
          </p:nvPr>
        </p:nvSpPr>
        <p:spPr/>
        <p:txBody>
          <a:bodyPr/>
          <a:lstStyle/>
          <a:p>
            <a:fld id="{77F95893-0FF6-4B9B-BA43-C61CB44D7CD3}" type="datetimeFigureOut">
              <a:rPr lang="en-GB" smtClean="0"/>
              <a:t>20/08/2026</a:t>
            </a:fld>
            <a:endParaRPr lang="en-GB"/>
          </a:p>
        </p:txBody>
      </p:sp>
      <p:sp>
        <p:nvSpPr>
          <p:cNvPr id="6" name="Footer Placeholder 5">
            <a:extLst>
              <a:ext uri="{FF2B5EF4-FFF2-40B4-BE49-F238E27FC236}">
                <a16:creationId xmlns:a16="http://schemas.microsoft.com/office/drawing/2014/main" id="{291B7204-0645-D613-FB41-FBB1B6EB65F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03110C8-8C9C-7E68-2B71-00876D9CBB96}"/>
              </a:ext>
            </a:extLst>
          </p:cNvPr>
          <p:cNvSpPr>
            <a:spLocks noGrp="1"/>
          </p:cNvSpPr>
          <p:nvPr>
            <p:ph type="sldNum" sz="quarter" idx="12"/>
          </p:nvPr>
        </p:nvSpPr>
        <p:spPr/>
        <p:txBody>
          <a:bodyPr/>
          <a:lstStyle/>
          <a:p>
            <a:fld id="{5FC22888-C6F0-4918-B5ED-37B3ABF1B807}" type="slidenum">
              <a:rPr lang="en-GB" smtClean="0"/>
              <a:t>‹#›</a:t>
            </a:fld>
            <a:endParaRPr lang="en-GB"/>
          </a:p>
        </p:txBody>
      </p:sp>
    </p:spTree>
    <p:extLst>
      <p:ext uri="{BB962C8B-B14F-4D97-AF65-F5344CB8AC3E}">
        <p14:creationId xmlns:p14="http://schemas.microsoft.com/office/powerpoint/2010/main" val="255229128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3CCBE9-2820-57D8-E804-A3A25429CAD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327EF875-E8B0-70D1-F27D-12CB7C09F34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5F86C7E8-C6E1-D71D-DFB0-9536989A5F5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47D4B2B-90CF-DC82-386B-536F476733CF}"/>
              </a:ext>
            </a:extLst>
          </p:cNvPr>
          <p:cNvSpPr>
            <a:spLocks noGrp="1"/>
          </p:cNvSpPr>
          <p:nvPr>
            <p:ph type="dt" sz="half" idx="10"/>
          </p:nvPr>
        </p:nvSpPr>
        <p:spPr/>
        <p:txBody>
          <a:bodyPr/>
          <a:lstStyle/>
          <a:p>
            <a:fld id="{77F95893-0FF6-4B9B-BA43-C61CB44D7CD3}" type="datetimeFigureOut">
              <a:rPr lang="en-GB" smtClean="0"/>
              <a:t>20/08/2026</a:t>
            </a:fld>
            <a:endParaRPr lang="en-GB"/>
          </a:p>
        </p:txBody>
      </p:sp>
      <p:sp>
        <p:nvSpPr>
          <p:cNvPr id="6" name="Footer Placeholder 5">
            <a:extLst>
              <a:ext uri="{FF2B5EF4-FFF2-40B4-BE49-F238E27FC236}">
                <a16:creationId xmlns:a16="http://schemas.microsoft.com/office/drawing/2014/main" id="{F0C0759A-7847-C416-FF27-C572D0850E5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DFEA2A1-75AB-716D-F81D-2B527C0231E9}"/>
              </a:ext>
            </a:extLst>
          </p:cNvPr>
          <p:cNvSpPr>
            <a:spLocks noGrp="1"/>
          </p:cNvSpPr>
          <p:nvPr>
            <p:ph type="sldNum" sz="quarter" idx="12"/>
          </p:nvPr>
        </p:nvSpPr>
        <p:spPr/>
        <p:txBody>
          <a:bodyPr/>
          <a:lstStyle/>
          <a:p>
            <a:fld id="{5FC22888-C6F0-4918-B5ED-37B3ABF1B807}" type="slidenum">
              <a:rPr lang="en-GB" smtClean="0"/>
              <a:t>‹#›</a:t>
            </a:fld>
            <a:endParaRPr lang="en-GB"/>
          </a:p>
        </p:txBody>
      </p:sp>
    </p:spTree>
    <p:extLst>
      <p:ext uri="{BB962C8B-B14F-4D97-AF65-F5344CB8AC3E}">
        <p14:creationId xmlns:p14="http://schemas.microsoft.com/office/powerpoint/2010/main" val="207376172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9F7B29C-3A76-5029-47E1-D5CDAFFD576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7F59425-B0AB-F5DB-8540-080BE521AF3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9FFD69F-51FF-0E4C-5FDC-A51FBD0C596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7F95893-0FF6-4B9B-BA43-C61CB44D7CD3}" type="datetimeFigureOut">
              <a:rPr lang="en-GB" smtClean="0"/>
              <a:t>20/08/2026</a:t>
            </a:fld>
            <a:endParaRPr lang="en-GB"/>
          </a:p>
        </p:txBody>
      </p:sp>
      <p:sp>
        <p:nvSpPr>
          <p:cNvPr id="5" name="Footer Placeholder 4">
            <a:extLst>
              <a:ext uri="{FF2B5EF4-FFF2-40B4-BE49-F238E27FC236}">
                <a16:creationId xmlns:a16="http://schemas.microsoft.com/office/drawing/2014/main" id="{58748CDE-8A52-1D72-F372-7165ABA44EC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E66F4959-499D-7026-9179-1DF2B3486A1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FC22888-C6F0-4918-B5ED-37B3ABF1B807}" type="slidenum">
              <a:rPr lang="en-GB" smtClean="0"/>
              <a:t>‹#›</a:t>
            </a:fld>
            <a:endParaRPr lang="en-GB"/>
          </a:p>
        </p:txBody>
      </p:sp>
    </p:spTree>
    <p:extLst>
      <p:ext uri="{BB962C8B-B14F-4D97-AF65-F5344CB8AC3E}">
        <p14:creationId xmlns:p14="http://schemas.microsoft.com/office/powerpoint/2010/main" val="41204172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16.png"/><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hyperlink" Target="https://view.officeapps.live.com/op/view.aspx?src=https%3A%2F%2Farunion.co.uk%2Fpageassets%2Fchelmsford%2Fyour-say%2Frepresentation%2FSSLC-student-report-template1.docx&amp;wdOrigin=BROWSELINK" TargetMode="External"/><Relationship Id="rId4" Type="http://schemas.openxmlformats.org/officeDocument/2006/relationships/image" Target="../media/image19.jpeg"/></Relationships>
</file>

<file path=ppt/slides/_rels/slide17.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8.png"/><Relationship Id="rId7" Type="http://schemas.openxmlformats.org/officeDocument/2006/relationships/diagramColors" Target="../diagrams/colors1.xml"/><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diagramQuickStyle" Target="../diagrams/quickStyle1.xml"/><Relationship Id="rId11" Type="http://schemas.openxmlformats.org/officeDocument/2006/relationships/image" Target="../media/image22.svg"/><Relationship Id="rId5" Type="http://schemas.openxmlformats.org/officeDocument/2006/relationships/diagramLayout" Target="../diagrams/layout1.xml"/><Relationship Id="rId10" Type="http://schemas.openxmlformats.org/officeDocument/2006/relationships/image" Target="../media/image21.svg"/><Relationship Id="rId4" Type="http://schemas.openxmlformats.org/officeDocument/2006/relationships/diagramData" Target="../diagrams/data1.xml"/><Relationship Id="rId9" Type="http://schemas.openxmlformats.org/officeDocument/2006/relationships/image" Target="../media/image20.sv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3.png"/><Relationship Id="rId7"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2.png"/><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hyperlink" Target="https://arunion.co.uk/cambridge/your-say/campaigns/"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hyperlink" Target="mailto:j.bunkle@angliastudent.com" TargetMode="External"/><Relationship Id="rId4" Type="http://schemas.openxmlformats.org/officeDocument/2006/relationships/image" Target="../media/image26.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hyperlink" Target="https://arunion.co.uk/chelmsford/your-say/makeithappen/" TargetMode="External"/><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hyperlink" Target="https://arunion.co.uk/chelmsford/get-involved/societies/" TargetMode="External"/></Relationships>
</file>

<file path=ppt/slides/_rels/slide29.xml.rels><?xml version="1.0" encoding="UTF-8" standalone="yes"?>
<Relationships xmlns="http://schemas.openxmlformats.org/package/2006/relationships"><Relationship Id="rId3" Type="http://schemas.openxmlformats.org/officeDocument/2006/relationships/hyperlink" Target="https://arunion.co.uk/chelmsford/get-involved/volunteering/log-hours/" TargetMode="External"/><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hyperlink" Target="https://arunion.co.uk/chelmsford/get-involved/representation/" TargetMode="External"/><Relationship Id="rId2" Type="http://schemas.openxmlformats.org/officeDocument/2006/relationships/hyperlink" Target="https://arunion.co.uk/chelmsford/your-say/representation/" TargetMode="Externa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hyperlink" Target="https://arunion.co.uk/chelmsford/your-say/representation/messaging-centre/"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16.png"/><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40DBF066-D70D-641A-690F-2A800D669EC0}"/>
            </a:ext>
          </a:extLst>
        </p:cNvPr>
        <p:cNvGrpSpPr/>
        <p:nvPr/>
      </p:nvGrpSpPr>
      <p:grpSpPr>
        <a:xfrm>
          <a:off x="0" y="0"/>
          <a:ext cx="0" cy="0"/>
          <a:chOff x="0" y="0"/>
          <a:chExt cx="0" cy="0"/>
        </a:xfrm>
      </p:grpSpPr>
      <p:pic>
        <p:nvPicPr>
          <p:cNvPr id="4" name="Picture 3" descr="A blue and black logo&#10;&#10;AI-generated content may be incorrect.">
            <a:extLst>
              <a:ext uri="{FF2B5EF4-FFF2-40B4-BE49-F238E27FC236}">
                <a16:creationId xmlns:a16="http://schemas.microsoft.com/office/drawing/2014/main" id="{5EB8F541-2501-0E47-27DF-AF52862869F5}"/>
              </a:ext>
            </a:extLst>
          </p:cNvPr>
          <p:cNvPicPr>
            <a:picLocks noChangeAspect="1"/>
          </p:cNvPicPr>
          <p:nvPr/>
        </p:nvPicPr>
        <p:blipFill>
          <a:blip r:embed="rId3"/>
          <a:stretch>
            <a:fillRect/>
          </a:stretch>
        </p:blipFill>
        <p:spPr>
          <a:xfrm>
            <a:off x="-2891692" y="-605693"/>
            <a:ext cx="8079153" cy="8079153"/>
          </a:xfrm>
          <a:prstGeom prst="rect">
            <a:avLst/>
          </a:prstGeom>
        </p:spPr>
      </p:pic>
      <p:pic>
        <p:nvPicPr>
          <p:cNvPr id="5" name="Picture 4" descr="A black and purple square with a black stripe&#10;&#10;AI-generated content may be incorrect.">
            <a:extLst>
              <a:ext uri="{FF2B5EF4-FFF2-40B4-BE49-F238E27FC236}">
                <a16:creationId xmlns:a16="http://schemas.microsoft.com/office/drawing/2014/main" id="{FB2ADF98-BC0F-2BA0-6431-44B39DE4A00E}"/>
              </a:ext>
            </a:extLst>
          </p:cNvPr>
          <p:cNvPicPr>
            <a:picLocks noChangeAspect="1"/>
          </p:cNvPicPr>
          <p:nvPr/>
        </p:nvPicPr>
        <p:blipFill>
          <a:blip r:embed="rId4"/>
          <a:stretch>
            <a:fillRect/>
          </a:stretch>
        </p:blipFill>
        <p:spPr>
          <a:xfrm>
            <a:off x="6275917" y="-370417"/>
            <a:ext cx="6858000" cy="6858000"/>
          </a:xfrm>
          <a:prstGeom prst="rect">
            <a:avLst/>
          </a:prstGeom>
        </p:spPr>
      </p:pic>
      <p:pic>
        <p:nvPicPr>
          <p:cNvPr id="2" name="Picture 1" descr="A yellow star shaped object&#10;&#10;AI-generated content may be incorrect.">
            <a:extLst>
              <a:ext uri="{FF2B5EF4-FFF2-40B4-BE49-F238E27FC236}">
                <a16:creationId xmlns:a16="http://schemas.microsoft.com/office/drawing/2014/main" id="{D0B4F835-C31E-2A71-882C-D7CFCD394217}"/>
              </a:ext>
            </a:extLst>
          </p:cNvPr>
          <p:cNvPicPr>
            <a:picLocks noChangeAspect="1"/>
          </p:cNvPicPr>
          <p:nvPr/>
        </p:nvPicPr>
        <p:blipFill>
          <a:blip r:embed="rId5"/>
          <a:stretch>
            <a:fillRect/>
          </a:stretch>
        </p:blipFill>
        <p:spPr>
          <a:xfrm>
            <a:off x="-623637" y="-1071359"/>
            <a:ext cx="9512043" cy="9495691"/>
          </a:xfrm>
          <a:prstGeom prst="rect">
            <a:avLst/>
          </a:prstGeom>
        </p:spPr>
      </p:pic>
      <p:pic>
        <p:nvPicPr>
          <p:cNvPr id="3" name="Picture 2" descr="A orange blotch on a black background&#10;&#10;AI-generated content may be incorrect.">
            <a:extLst>
              <a:ext uri="{FF2B5EF4-FFF2-40B4-BE49-F238E27FC236}">
                <a16:creationId xmlns:a16="http://schemas.microsoft.com/office/drawing/2014/main" id="{B989B4D4-D4C4-2B20-1A9A-30D198C44217}"/>
              </a:ext>
            </a:extLst>
          </p:cNvPr>
          <p:cNvPicPr>
            <a:picLocks noChangeAspect="1"/>
          </p:cNvPicPr>
          <p:nvPr/>
        </p:nvPicPr>
        <p:blipFill>
          <a:blip r:embed="rId6"/>
          <a:srcRect l="-980" t="1961" r="980" b="-1961"/>
          <a:stretch>
            <a:fillRect/>
          </a:stretch>
        </p:blipFill>
        <p:spPr>
          <a:xfrm>
            <a:off x="6278361" y="323199"/>
            <a:ext cx="7971699" cy="7971699"/>
          </a:xfrm>
          <a:prstGeom prst="rect">
            <a:avLst/>
          </a:prstGeom>
        </p:spPr>
      </p:pic>
      <p:sp>
        <p:nvSpPr>
          <p:cNvPr id="7" name="TextBox 6">
            <a:extLst>
              <a:ext uri="{FF2B5EF4-FFF2-40B4-BE49-F238E27FC236}">
                <a16:creationId xmlns:a16="http://schemas.microsoft.com/office/drawing/2014/main" id="{1576E187-ADDE-CDB4-D237-4C3D01458BD3}"/>
              </a:ext>
            </a:extLst>
          </p:cNvPr>
          <p:cNvSpPr txBox="1"/>
          <p:nvPr/>
        </p:nvSpPr>
        <p:spPr>
          <a:xfrm>
            <a:off x="2106084" y="2264833"/>
            <a:ext cx="4679949" cy="19389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6000" b="1">
                <a:latin typeface="Atkinson Hyperlegible"/>
              </a:rPr>
              <a:t>Course Rep Training 2026</a:t>
            </a:r>
            <a:r>
              <a:rPr lang="en-GB" sz="3600" b="1" dirty="0"/>
              <a:t> </a:t>
            </a:r>
          </a:p>
        </p:txBody>
      </p:sp>
      <p:pic>
        <p:nvPicPr>
          <p:cNvPr id="8" name="Picture 7" descr="A purple letters on a black background&#10;&#10;AI-generated content may be incorrect.">
            <a:extLst>
              <a:ext uri="{FF2B5EF4-FFF2-40B4-BE49-F238E27FC236}">
                <a16:creationId xmlns:a16="http://schemas.microsoft.com/office/drawing/2014/main" id="{445A9EE2-3569-DFC7-35A2-56418206836D}"/>
              </a:ext>
            </a:extLst>
          </p:cNvPr>
          <p:cNvPicPr>
            <a:picLocks noChangeAspect="1"/>
          </p:cNvPicPr>
          <p:nvPr/>
        </p:nvPicPr>
        <p:blipFill>
          <a:blip r:embed="rId7"/>
          <a:stretch>
            <a:fillRect/>
          </a:stretch>
        </p:blipFill>
        <p:spPr>
          <a:xfrm>
            <a:off x="-243417" y="6089330"/>
            <a:ext cx="2592917" cy="1039924"/>
          </a:xfrm>
          <a:prstGeom prst="rect">
            <a:avLst/>
          </a:prstGeom>
        </p:spPr>
      </p:pic>
    </p:spTree>
    <p:extLst>
      <p:ext uri="{BB962C8B-B14F-4D97-AF65-F5344CB8AC3E}">
        <p14:creationId xmlns:p14="http://schemas.microsoft.com/office/powerpoint/2010/main" val="334244930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0000"/>
        </a:solidFill>
        <a:effectLst/>
      </p:bgPr>
    </p:bg>
    <p:spTree>
      <p:nvGrpSpPr>
        <p:cNvPr id="1" name="">
          <a:extLst>
            <a:ext uri="{FF2B5EF4-FFF2-40B4-BE49-F238E27FC236}">
              <a16:creationId xmlns:a16="http://schemas.microsoft.com/office/drawing/2014/main" id="{16E17A9F-8C84-21B2-8C44-D6647C8C24C2}"/>
            </a:ext>
          </a:extLst>
        </p:cNvPr>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B011F4AD-01CA-1175-3E5E-7A5F075CB6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3" y="0"/>
            <a:ext cx="12191695" cy="6858000"/>
          </a:xfrm>
          <a:prstGeom prst="rect">
            <a:avLst/>
          </a:prstGeom>
          <a:solidFill>
            <a:schemeClr val="bg2">
              <a:tint val="95000"/>
              <a:satMod val="1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Meiryo"/>
            </a:endParaRPr>
          </a:p>
        </p:txBody>
      </p:sp>
      <p:sp>
        <p:nvSpPr>
          <p:cNvPr id="15" name="Freeform: Shape 14">
            <a:extLst>
              <a:ext uri="{FF2B5EF4-FFF2-40B4-BE49-F238E27FC236}">
                <a16:creationId xmlns:a16="http://schemas.microsoft.com/office/drawing/2014/main" id="{CCAA0ED7-3CB3-8AF2-F0E4-FA1E12D94F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64" y="2646946"/>
            <a:ext cx="4611389" cy="4234957"/>
          </a:xfrm>
          <a:custGeom>
            <a:avLst/>
            <a:gdLst>
              <a:gd name="connsiteX0" fmla="*/ 1027223 w 4611389"/>
              <a:gd name="connsiteY0" fmla="*/ 1561 h 4349060"/>
              <a:gd name="connsiteX1" fmla="*/ 2494275 w 4611389"/>
              <a:gd name="connsiteY1" fmla="*/ 407320 h 4349060"/>
              <a:gd name="connsiteX2" fmla="*/ 4571779 w 4611389"/>
              <a:gd name="connsiteY2" fmla="*/ 4223172 h 4349060"/>
              <a:gd name="connsiteX3" fmla="*/ 4542246 w 4611389"/>
              <a:gd name="connsiteY3" fmla="*/ 4349060 h 4349060"/>
              <a:gd name="connsiteX4" fmla="*/ 0 w 4611389"/>
              <a:gd name="connsiteY4" fmla="*/ 4349060 h 4349060"/>
              <a:gd name="connsiteX5" fmla="*/ 0 w 4611389"/>
              <a:gd name="connsiteY5" fmla="*/ 145315 h 4349060"/>
              <a:gd name="connsiteX6" fmla="*/ 177713 w 4611389"/>
              <a:gd name="connsiteY6" fmla="*/ 92596 h 4349060"/>
              <a:gd name="connsiteX7" fmla="*/ 1027223 w 4611389"/>
              <a:gd name="connsiteY7" fmla="*/ 1561 h 4349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11389" h="4349060">
                <a:moveTo>
                  <a:pt x="1027223" y="1561"/>
                </a:moveTo>
                <a:cubicBezTo>
                  <a:pt x="1510283" y="16927"/>
                  <a:pt x="2006320" y="146146"/>
                  <a:pt x="2494275" y="407320"/>
                </a:cubicBezTo>
                <a:cubicBezTo>
                  <a:pt x="3912216" y="1166261"/>
                  <a:pt x="4815410" y="2787044"/>
                  <a:pt x="4571779" y="4223172"/>
                </a:cubicBezTo>
                <a:lnTo>
                  <a:pt x="4542246" y="4349060"/>
                </a:lnTo>
                <a:lnTo>
                  <a:pt x="0" y="4349060"/>
                </a:lnTo>
                <a:lnTo>
                  <a:pt x="0" y="145315"/>
                </a:lnTo>
                <a:lnTo>
                  <a:pt x="177713" y="92596"/>
                </a:lnTo>
                <a:cubicBezTo>
                  <a:pt x="453211" y="23999"/>
                  <a:pt x="737889" y="-7642"/>
                  <a:pt x="1027223" y="1561"/>
                </a:cubicBezTo>
                <a:close/>
              </a:path>
            </a:pathLst>
          </a:custGeom>
          <a:noFill/>
          <a:ln w="19050">
            <a:solidFill>
              <a:srgbClr val="FFFFFF">
                <a:alpha val="50000"/>
              </a:srgb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17" name="Freeform: Shape 16">
            <a:extLst>
              <a:ext uri="{FF2B5EF4-FFF2-40B4-BE49-F238E27FC236}">
                <a16:creationId xmlns:a16="http://schemas.microsoft.com/office/drawing/2014/main" id="{C2EDE4F7-46CA-C83D-3E34-16FAA9F214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27910" y="-12717"/>
            <a:ext cx="4495812" cy="2866417"/>
          </a:xfrm>
          <a:custGeom>
            <a:avLst/>
            <a:gdLst>
              <a:gd name="connsiteX0" fmla="*/ 237339 w 4130517"/>
              <a:gd name="connsiteY0" fmla="*/ 0 h 2806419"/>
              <a:gd name="connsiteX1" fmla="*/ 3997489 w 4130517"/>
              <a:gd name="connsiteY1" fmla="*/ 0 h 2806419"/>
              <a:gd name="connsiteX2" fmla="*/ 4006148 w 4130517"/>
              <a:gd name="connsiteY2" fmla="*/ 24333 h 2806419"/>
              <a:gd name="connsiteX3" fmla="*/ 4130517 w 4130517"/>
              <a:gd name="connsiteY3" fmla="*/ 887307 h 2806419"/>
              <a:gd name="connsiteX4" fmla="*/ 3915925 w 4130517"/>
              <a:gd name="connsiteY4" fmla="*/ 1525677 h 2806419"/>
              <a:gd name="connsiteX5" fmla="*/ 3280571 w 4130517"/>
              <a:gd name="connsiteY5" fmla="*/ 2120090 h 2806419"/>
              <a:gd name="connsiteX6" fmla="*/ 3140878 w 4130517"/>
              <a:gd name="connsiteY6" fmla="*/ 2233796 h 2806419"/>
              <a:gd name="connsiteX7" fmla="*/ 1993019 w 4130517"/>
              <a:gd name="connsiteY7" fmla="*/ 2806419 h 2806419"/>
              <a:gd name="connsiteX8" fmla="*/ 480948 w 4130517"/>
              <a:gd name="connsiteY8" fmla="*/ 1875638 h 2806419"/>
              <a:gd name="connsiteX9" fmla="*/ 319805 w 4130517"/>
              <a:gd name="connsiteY9" fmla="*/ 1637519 h 2806419"/>
              <a:gd name="connsiteX10" fmla="*/ 0 w 4130517"/>
              <a:gd name="connsiteY10" fmla="*/ 887307 h 2806419"/>
              <a:gd name="connsiteX11" fmla="*/ 193231 w 4130517"/>
              <a:gd name="connsiteY11" fmla="*/ 79360 h 2806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130517" h="2806419">
                <a:moveTo>
                  <a:pt x="237339" y="0"/>
                </a:moveTo>
                <a:lnTo>
                  <a:pt x="3997489" y="0"/>
                </a:lnTo>
                <a:lnTo>
                  <a:pt x="4006148" y="24333"/>
                </a:lnTo>
                <a:cubicBezTo>
                  <a:pt x="4087750" y="288004"/>
                  <a:pt x="4130517" y="579903"/>
                  <a:pt x="4130517" y="887307"/>
                </a:cubicBezTo>
                <a:cubicBezTo>
                  <a:pt x="4130517" y="1132599"/>
                  <a:pt x="4064304" y="1329464"/>
                  <a:pt x="3915925" y="1525677"/>
                </a:cubicBezTo>
                <a:cubicBezTo>
                  <a:pt x="3760721" y="1730924"/>
                  <a:pt x="3527514" y="1919967"/>
                  <a:pt x="3280571" y="2120090"/>
                </a:cubicBezTo>
                <a:cubicBezTo>
                  <a:pt x="3235011" y="2156968"/>
                  <a:pt x="3187944" y="2195151"/>
                  <a:pt x="3140878" y="2233796"/>
                </a:cubicBezTo>
                <a:cubicBezTo>
                  <a:pt x="2719582" y="2579662"/>
                  <a:pt x="2412097" y="2806419"/>
                  <a:pt x="1993019" y="2806419"/>
                </a:cubicBezTo>
                <a:cubicBezTo>
                  <a:pt x="1354472" y="2806419"/>
                  <a:pt x="902244" y="2528070"/>
                  <a:pt x="480948" y="1875638"/>
                </a:cubicBezTo>
                <a:cubicBezTo>
                  <a:pt x="425816" y="1790244"/>
                  <a:pt x="371924" y="1712578"/>
                  <a:pt x="319805" y="1637519"/>
                </a:cubicBezTo>
                <a:cubicBezTo>
                  <a:pt x="103795" y="1326296"/>
                  <a:pt x="0" y="1164446"/>
                  <a:pt x="0" y="887307"/>
                </a:cubicBezTo>
                <a:cubicBezTo>
                  <a:pt x="0" y="612125"/>
                  <a:pt x="65060" y="340293"/>
                  <a:pt x="193231" y="79360"/>
                </a:cubicBezTo>
                <a:close/>
              </a:path>
            </a:pathLst>
          </a:custGeom>
          <a:noFill/>
          <a:ln w="19050">
            <a:solidFill>
              <a:srgbClr val="FFFFFF">
                <a:alpha val="50000"/>
              </a:srgb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19" name="Freeform: Shape 18">
            <a:extLst>
              <a:ext uri="{FF2B5EF4-FFF2-40B4-BE49-F238E27FC236}">
                <a16:creationId xmlns:a16="http://schemas.microsoft.com/office/drawing/2014/main" id="{046BCDCB-4722-8D18-3E10-47FD5DE28D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5969413">
            <a:off x="5578738" y="1299898"/>
            <a:ext cx="2299137" cy="2600447"/>
          </a:xfrm>
          <a:custGeom>
            <a:avLst/>
            <a:gdLst>
              <a:gd name="connsiteX0" fmla="*/ 1448892 w 2805016"/>
              <a:gd name="connsiteY0" fmla="*/ 1295 h 3049345"/>
              <a:gd name="connsiteX1" fmla="*/ 1762036 w 2805016"/>
              <a:gd name="connsiteY1" fmla="*/ 37054 h 3049345"/>
              <a:gd name="connsiteX2" fmla="*/ 2172496 w 2805016"/>
              <a:gd name="connsiteY2" fmla="*/ 276646 h 3049345"/>
              <a:gd name="connsiteX3" fmla="*/ 2494528 w 2805016"/>
              <a:gd name="connsiteY3" fmla="*/ 816190 h 3049345"/>
              <a:gd name="connsiteX4" fmla="*/ 2553622 w 2805016"/>
              <a:gd name="connsiteY4" fmla="*/ 932591 h 3049345"/>
              <a:gd name="connsiteX5" fmla="*/ 2789833 w 2805016"/>
              <a:gd name="connsiteY5" fmla="*/ 1841650 h 3049345"/>
              <a:gd name="connsiteX6" fmla="*/ 1939259 w 2805016"/>
              <a:gd name="connsiteY6" fmla="*/ 2818274 h 3049345"/>
              <a:gd name="connsiteX7" fmla="*/ 1752834 w 2805016"/>
              <a:gd name="connsiteY7" fmla="*/ 2904144 h 3049345"/>
              <a:gd name="connsiteX8" fmla="*/ 1191447 w 2805016"/>
              <a:gd name="connsiteY8" fmla="*/ 3038170 h 3049345"/>
              <a:gd name="connsiteX9" fmla="*/ 661126 w 2805016"/>
              <a:gd name="connsiteY9" fmla="*/ 2791872 h 3049345"/>
              <a:gd name="connsiteX10" fmla="*/ 256115 w 2805016"/>
              <a:gd name="connsiteY10" fmla="*/ 2313690 h 3049345"/>
              <a:gd name="connsiteX11" fmla="*/ 30620 w 2805016"/>
              <a:gd name="connsiteY11" fmla="*/ 1690804 h 3049345"/>
              <a:gd name="connsiteX12" fmla="*/ 29591 w 2805016"/>
              <a:gd name="connsiteY12" fmla="*/ 1037726 h 3049345"/>
              <a:gd name="connsiteX13" fmla="*/ 244525 w 2805016"/>
              <a:gd name="connsiteY13" fmla="*/ 519197 h 3049345"/>
              <a:gd name="connsiteX14" fmla="*/ 622356 w 2805016"/>
              <a:gd name="connsiteY14" fmla="*/ 183048 h 3049345"/>
              <a:gd name="connsiteX15" fmla="*/ 1448892 w 2805016"/>
              <a:gd name="connsiteY15" fmla="*/ 1295 h 3049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5016" h="3049345">
                <a:moveTo>
                  <a:pt x="1448892" y="1295"/>
                </a:moveTo>
                <a:cubicBezTo>
                  <a:pt x="1551302" y="5038"/>
                  <a:pt x="1656071" y="16908"/>
                  <a:pt x="1762036" y="37054"/>
                </a:cubicBezTo>
                <a:cubicBezTo>
                  <a:pt x="1931145" y="69206"/>
                  <a:pt x="2057720" y="143119"/>
                  <a:pt x="2172496" y="276646"/>
                </a:cubicBezTo>
                <a:cubicBezTo>
                  <a:pt x="2292557" y="416316"/>
                  <a:pt x="2390672" y="610536"/>
                  <a:pt x="2494528" y="816190"/>
                </a:cubicBezTo>
                <a:cubicBezTo>
                  <a:pt x="2513659" y="854126"/>
                  <a:pt x="2533480" y="893328"/>
                  <a:pt x="2553622" y="932591"/>
                </a:cubicBezTo>
                <a:cubicBezTo>
                  <a:pt x="2733870" y="1284027"/>
                  <a:pt x="2847724" y="1537159"/>
                  <a:pt x="2789833" y="1841650"/>
                </a:cubicBezTo>
                <a:cubicBezTo>
                  <a:pt x="2701624" y="2305599"/>
                  <a:pt x="2447254" y="2597690"/>
                  <a:pt x="1939259" y="2818274"/>
                </a:cubicBezTo>
                <a:cubicBezTo>
                  <a:pt x="1872770" y="2847138"/>
                  <a:pt x="1811781" y="2876114"/>
                  <a:pt x="1752834" y="2904144"/>
                </a:cubicBezTo>
                <a:cubicBezTo>
                  <a:pt x="1508432" y="3020297"/>
                  <a:pt x="1382512" y="3074496"/>
                  <a:pt x="1191447" y="3038170"/>
                </a:cubicBezTo>
                <a:cubicBezTo>
                  <a:pt x="1001732" y="3002100"/>
                  <a:pt x="823313" y="2919199"/>
                  <a:pt x="661126" y="2791872"/>
                </a:cubicBezTo>
                <a:cubicBezTo>
                  <a:pt x="502474" y="2667286"/>
                  <a:pt x="366163" y="2506376"/>
                  <a:pt x="256115" y="2313690"/>
                </a:cubicBezTo>
                <a:cubicBezTo>
                  <a:pt x="147904" y="2124290"/>
                  <a:pt x="69906" y="1908939"/>
                  <a:pt x="30620" y="1690804"/>
                </a:cubicBezTo>
                <a:cubicBezTo>
                  <a:pt x="-9871" y="1466769"/>
                  <a:pt x="-10191" y="1246967"/>
                  <a:pt x="29591" y="1037726"/>
                </a:cubicBezTo>
                <a:cubicBezTo>
                  <a:pt x="67109" y="840400"/>
                  <a:pt x="139452" y="665977"/>
                  <a:pt x="244525" y="519197"/>
                </a:cubicBezTo>
                <a:cubicBezTo>
                  <a:pt x="343054" y="381648"/>
                  <a:pt x="470192" y="268558"/>
                  <a:pt x="622356" y="183048"/>
                </a:cubicBezTo>
                <a:cubicBezTo>
                  <a:pt x="855671" y="51991"/>
                  <a:pt x="1141662" y="-9932"/>
                  <a:pt x="1448892" y="1295"/>
                </a:cubicBezTo>
                <a:close/>
              </a:path>
            </a:pathLst>
          </a:custGeom>
          <a:noFill/>
          <a:ln w="19050">
            <a:solidFill>
              <a:srgbClr val="FFFFFF">
                <a:alpha val="50000"/>
              </a:srgb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8" name="TextBox 7">
            <a:extLst>
              <a:ext uri="{FF2B5EF4-FFF2-40B4-BE49-F238E27FC236}">
                <a16:creationId xmlns:a16="http://schemas.microsoft.com/office/drawing/2014/main" id="{7C698D0F-D4E5-FA44-29EA-D4A827588AA6}"/>
              </a:ext>
            </a:extLst>
          </p:cNvPr>
          <p:cNvSpPr txBox="1"/>
          <p:nvPr/>
        </p:nvSpPr>
        <p:spPr>
          <a:xfrm>
            <a:off x="4944979" y="3749689"/>
            <a:ext cx="6769184" cy="1573724"/>
          </a:xfrm>
          <a:prstGeom prst="rect">
            <a:avLst/>
          </a:prstGeom>
        </p:spPr>
        <p:txBody>
          <a:bodyPr rot="0" spcFirstLastPara="0" vertOverflow="overflow" horzOverflow="overflow" vert="horz" lIns="91440" tIns="45720" rIns="91440" bIns="45720" numCol="1" spcCol="0" rtlCol="0" fromWordArt="0" anchor="b" anchorCtr="0" forceAA="0" compatLnSpc="1">
            <a:prstTxWarp prst="textNoShape">
              <a:avLst/>
            </a:prstTxWarp>
            <a:normAutofit/>
          </a:bodyPr>
          <a:lstStyle/>
          <a:p>
            <a:pPr>
              <a:lnSpc>
                <a:spcPct val="90000"/>
              </a:lnSpc>
              <a:spcBef>
                <a:spcPct val="0"/>
              </a:spcBef>
              <a:spcAft>
                <a:spcPts val="600"/>
              </a:spcAft>
            </a:pPr>
            <a:r>
              <a:rPr lang="en-US" sz="4800" kern="1200" dirty="0">
                <a:solidFill>
                  <a:schemeClr val="tx1"/>
                </a:solidFill>
                <a:latin typeface="+mj-lt"/>
                <a:ea typeface="+mj-ea"/>
                <a:cs typeface="+mj-cs"/>
              </a:rPr>
              <a:t>Social Media </a:t>
            </a:r>
          </a:p>
        </p:txBody>
      </p:sp>
      <p:pic>
        <p:nvPicPr>
          <p:cNvPr id="4" name="Picture 3" descr="A screenshot of a social media post&#10;&#10;AI-generated content may be incorrect.">
            <a:extLst>
              <a:ext uri="{FF2B5EF4-FFF2-40B4-BE49-F238E27FC236}">
                <a16:creationId xmlns:a16="http://schemas.microsoft.com/office/drawing/2014/main" id="{6BC73724-7DA4-C446-2716-715346F35D92}"/>
              </a:ext>
            </a:extLst>
          </p:cNvPr>
          <p:cNvPicPr>
            <a:picLocks noChangeAspect="1"/>
          </p:cNvPicPr>
          <p:nvPr/>
        </p:nvPicPr>
        <p:blipFill>
          <a:blip r:embed="rId3"/>
          <a:srcRect l="19758" r="12457" b="-3"/>
          <a:stretch>
            <a:fillRect/>
          </a:stretch>
        </p:blipFill>
        <p:spPr>
          <a:xfrm>
            <a:off x="1620005" y="10"/>
            <a:ext cx="4077699" cy="2646937"/>
          </a:xfrm>
          <a:custGeom>
            <a:avLst/>
            <a:gdLst/>
            <a:ahLst/>
            <a:cxnLst/>
            <a:rect l="l" t="t" r="r" b="b"/>
            <a:pathLst>
              <a:path w="4077699" h="2646947">
                <a:moveTo>
                  <a:pt x="298869" y="0"/>
                </a:moveTo>
                <a:lnTo>
                  <a:pt x="3905710" y="0"/>
                </a:lnTo>
                <a:lnTo>
                  <a:pt x="3954920" y="126877"/>
                </a:lnTo>
                <a:cubicBezTo>
                  <a:pt x="4035479" y="365716"/>
                  <a:pt x="4077699" y="630123"/>
                  <a:pt x="4077699" y="908578"/>
                </a:cubicBezTo>
                <a:cubicBezTo>
                  <a:pt x="4077699" y="1130767"/>
                  <a:pt x="4012333" y="1309091"/>
                  <a:pt x="3865851" y="1486825"/>
                </a:cubicBezTo>
                <a:cubicBezTo>
                  <a:pt x="3712631" y="1672742"/>
                  <a:pt x="3482407" y="1843981"/>
                  <a:pt x="3238621" y="2025257"/>
                </a:cubicBezTo>
                <a:cubicBezTo>
                  <a:pt x="3193644" y="2058662"/>
                  <a:pt x="3147179" y="2093247"/>
                  <a:pt x="3100715" y="2128254"/>
                </a:cubicBezTo>
                <a:cubicBezTo>
                  <a:pt x="2684806" y="2441546"/>
                  <a:pt x="2381253" y="2646947"/>
                  <a:pt x="1967534" y="2646947"/>
                </a:cubicBezTo>
                <a:cubicBezTo>
                  <a:pt x="1337153" y="2646947"/>
                  <a:pt x="890707" y="2394813"/>
                  <a:pt x="474798" y="1803828"/>
                </a:cubicBezTo>
                <a:cubicBezTo>
                  <a:pt x="420372" y="1726474"/>
                  <a:pt x="367168" y="1656124"/>
                  <a:pt x="315716" y="1588134"/>
                </a:cubicBezTo>
                <a:cubicBezTo>
                  <a:pt x="102468" y="1306222"/>
                  <a:pt x="0" y="1159615"/>
                  <a:pt x="0" y="908578"/>
                </a:cubicBezTo>
                <a:cubicBezTo>
                  <a:pt x="0" y="659312"/>
                  <a:pt x="64228" y="413080"/>
                  <a:pt x="190760" y="176721"/>
                </a:cubicBezTo>
                <a:cubicBezTo>
                  <a:pt x="221715" y="118918"/>
                  <a:pt x="255994" y="62336"/>
                  <a:pt x="293522" y="7075"/>
                </a:cubicBezTo>
                <a:close/>
              </a:path>
            </a:pathLst>
          </a:custGeom>
        </p:spPr>
      </p:pic>
      <p:pic>
        <p:nvPicPr>
          <p:cNvPr id="6" name="Picture 5" descr="File:LinkedIn icon.svg - Wikimedia Commons">
            <a:extLst>
              <a:ext uri="{FF2B5EF4-FFF2-40B4-BE49-F238E27FC236}">
                <a16:creationId xmlns:a16="http://schemas.microsoft.com/office/drawing/2014/main" id="{17BD9AF3-B4EE-A4A2-5017-2EC9B6499CC5}"/>
              </a:ext>
            </a:extLst>
          </p:cNvPr>
          <p:cNvPicPr>
            <a:picLocks noChangeAspect="1"/>
          </p:cNvPicPr>
          <p:nvPr/>
        </p:nvPicPr>
        <p:blipFill>
          <a:blip r:embed="rId4"/>
          <a:srcRect t="7399" r="1" b="1"/>
          <a:stretch>
            <a:fillRect/>
          </a:stretch>
        </p:blipFill>
        <p:spPr>
          <a:xfrm>
            <a:off x="5584924" y="1547578"/>
            <a:ext cx="2292493" cy="2122880"/>
          </a:xfrm>
          <a:custGeom>
            <a:avLst/>
            <a:gdLst/>
            <a:ahLst/>
            <a:cxnLst/>
            <a:rect l="l" t="t" r="r" b="b"/>
            <a:pathLst>
              <a:path w="2292493" h="2122880">
                <a:moveTo>
                  <a:pt x="1235443" y="101"/>
                </a:moveTo>
                <a:cubicBezTo>
                  <a:pt x="1263084" y="-395"/>
                  <a:pt x="1291217" y="936"/>
                  <a:pt x="1320072" y="4230"/>
                </a:cubicBezTo>
                <a:cubicBezTo>
                  <a:pt x="1671802" y="44384"/>
                  <a:pt x="1902125" y="218473"/>
                  <a:pt x="2090172" y="586366"/>
                </a:cubicBezTo>
                <a:cubicBezTo>
                  <a:pt x="2114779" y="634518"/>
                  <a:pt x="2139225" y="678547"/>
                  <a:pt x="2162870" y="721101"/>
                </a:cubicBezTo>
                <a:cubicBezTo>
                  <a:pt x="2260860" y="897539"/>
                  <a:pt x="2307113" y="988758"/>
                  <a:pt x="2288417" y="1133777"/>
                </a:cubicBezTo>
                <a:cubicBezTo>
                  <a:pt x="2269852" y="1277773"/>
                  <a:pt x="2215677" y="1415925"/>
                  <a:pt x="2127475" y="1544405"/>
                </a:cubicBezTo>
                <a:cubicBezTo>
                  <a:pt x="2041168" y="1670087"/>
                  <a:pt x="1926635" y="1781072"/>
                  <a:pt x="1787108" y="1874175"/>
                </a:cubicBezTo>
                <a:cubicBezTo>
                  <a:pt x="1649962" y="1965719"/>
                  <a:pt x="1492014" y="2036098"/>
                  <a:pt x="1330248" y="2077660"/>
                </a:cubicBezTo>
                <a:cubicBezTo>
                  <a:pt x="1164114" y="2120453"/>
                  <a:pt x="999359" y="2132944"/>
                  <a:pt x="840730" y="2114835"/>
                </a:cubicBezTo>
                <a:cubicBezTo>
                  <a:pt x="691132" y="2097757"/>
                  <a:pt x="557149" y="2053337"/>
                  <a:pt x="442425" y="1982881"/>
                </a:cubicBezTo>
                <a:cubicBezTo>
                  <a:pt x="334913" y="1916810"/>
                  <a:pt x="244458" y="1827961"/>
                  <a:pt x="173560" y="1718848"/>
                </a:cubicBezTo>
                <a:cubicBezTo>
                  <a:pt x="83005" y="1579424"/>
                  <a:pt x="26806" y="1409945"/>
                  <a:pt x="7516" y="1223899"/>
                </a:cubicBezTo>
                <a:cubicBezTo>
                  <a:pt x="-4057" y="1112273"/>
                  <a:pt x="-2343" y="994681"/>
                  <a:pt x="13211" y="874039"/>
                </a:cubicBezTo>
                <a:cubicBezTo>
                  <a:pt x="29758" y="745684"/>
                  <a:pt x="79512" y="646833"/>
                  <a:pt x="174480" y="553491"/>
                </a:cubicBezTo>
                <a:cubicBezTo>
                  <a:pt x="273817" y="455849"/>
                  <a:pt x="415027" y="371593"/>
                  <a:pt x="564552" y="282403"/>
                </a:cubicBezTo>
                <a:cubicBezTo>
                  <a:pt x="592135" y="265970"/>
                  <a:pt x="620637" y="248950"/>
                  <a:pt x="649169" y="231687"/>
                </a:cubicBezTo>
                <a:cubicBezTo>
                  <a:pt x="872639" y="96509"/>
                  <a:pt x="1041960" y="3569"/>
                  <a:pt x="1235443" y="101"/>
                </a:cubicBezTo>
                <a:close/>
              </a:path>
            </a:pathLst>
          </a:custGeom>
        </p:spPr>
      </p:pic>
      <p:sp>
        <p:nvSpPr>
          <p:cNvPr id="21" name="Freeform: Shape 20">
            <a:extLst>
              <a:ext uri="{FF2B5EF4-FFF2-40B4-BE49-F238E27FC236}">
                <a16:creationId xmlns:a16="http://schemas.microsoft.com/office/drawing/2014/main" id="{CA3FA047-F032-5299-ACC9-C7E451D2B5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20005" y="0"/>
            <a:ext cx="4077699" cy="2646947"/>
          </a:xfrm>
          <a:custGeom>
            <a:avLst/>
            <a:gdLst>
              <a:gd name="connsiteX0" fmla="*/ 298869 w 4077699"/>
              <a:gd name="connsiteY0" fmla="*/ 0 h 2646947"/>
              <a:gd name="connsiteX1" fmla="*/ 392277 w 4077699"/>
              <a:gd name="connsiteY1" fmla="*/ 0 h 2646947"/>
              <a:gd name="connsiteX2" fmla="*/ 387217 w 4077699"/>
              <a:gd name="connsiteY2" fmla="*/ 6841 h 2646947"/>
              <a:gd name="connsiteX3" fmla="*/ 289956 w 4077699"/>
              <a:gd name="connsiteY3" fmla="*/ 170861 h 2646947"/>
              <a:gd name="connsiteX4" fmla="*/ 109408 w 4077699"/>
              <a:gd name="connsiteY4" fmla="*/ 878451 h 2646947"/>
              <a:gd name="connsiteX5" fmla="*/ 183128 w 4077699"/>
              <a:gd name="connsiteY5" fmla="*/ 1195768 h 2646947"/>
              <a:gd name="connsiteX6" fmla="*/ 190272 w 4077699"/>
              <a:gd name="connsiteY6" fmla="*/ 1207732 h 2646947"/>
              <a:gd name="connsiteX7" fmla="*/ 207472 w 4077699"/>
              <a:gd name="connsiteY7" fmla="*/ 1253396 h 2646947"/>
              <a:gd name="connsiteX8" fmla="*/ 425597 w 4077699"/>
              <a:gd name="connsiteY8" fmla="*/ 1574987 h 2646947"/>
              <a:gd name="connsiteX9" fmla="*/ 571502 w 4077699"/>
              <a:gd name="connsiteY9" fmla="*/ 1772408 h 2646947"/>
              <a:gd name="connsiteX10" fmla="*/ 1019876 w 4077699"/>
              <a:gd name="connsiteY10" fmla="*/ 2254288 h 2646947"/>
              <a:gd name="connsiteX11" fmla="*/ 1170214 w 4077699"/>
              <a:gd name="connsiteY11" fmla="*/ 2353167 h 2646947"/>
              <a:gd name="connsiteX12" fmla="*/ 1189078 w 4077699"/>
              <a:gd name="connsiteY12" fmla="*/ 2365867 h 2646947"/>
              <a:gd name="connsiteX13" fmla="*/ 1971610 w 4077699"/>
              <a:gd name="connsiteY13" fmla="*/ 2559177 h 2646947"/>
              <a:gd name="connsiteX14" fmla="*/ 3044126 w 4077699"/>
              <a:gd name="connsiteY14" fmla="*/ 2057684 h 2646947"/>
              <a:gd name="connsiteX15" fmla="*/ 3174649 w 4077699"/>
              <a:gd name="connsiteY15" fmla="*/ 1958102 h 2646947"/>
              <a:gd name="connsiteX16" fmla="*/ 3768300 w 4077699"/>
              <a:gd name="connsiteY16" fmla="*/ 1437524 h 2646947"/>
              <a:gd name="connsiteX17" fmla="*/ 3968807 w 4077699"/>
              <a:gd name="connsiteY17" fmla="*/ 878451 h 2646947"/>
              <a:gd name="connsiteX18" fmla="*/ 3852601 w 4077699"/>
              <a:gd name="connsiteY18" fmla="*/ 122670 h 2646947"/>
              <a:gd name="connsiteX19" fmla="*/ 3806026 w 4077699"/>
              <a:gd name="connsiteY19" fmla="*/ 0 h 2646947"/>
              <a:gd name="connsiteX20" fmla="*/ 3905710 w 4077699"/>
              <a:gd name="connsiteY20" fmla="*/ 0 h 2646947"/>
              <a:gd name="connsiteX21" fmla="*/ 3954920 w 4077699"/>
              <a:gd name="connsiteY21" fmla="*/ 126878 h 2646947"/>
              <a:gd name="connsiteX22" fmla="*/ 4077699 w 4077699"/>
              <a:gd name="connsiteY22" fmla="*/ 908578 h 2646947"/>
              <a:gd name="connsiteX23" fmla="*/ 3865851 w 4077699"/>
              <a:gd name="connsiteY23" fmla="*/ 1486825 h 2646947"/>
              <a:gd name="connsiteX24" fmla="*/ 3238621 w 4077699"/>
              <a:gd name="connsiteY24" fmla="*/ 2025258 h 2646947"/>
              <a:gd name="connsiteX25" fmla="*/ 3100715 w 4077699"/>
              <a:gd name="connsiteY25" fmla="*/ 2128254 h 2646947"/>
              <a:gd name="connsiteX26" fmla="*/ 1967534 w 4077699"/>
              <a:gd name="connsiteY26" fmla="*/ 2646947 h 2646947"/>
              <a:gd name="connsiteX27" fmla="*/ 474798 w 4077699"/>
              <a:gd name="connsiteY27" fmla="*/ 1803828 h 2646947"/>
              <a:gd name="connsiteX28" fmla="*/ 315716 w 4077699"/>
              <a:gd name="connsiteY28" fmla="*/ 1588134 h 2646947"/>
              <a:gd name="connsiteX29" fmla="*/ 0 w 4077699"/>
              <a:gd name="connsiteY29" fmla="*/ 908578 h 2646947"/>
              <a:gd name="connsiteX30" fmla="*/ 190760 w 4077699"/>
              <a:gd name="connsiteY30" fmla="*/ 176721 h 2646947"/>
              <a:gd name="connsiteX31" fmla="*/ 293521 w 4077699"/>
              <a:gd name="connsiteY31" fmla="*/ 7075 h 2646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4077699" h="2646947">
                <a:moveTo>
                  <a:pt x="298869" y="0"/>
                </a:moveTo>
                <a:lnTo>
                  <a:pt x="392277" y="0"/>
                </a:lnTo>
                <a:lnTo>
                  <a:pt x="387217" y="6841"/>
                </a:lnTo>
                <a:cubicBezTo>
                  <a:pt x="351698" y="60269"/>
                  <a:pt x="319254" y="114975"/>
                  <a:pt x="289956" y="170861"/>
                </a:cubicBezTo>
                <a:cubicBezTo>
                  <a:pt x="170198" y="399383"/>
                  <a:pt x="109408" y="637450"/>
                  <a:pt x="109408" y="878451"/>
                </a:cubicBezTo>
                <a:cubicBezTo>
                  <a:pt x="109408" y="999807"/>
                  <a:pt x="133654" y="1095922"/>
                  <a:pt x="183128" y="1195768"/>
                </a:cubicBezTo>
                <a:lnTo>
                  <a:pt x="190272" y="1207732"/>
                </a:lnTo>
                <a:lnTo>
                  <a:pt x="207472" y="1253396"/>
                </a:lnTo>
                <a:cubicBezTo>
                  <a:pt x="255415" y="1347918"/>
                  <a:pt x="327805" y="1445972"/>
                  <a:pt x="425597" y="1574987"/>
                </a:cubicBezTo>
                <a:cubicBezTo>
                  <a:pt x="472787" y="1637218"/>
                  <a:pt x="521584" y="1701608"/>
                  <a:pt x="571502" y="1772408"/>
                </a:cubicBezTo>
                <a:cubicBezTo>
                  <a:pt x="714549" y="1975254"/>
                  <a:pt x="861533" y="2134485"/>
                  <a:pt x="1019876" y="2254288"/>
                </a:cubicBezTo>
                <a:lnTo>
                  <a:pt x="1170214" y="2353167"/>
                </a:lnTo>
                <a:lnTo>
                  <a:pt x="1189078" y="2365867"/>
                </a:lnTo>
                <a:cubicBezTo>
                  <a:pt x="1418499" y="2498234"/>
                  <a:pt x="1673294" y="2559177"/>
                  <a:pt x="1971610" y="2559177"/>
                </a:cubicBezTo>
                <a:cubicBezTo>
                  <a:pt x="2363180" y="2559177"/>
                  <a:pt x="2650483" y="2360587"/>
                  <a:pt x="3044126" y="2057684"/>
                </a:cubicBezTo>
                <a:cubicBezTo>
                  <a:pt x="3088102" y="2023837"/>
                  <a:pt x="3132080" y="1990399"/>
                  <a:pt x="3174649" y="1958102"/>
                </a:cubicBezTo>
                <a:cubicBezTo>
                  <a:pt x="3405384" y="1782837"/>
                  <a:pt x="3623283" y="1617276"/>
                  <a:pt x="3768300" y="1437524"/>
                </a:cubicBezTo>
                <a:cubicBezTo>
                  <a:pt x="3906940" y="1265683"/>
                  <a:pt x="3968807" y="1093272"/>
                  <a:pt x="3968807" y="878451"/>
                </a:cubicBezTo>
                <a:cubicBezTo>
                  <a:pt x="3968807" y="609229"/>
                  <a:pt x="3928847" y="353589"/>
                  <a:pt x="3852601" y="122670"/>
                </a:cubicBezTo>
                <a:lnTo>
                  <a:pt x="3806026" y="0"/>
                </a:lnTo>
                <a:lnTo>
                  <a:pt x="3905710" y="0"/>
                </a:lnTo>
                <a:lnTo>
                  <a:pt x="3954920" y="126878"/>
                </a:lnTo>
                <a:cubicBezTo>
                  <a:pt x="4035479" y="365716"/>
                  <a:pt x="4077699" y="630123"/>
                  <a:pt x="4077699" y="908578"/>
                </a:cubicBezTo>
                <a:cubicBezTo>
                  <a:pt x="4077699" y="1130767"/>
                  <a:pt x="4012333" y="1309091"/>
                  <a:pt x="3865851" y="1486825"/>
                </a:cubicBezTo>
                <a:cubicBezTo>
                  <a:pt x="3712631" y="1672742"/>
                  <a:pt x="3482407" y="1843981"/>
                  <a:pt x="3238621" y="2025258"/>
                </a:cubicBezTo>
                <a:cubicBezTo>
                  <a:pt x="3193644" y="2058662"/>
                  <a:pt x="3147179" y="2093248"/>
                  <a:pt x="3100715" y="2128254"/>
                </a:cubicBezTo>
                <a:cubicBezTo>
                  <a:pt x="2684806" y="2441546"/>
                  <a:pt x="2381253" y="2646947"/>
                  <a:pt x="1967534" y="2646947"/>
                </a:cubicBezTo>
                <a:cubicBezTo>
                  <a:pt x="1337153" y="2646947"/>
                  <a:pt x="890707" y="2394813"/>
                  <a:pt x="474798" y="1803828"/>
                </a:cubicBezTo>
                <a:cubicBezTo>
                  <a:pt x="420372" y="1726474"/>
                  <a:pt x="367168" y="1656124"/>
                  <a:pt x="315716" y="1588134"/>
                </a:cubicBezTo>
                <a:cubicBezTo>
                  <a:pt x="102468" y="1306223"/>
                  <a:pt x="0" y="1159615"/>
                  <a:pt x="0" y="908578"/>
                </a:cubicBezTo>
                <a:cubicBezTo>
                  <a:pt x="0" y="659312"/>
                  <a:pt x="64228" y="413080"/>
                  <a:pt x="190760" y="176721"/>
                </a:cubicBezTo>
                <a:cubicBezTo>
                  <a:pt x="221715" y="118918"/>
                  <a:pt x="255994" y="62336"/>
                  <a:pt x="293521" y="7075"/>
                </a:cubicBez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23" name="Freeform: Shape 22">
            <a:extLst>
              <a:ext uri="{FF2B5EF4-FFF2-40B4-BE49-F238E27FC236}">
                <a16:creationId xmlns:a16="http://schemas.microsoft.com/office/drawing/2014/main" id="{DD7B2332-052B-87A0-A7DE-04233F4275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5969413">
            <a:off x="5678778" y="1463140"/>
            <a:ext cx="2104785" cy="2291756"/>
          </a:xfrm>
          <a:custGeom>
            <a:avLst/>
            <a:gdLst>
              <a:gd name="connsiteX0" fmla="*/ 2023353 w 2104785"/>
              <a:gd name="connsiteY0" fmla="*/ 1284444 h 2291756"/>
              <a:gd name="connsiteX1" fmla="*/ 1845451 w 2104785"/>
              <a:gd name="connsiteY1" fmla="*/ 738354 h 2291756"/>
              <a:gd name="connsiteX2" fmla="*/ 1803825 w 2104785"/>
              <a:gd name="connsiteY2" fmla="*/ 658465 h 2291756"/>
              <a:gd name="connsiteX3" fmla="*/ 1577531 w 2104785"/>
              <a:gd name="connsiteY3" fmla="*/ 287879 h 2291756"/>
              <a:gd name="connsiteX4" fmla="*/ 1291674 w 2104785"/>
              <a:gd name="connsiteY4" fmla="*/ 121748 h 2291756"/>
              <a:gd name="connsiteX5" fmla="*/ 969299 w 2104785"/>
              <a:gd name="connsiteY5" fmla="*/ 94904 h 2291756"/>
              <a:gd name="connsiteX6" fmla="*/ 502626 w 2104785"/>
              <a:gd name="connsiteY6" fmla="*/ 214833 h 2291756"/>
              <a:gd name="connsiteX7" fmla="*/ 242694 w 2104785"/>
              <a:gd name="connsiteY7" fmla="*/ 442328 h 2291756"/>
              <a:gd name="connsiteX8" fmla="*/ 96707 w 2104785"/>
              <a:gd name="connsiteY8" fmla="*/ 795407 h 2291756"/>
              <a:gd name="connsiteX9" fmla="*/ 101173 w 2104785"/>
              <a:gd name="connsiteY9" fmla="*/ 1241694 h 2291756"/>
              <a:gd name="connsiteX10" fmla="*/ 261039 w 2104785"/>
              <a:gd name="connsiteY10" fmla="*/ 1668667 h 2291756"/>
              <a:gd name="connsiteX11" fmla="*/ 322410 w 2104785"/>
              <a:gd name="connsiteY11" fmla="*/ 1763813 h 2291756"/>
              <a:gd name="connsiteX12" fmla="*/ 346848 w 2104785"/>
              <a:gd name="connsiteY12" fmla="*/ 1795056 h 2291756"/>
              <a:gd name="connsiteX13" fmla="*/ 361092 w 2104785"/>
              <a:gd name="connsiteY13" fmla="*/ 1818185 h 2291756"/>
              <a:gd name="connsiteX14" fmla="*/ 572684 w 2104785"/>
              <a:gd name="connsiteY14" fmla="*/ 2050800 h 2291756"/>
              <a:gd name="connsiteX15" fmla="*/ 925201 w 2104785"/>
              <a:gd name="connsiteY15" fmla="*/ 2220268 h 2291756"/>
              <a:gd name="connsiteX16" fmla="*/ 1297410 w 2104785"/>
              <a:gd name="connsiteY16" fmla="*/ 2130336 h 2291756"/>
              <a:gd name="connsiteX17" fmla="*/ 1420912 w 2104785"/>
              <a:gd name="connsiteY17" fmla="*/ 2072252 h 2291756"/>
              <a:gd name="connsiteX18" fmla="*/ 1868653 w 2104785"/>
              <a:gd name="connsiteY18" fmla="*/ 1718003 h 2291756"/>
              <a:gd name="connsiteX19" fmla="*/ 1887533 w 2104785"/>
              <a:gd name="connsiteY19" fmla="*/ 1682401 h 2291756"/>
              <a:gd name="connsiteX20" fmla="*/ 1896444 w 2104785"/>
              <a:gd name="connsiteY20" fmla="*/ 1670669 h 2291756"/>
              <a:gd name="connsiteX21" fmla="*/ 2014388 w 2104785"/>
              <a:gd name="connsiteY21" fmla="*/ 1360945 h 2291756"/>
              <a:gd name="connsiteX22" fmla="*/ 2023353 w 2104785"/>
              <a:gd name="connsiteY22" fmla="*/ 1284444 h 2291756"/>
              <a:gd name="connsiteX23" fmla="*/ 2104032 w 2104785"/>
              <a:gd name="connsiteY23" fmla="*/ 1308097 h 2291756"/>
              <a:gd name="connsiteX24" fmla="*/ 2094240 w 2104785"/>
              <a:gd name="connsiteY24" fmla="*/ 1392259 h 2291756"/>
              <a:gd name="connsiteX25" fmla="*/ 1461797 w 2104785"/>
              <a:gd name="connsiteY25" fmla="*/ 2121609 h 2291756"/>
              <a:gd name="connsiteX26" fmla="*/ 1322492 w 2104785"/>
              <a:gd name="connsiteY26" fmla="*/ 2185114 h 2291756"/>
              <a:gd name="connsiteX27" fmla="*/ 902329 w 2104785"/>
              <a:gd name="connsiteY27" fmla="*/ 2282718 h 2291756"/>
              <a:gd name="connsiteX28" fmla="*/ 503412 w 2104785"/>
              <a:gd name="connsiteY28" fmla="*/ 2094616 h 2291756"/>
              <a:gd name="connsiteX29" fmla="*/ 197197 w 2104785"/>
              <a:gd name="connsiteY29" fmla="*/ 1732912 h 2291756"/>
              <a:gd name="connsiteX30" fmla="*/ 24790 w 2104785"/>
              <a:gd name="connsiteY30" fmla="*/ 1263441 h 2291756"/>
              <a:gd name="connsiteX31" fmla="*/ 20509 w 2104785"/>
              <a:gd name="connsiteY31" fmla="*/ 772532 h 2291756"/>
              <a:gd name="connsiteX32" fmla="*/ 178862 w 2104785"/>
              <a:gd name="connsiteY32" fmla="*/ 383966 h 2291756"/>
              <a:gd name="connsiteX33" fmla="*/ 460322 w 2104785"/>
              <a:gd name="connsiteY33" fmla="*/ 133403 h 2291756"/>
              <a:gd name="connsiteX34" fmla="*/ 965287 w 2104785"/>
              <a:gd name="connsiteY34" fmla="*/ 907 h 2291756"/>
              <a:gd name="connsiteX35" fmla="*/ 1313979 w 2104785"/>
              <a:gd name="connsiteY35" fmla="*/ 30038 h 2291756"/>
              <a:gd name="connsiteX36" fmla="*/ 1622997 w 2104785"/>
              <a:gd name="connsiteY36" fmla="*/ 212429 h 2291756"/>
              <a:gd name="connsiteX37" fmla="*/ 1867331 w 2104785"/>
              <a:gd name="connsiteY37" fmla="*/ 619793 h 2291756"/>
              <a:gd name="connsiteX38" fmla="*/ 1912261 w 2104785"/>
              <a:gd name="connsiteY38" fmla="*/ 707619 h 2291756"/>
              <a:gd name="connsiteX39" fmla="*/ 2104032 w 2104785"/>
              <a:gd name="connsiteY39" fmla="*/ 1308097 h 2291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104785" h="2291756">
                <a:moveTo>
                  <a:pt x="2023353" y="1284444"/>
                </a:moveTo>
                <a:cubicBezTo>
                  <a:pt x="2031943" y="1108744"/>
                  <a:pt x="1956528" y="949413"/>
                  <a:pt x="1845451" y="738354"/>
                </a:cubicBezTo>
                <a:cubicBezTo>
                  <a:pt x="1831266" y="711406"/>
                  <a:pt x="1817303" y="684501"/>
                  <a:pt x="1803825" y="658465"/>
                </a:cubicBezTo>
                <a:cubicBezTo>
                  <a:pt x="1730664" y="517322"/>
                  <a:pt x="1661547" y="384026"/>
                  <a:pt x="1577531" y="287879"/>
                </a:cubicBezTo>
                <a:cubicBezTo>
                  <a:pt x="1497216" y="195961"/>
                  <a:pt x="1409064" y="144710"/>
                  <a:pt x="1291674" y="121748"/>
                </a:cubicBezTo>
                <a:cubicBezTo>
                  <a:pt x="1181338" y="100166"/>
                  <a:pt x="1072971" y="91324"/>
                  <a:pt x="969299" y="94904"/>
                </a:cubicBezTo>
                <a:cubicBezTo>
                  <a:pt x="796509" y="100872"/>
                  <a:pt x="636753" y="141341"/>
                  <a:pt x="502626" y="214833"/>
                </a:cubicBezTo>
                <a:cubicBezTo>
                  <a:pt x="397658" y="272375"/>
                  <a:pt x="310190" y="348911"/>
                  <a:pt x="242694" y="442328"/>
                </a:cubicBezTo>
                <a:cubicBezTo>
                  <a:pt x="170713" y="542015"/>
                  <a:pt x="121575" y="660783"/>
                  <a:pt x="96707" y="795407"/>
                </a:cubicBezTo>
                <a:cubicBezTo>
                  <a:pt x="70339" y="938158"/>
                  <a:pt x="71822" y="1088362"/>
                  <a:pt x="101173" y="1241694"/>
                </a:cubicBezTo>
                <a:cubicBezTo>
                  <a:pt x="129656" y="1390988"/>
                  <a:pt x="184952" y="1538606"/>
                  <a:pt x="261039" y="1668667"/>
                </a:cubicBezTo>
                <a:cubicBezTo>
                  <a:pt x="280384" y="1701746"/>
                  <a:pt x="300855" y="1733478"/>
                  <a:pt x="322410" y="1763813"/>
                </a:cubicBezTo>
                <a:lnTo>
                  <a:pt x="346848" y="1795056"/>
                </a:lnTo>
                <a:lnTo>
                  <a:pt x="361092" y="1818185"/>
                </a:lnTo>
                <a:cubicBezTo>
                  <a:pt x="422597" y="1908754"/>
                  <a:pt x="493496" y="1986730"/>
                  <a:pt x="572684" y="2050800"/>
                </a:cubicBezTo>
                <a:cubicBezTo>
                  <a:pt x="680619" y="2138109"/>
                  <a:pt x="799219" y="2195149"/>
                  <a:pt x="925201" y="2220268"/>
                </a:cubicBezTo>
                <a:cubicBezTo>
                  <a:pt x="1052079" y="2245566"/>
                  <a:pt x="1135508" y="2208926"/>
                  <a:pt x="1297410" y="2130336"/>
                </a:cubicBezTo>
                <a:cubicBezTo>
                  <a:pt x="1336459" y="2111372"/>
                  <a:pt x="1376862" y="2091764"/>
                  <a:pt x="1420912" y="2072252"/>
                </a:cubicBezTo>
                <a:cubicBezTo>
                  <a:pt x="1631268" y="1979045"/>
                  <a:pt x="1775811" y="1866515"/>
                  <a:pt x="1868653" y="1718003"/>
                </a:cubicBezTo>
                <a:lnTo>
                  <a:pt x="1887533" y="1682401"/>
                </a:lnTo>
                <a:lnTo>
                  <a:pt x="1896444" y="1670669"/>
                </a:lnTo>
                <a:cubicBezTo>
                  <a:pt x="1954203" y="1581687"/>
                  <a:pt x="1992462" y="1479642"/>
                  <a:pt x="2014388" y="1360945"/>
                </a:cubicBezTo>
                <a:cubicBezTo>
                  <a:pt x="2019185" y="1334978"/>
                  <a:pt x="2022126" y="1309545"/>
                  <a:pt x="2023353" y="1284444"/>
                </a:cubicBezTo>
                <a:close/>
                <a:moveTo>
                  <a:pt x="2104032" y="1308097"/>
                </a:moveTo>
                <a:cubicBezTo>
                  <a:pt x="2102674" y="1335709"/>
                  <a:pt x="2099461" y="1363690"/>
                  <a:pt x="2094240" y="1392259"/>
                </a:cubicBezTo>
                <a:cubicBezTo>
                  <a:pt x="2030602" y="1740507"/>
                  <a:pt x="1841466" y="1958643"/>
                  <a:pt x="1461797" y="2121609"/>
                </a:cubicBezTo>
                <a:cubicBezTo>
                  <a:pt x="1412104" y="2142934"/>
                  <a:pt x="1366535" y="2164374"/>
                  <a:pt x="1322492" y="2185114"/>
                </a:cubicBezTo>
                <a:cubicBezTo>
                  <a:pt x="1139883" y="2271057"/>
                  <a:pt x="1045769" y="2311093"/>
                  <a:pt x="902329" y="2282718"/>
                </a:cubicBezTo>
                <a:cubicBezTo>
                  <a:pt x="759902" y="2254544"/>
                  <a:pt x="625692" y="2191232"/>
                  <a:pt x="503412" y="2094616"/>
                </a:cubicBezTo>
                <a:cubicBezTo>
                  <a:pt x="383798" y="2000079"/>
                  <a:pt x="280738" y="1878365"/>
                  <a:pt x="197197" y="1732912"/>
                </a:cubicBezTo>
                <a:cubicBezTo>
                  <a:pt x="115050" y="1589939"/>
                  <a:pt x="55417" y="1427629"/>
                  <a:pt x="24790" y="1263441"/>
                </a:cubicBezTo>
                <a:cubicBezTo>
                  <a:pt x="-6771" y="1094812"/>
                  <a:pt x="-8192" y="929591"/>
                  <a:pt x="20509" y="772532"/>
                </a:cubicBezTo>
                <a:cubicBezTo>
                  <a:pt x="47575" y="624415"/>
                  <a:pt x="100875" y="493710"/>
                  <a:pt x="178862" y="383966"/>
                </a:cubicBezTo>
                <a:cubicBezTo>
                  <a:pt x="251990" y="281125"/>
                  <a:pt x="346702" y="196829"/>
                  <a:pt x="460322" y="133403"/>
                </a:cubicBezTo>
                <a:cubicBezTo>
                  <a:pt x="605502" y="52397"/>
                  <a:pt x="778367" y="7684"/>
                  <a:pt x="965287" y="907"/>
                </a:cubicBezTo>
                <a:cubicBezTo>
                  <a:pt x="1077438" y="-3159"/>
                  <a:pt x="1194651" y="6433"/>
                  <a:pt x="1313979" y="30038"/>
                </a:cubicBezTo>
                <a:cubicBezTo>
                  <a:pt x="1440936" y="55151"/>
                  <a:pt x="1536230" y="111418"/>
                  <a:pt x="1622997" y="212429"/>
                </a:cubicBezTo>
                <a:cubicBezTo>
                  <a:pt x="1713761" y="318087"/>
                  <a:pt x="1788363" y="464627"/>
                  <a:pt x="1867331" y="619793"/>
                </a:cubicBezTo>
                <a:cubicBezTo>
                  <a:pt x="1881878" y="648416"/>
                  <a:pt x="1896949" y="677994"/>
                  <a:pt x="1912261" y="707619"/>
                </a:cubicBezTo>
                <a:cubicBezTo>
                  <a:pt x="2032157" y="939647"/>
                  <a:pt x="2113539" y="1114817"/>
                  <a:pt x="2104032" y="1308097"/>
                </a:cubicBez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25" name="Freeform: Shape 24">
            <a:extLst>
              <a:ext uri="{FF2B5EF4-FFF2-40B4-BE49-F238E27FC236}">
                <a16:creationId xmlns:a16="http://schemas.microsoft.com/office/drawing/2014/main" id="{7A70181D-78BC-237B-5261-478B5B0E41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51951" y="-11953"/>
            <a:ext cx="4152001" cy="3562347"/>
          </a:xfrm>
          <a:custGeom>
            <a:avLst/>
            <a:gdLst>
              <a:gd name="connsiteX0" fmla="*/ 305212 w 4069058"/>
              <a:gd name="connsiteY0" fmla="*/ 0 h 3547008"/>
              <a:gd name="connsiteX1" fmla="*/ 4069058 w 4069058"/>
              <a:gd name="connsiteY1" fmla="*/ 0 h 3547008"/>
              <a:gd name="connsiteX2" fmla="*/ 4069058 w 4069058"/>
              <a:gd name="connsiteY2" fmla="*/ 2865785 h 3547008"/>
              <a:gd name="connsiteX3" fmla="*/ 3996814 w 4069058"/>
              <a:gd name="connsiteY3" fmla="*/ 2947457 h 3547008"/>
              <a:gd name="connsiteX4" fmla="*/ 2732780 w 4069058"/>
              <a:gd name="connsiteY4" fmla="*/ 3541640 h 3547008"/>
              <a:gd name="connsiteX5" fmla="*/ 1317550 w 4069058"/>
              <a:gd name="connsiteY5" fmla="*/ 3015110 h 3547008"/>
              <a:gd name="connsiteX6" fmla="*/ 1140977 w 4069058"/>
              <a:gd name="connsiteY6" fmla="*/ 2901419 h 3547008"/>
              <a:gd name="connsiteX7" fmla="*/ 330269 w 4069058"/>
              <a:gd name="connsiteY7" fmla="*/ 2297252 h 3547008"/>
              <a:gd name="connsiteX8" fmla="*/ 13299 w 4069058"/>
              <a:gd name="connsiteY8" fmla="*/ 1599966 h 3547008"/>
              <a:gd name="connsiteX9" fmla="*/ 217457 w 4069058"/>
              <a:gd name="connsiteY9" fmla="*/ 178659 h 3547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69058" h="3547008">
                <a:moveTo>
                  <a:pt x="305212" y="0"/>
                </a:moveTo>
                <a:lnTo>
                  <a:pt x="4069058" y="0"/>
                </a:lnTo>
                <a:lnTo>
                  <a:pt x="4069058" y="2865785"/>
                </a:lnTo>
                <a:lnTo>
                  <a:pt x="3996814" y="2947457"/>
                </a:lnTo>
                <a:cubicBezTo>
                  <a:pt x="3654887" y="3311545"/>
                  <a:pt x="3252443" y="3496175"/>
                  <a:pt x="2732780" y="3541640"/>
                </a:cubicBezTo>
                <a:cubicBezTo>
                  <a:pt x="2236701" y="3585041"/>
                  <a:pt x="1850359" y="3361306"/>
                  <a:pt x="1317550" y="3015110"/>
                </a:cubicBezTo>
                <a:cubicBezTo>
                  <a:pt x="1258026" y="2976425"/>
                  <a:pt x="1198546" y="2938265"/>
                  <a:pt x="1140977" y="2901419"/>
                </a:cubicBezTo>
                <a:cubicBezTo>
                  <a:pt x="828927" y="2701433"/>
                  <a:pt x="534230" y="2512513"/>
                  <a:pt x="330269" y="2297252"/>
                </a:cubicBezTo>
                <a:cubicBezTo>
                  <a:pt x="135278" y="2091465"/>
                  <a:pt x="37487" y="1876435"/>
                  <a:pt x="13299" y="1599966"/>
                </a:cubicBezTo>
                <a:cubicBezTo>
                  <a:pt x="-32170" y="1080250"/>
                  <a:pt x="39709" y="589889"/>
                  <a:pt x="217457" y="178659"/>
                </a:cubicBezTo>
                <a:close/>
              </a:path>
            </a:pathLst>
          </a:custGeom>
          <a:noFill/>
          <a:ln w="19050">
            <a:solidFill>
              <a:srgbClr val="FFFFFF">
                <a:alpha val="50000"/>
              </a:srgb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pic>
        <p:nvPicPr>
          <p:cNvPr id="5" name="Picture 4" descr="Messenger - Free business icons">
            <a:extLst>
              <a:ext uri="{FF2B5EF4-FFF2-40B4-BE49-F238E27FC236}">
                <a16:creationId xmlns:a16="http://schemas.microsoft.com/office/drawing/2014/main" id="{056199DF-745C-6ACF-DE20-E2DDCC0DE090}"/>
              </a:ext>
            </a:extLst>
          </p:cNvPr>
          <p:cNvPicPr>
            <a:picLocks noChangeAspect="1"/>
          </p:cNvPicPr>
          <p:nvPr/>
        </p:nvPicPr>
        <p:blipFill>
          <a:blip r:embed="rId5"/>
          <a:srcRect t="7850" r="2" b="7811"/>
          <a:stretch>
            <a:fillRect/>
          </a:stretch>
        </p:blipFill>
        <p:spPr>
          <a:xfrm>
            <a:off x="8253664" y="10"/>
            <a:ext cx="3938337" cy="3321585"/>
          </a:xfrm>
          <a:custGeom>
            <a:avLst/>
            <a:gdLst/>
            <a:ahLst/>
            <a:cxnLst/>
            <a:rect l="l" t="t" r="r" b="b"/>
            <a:pathLst>
              <a:path w="3938337" h="3321595">
                <a:moveTo>
                  <a:pt x="412520" y="0"/>
                </a:moveTo>
                <a:lnTo>
                  <a:pt x="3217629" y="0"/>
                </a:lnTo>
                <a:lnTo>
                  <a:pt x="3871410" y="0"/>
                </a:lnTo>
                <a:lnTo>
                  <a:pt x="3938337" y="0"/>
                </a:lnTo>
                <a:lnTo>
                  <a:pt x="3938337" y="59511"/>
                </a:lnTo>
                <a:lnTo>
                  <a:pt x="3938337" y="699247"/>
                </a:lnTo>
                <a:lnTo>
                  <a:pt x="3938337" y="2518435"/>
                </a:lnTo>
                <a:lnTo>
                  <a:pt x="3856842" y="2618704"/>
                </a:lnTo>
                <a:cubicBezTo>
                  <a:pt x="3439614" y="3108658"/>
                  <a:pt x="2979779" y="3321595"/>
                  <a:pt x="2362292" y="3321595"/>
                </a:cubicBezTo>
                <a:cubicBezTo>
                  <a:pt x="1899140" y="3321595"/>
                  <a:pt x="1559319" y="3095023"/>
                  <a:pt x="1093716" y="2749441"/>
                </a:cubicBezTo>
                <a:cubicBezTo>
                  <a:pt x="1041701" y="2710827"/>
                  <a:pt x="989684" y="2672676"/>
                  <a:pt x="939333" y="2635829"/>
                </a:cubicBezTo>
                <a:cubicBezTo>
                  <a:pt x="666418" y="2435869"/>
                  <a:pt x="408686" y="2246981"/>
                  <a:pt x="237160" y="2041901"/>
                </a:cubicBezTo>
                <a:cubicBezTo>
                  <a:pt x="73176" y="1845849"/>
                  <a:pt x="0" y="1649145"/>
                  <a:pt x="0" y="1404055"/>
                </a:cubicBezTo>
                <a:cubicBezTo>
                  <a:pt x="0" y="866538"/>
                  <a:pt x="144750" y="376466"/>
                  <a:pt x="410955" y="1974"/>
                </a:cubicBezTo>
                <a:close/>
              </a:path>
            </a:pathLst>
          </a:custGeom>
        </p:spPr>
      </p:pic>
      <p:sp>
        <p:nvSpPr>
          <p:cNvPr id="27" name="Freeform: Shape 26">
            <a:extLst>
              <a:ext uri="{FF2B5EF4-FFF2-40B4-BE49-F238E27FC236}">
                <a16:creationId xmlns:a16="http://schemas.microsoft.com/office/drawing/2014/main" id="{75856190-CD59-2247-C0AC-F8E710E1C1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253663" y="0"/>
            <a:ext cx="3938337" cy="3321595"/>
          </a:xfrm>
          <a:custGeom>
            <a:avLst/>
            <a:gdLst>
              <a:gd name="connsiteX0" fmla="*/ 1166365 w 3938337"/>
              <a:gd name="connsiteY0" fmla="*/ 0 h 3321595"/>
              <a:gd name="connsiteX1" fmla="*/ 107576 w 3938337"/>
              <a:gd name="connsiteY1" fmla="*/ 0 h 3321595"/>
              <a:gd name="connsiteX2" fmla="*/ 66927 w 3938337"/>
              <a:gd name="connsiteY2" fmla="*/ 0 h 3321595"/>
              <a:gd name="connsiteX3" fmla="*/ 0 w 3938337"/>
              <a:gd name="connsiteY3" fmla="*/ 0 h 3321595"/>
              <a:gd name="connsiteX4" fmla="*/ 0 w 3938337"/>
              <a:gd name="connsiteY4" fmla="*/ 59511 h 3321595"/>
              <a:gd name="connsiteX5" fmla="*/ 0 w 3938337"/>
              <a:gd name="connsiteY5" fmla="*/ 155390 h 3321595"/>
              <a:gd name="connsiteX6" fmla="*/ 0 w 3938337"/>
              <a:gd name="connsiteY6" fmla="*/ 901114 h 3321595"/>
              <a:gd name="connsiteX7" fmla="*/ 4 w 3938337"/>
              <a:gd name="connsiteY7" fmla="*/ 901114 h 3321595"/>
              <a:gd name="connsiteX8" fmla="*/ 4 w 3938337"/>
              <a:gd name="connsiteY8" fmla="*/ 471771 h 3321595"/>
              <a:gd name="connsiteX9" fmla="*/ 50187 w 3938337"/>
              <a:gd name="connsiteY9" fmla="*/ 407556 h 3321595"/>
              <a:gd name="connsiteX10" fmla="*/ 352921 w 3938337"/>
              <a:gd name="connsiteY10" fmla="*/ 118259 h 3321595"/>
              <a:gd name="connsiteX11" fmla="*/ 514890 w 3938337"/>
              <a:gd name="connsiteY11" fmla="*/ 2 h 3321595"/>
              <a:gd name="connsiteX12" fmla="*/ 1166365 w 3938337"/>
              <a:gd name="connsiteY12" fmla="*/ 2 h 3321595"/>
              <a:gd name="connsiteX13" fmla="*/ 3525817 w 3938337"/>
              <a:gd name="connsiteY13" fmla="*/ 0 h 3321595"/>
              <a:gd name="connsiteX14" fmla="*/ 3384145 w 3938337"/>
              <a:gd name="connsiteY14" fmla="*/ 0 h 3321595"/>
              <a:gd name="connsiteX15" fmla="*/ 3385646 w 3938337"/>
              <a:gd name="connsiteY15" fmla="*/ 1904 h 3321595"/>
              <a:gd name="connsiteX16" fmla="*/ 3780089 w 3938337"/>
              <a:gd name="connsiteY16" fmla="*/ 1354125 h 3321595"/>
              <a:gd name="connsiteX17" fmla="*/ 3552458 w 3938337"/>
              <a:gd name="connsiteY17" fmla="*/ 1969288 h 3321595"/>
              <a:gd name="connsiteX18" fmla="*/ 3414534 w 3938337"/>
              <a:gd name="connsiteY18" fmla="*/ 2115111 h 3321595"/>
              <a:gd name="connsiteX19" fmla="*/ 3395732 w 3938337"/>
              <a:gd name="connsiteY19" fmla="*/ 2131585 h 3321595"/>
              <a:gd name="connsiteX20" fmla="*/ 3390273 w 3938337"/>
              <a:gd name="connsiteY20" fmla="*/ 2137223 h 3321595"/>
              <a:gd name="connsiteX21" fmla="*/ 3348116 w 3938337"/>
              <a:gd name="connsiteY21" fmla="*/ 2173305 h 3321595"/>
              <a:gd name="connsiteX22" fmla="*/ 3251972 w 3938337"/>
              <a:gd name="connsiteY22" fmla="*/ 2257543 h 3321595"/>
              <a:gd name="connsiteX23" fmla="*/ 2878500 w 3938337"/>
              <a:gd name="connsiteY23" fmla="*/ 2542096 h 3321595"/>
              <a:gd name="connsiteX24" fmla="*/ 2730320 w 3938337"/>
              <a:gd name="connsiteY24" fmla="*/ 2651667 h 3321595"/>
              <a:gd name="connsiteX25" fmla="*/ 1512716 w 3938337"/>
              <a:gd name="connsiteY25" fmla="*/ 3203474 h 3321595"/>
              <a:gd name="connsiteX26" fmla="*/ 78219 w 3938337"/>
              <a:gd name="connsiteY26" fmla="*/ 2525579 h 3321595"/>
              <a:gd name="connsiteX27" fmla="*/ 0 w 3938337"/>
              <a:gd name="connsiteY27" fmla="*/ 2428877 h 3321595"/>
              <a:gd name="connsiteX28" fmla="*/ 0 w 3938337"/>
              <a:gd name="connsiteY28" fmla="*/ 2518435 h 3321595"/>
              <a:gd name="connsiteX29" fmla="*/ 81495 w 3938337"/>
              <a:gd name="connsiteY29" fmla="*/ 2618704 h 3321595"/>
              <a:gd name="connsiteX30" fmla="*/ 1576046 w 3938337"/>
              <a:gd name="connsiteY30" fmla="*/ 3321595 h 3321595"/>
              <a:gd name="connsiteX31" fmla="*/ 2844621 w 3938337"/>
              <a:gd name="connsiteY31" fmla="*/ 2749441 h 3321595"/>
              <a:gd name="connsiteX32" fmla="*/ 2999005 w 3938337"/>
              <a:gd name="connsiteY32" fmla="*/ 2635829 h 3321595"/>
              <a:gd name="connsiteX33" fmla="*/ 3701177 w 3938337"/>
              <a:gd name="connsiteY33" fmla="*/ 2041901 h 3321595"/>
              <a:gd name="connsiteX34" fmla="*/ 3938337 w 3938337"/>
              <a:gd name="connsiteY34" fmla="*/ 1404055 h 3321595"/>
              <a:gd name="connsiteX35" fmla="*/ 3527383 w 3938337"/>
              <a:gd name="connsiteY35" fmla="*/ 1974 h 3321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938337" h="3321595">
                <a:moveTo>
                  <a:pt x="1166365" y="0"/>
                </a:moveTo>
                <a:lnTo>
                  <a:pt x="107576" y="0"/>
                </a:lnTo>
                <a:lnTo>
                  <a:pt x="66927" y="0"/>
                </a:lnTo>
                <a:lnTo>
                  <a:pt x="0" y="0"/>
                </a:lnTo>
                <a:lnTo>
                  <a:pt x="0" y="59511"/>
                </a:lnTo>
                <a:lnTo>
                  <a:pt x="0" y="155390"/>
                </a:lnTo>
                <a:lnTo>
                  <a:pt x="0" y="901114"/>
                </a:lnTo>
                <a:lnTo>
                  <a:pt x="4" y="901114"/>
                </a:lnTo>
                <a:lnTo>
                  <a:pt x="4" y="471771"/>
                </a:lnTo>
                <a:lnTo>
                  <a:pt x="50187" y="407556"/>
                </a:lnTo>
                <a:cubicBezTo>
                  <a:pt x="138559" y="305382"/>
                  <a:pt x="239680" y="208703"/>
                  <a:pt x="352921" y="118259"/>
                </a:cubicBezTo>
                <a:lnTo>
                  <a:pt x="514890" y="2"/>
                </a:lnTo>
                <a:lnTo>
                  <a:pt x="1166365" y="2"/>
                </a:lnTo>
                <a:close/>
                <a:moveTo>
                  <a:pt x="3525817" y="0"/>
                </a:moveTo>
                <a:lnTo>
                  <a:pt x="3384145" y="0"/>
                </a:lnTo>
                <a:lnTo>
                  <a:pt x="3385646" y="1904"/>
                </a:lnTo>
                <a:cubicBezTo>
                  <a:pt x="3641155" y="363079"/>
                  <a:pt x="3780089" y="835723"/>
                  <a:pt x="3780089" y="1354125"/>
                </a:cubicBezTo>
                <a:cubicBezTo>
                  <a:pt x="3780089" y="1590500"/>
                  <a:pt x="3709854" y="1780209"/>
                  <a:pt x="3552458" y="1969288"/>
                </a:cubicBezTo>
                <a:cubicBezTo>
                  <a:pt x="3511300" y="2018735"/>
                  <a:pt x="3464970" y="2067206"/>
                  <a:pt x="3414534" y="2115111"/>
                </a:cubicBezTo>
                <a:lnTo>
                  <a:pt x="3395732" y="2131585"/>
                </a:lnTo>
                <a:lnTo>
                  <a:pt x="3390273" y="2137223"/>
                </a:lnTo>
                <a:lnTo>
                  <a:pt x="3348116" y="2173305"/>
                </a:lnTo>
                <a:lnTo>
                  <a:pt x="3251972" y="2257543"/>
                </a:lnTo>
                <a:cubicBezTo>
                  <a:pt x="3136805" y="2351916"/>
                  <a:pt x="3009474" y="2445671"/>
                  <a:pt x="2878500" y="2542096"/>
                </a:cubicBezTo>
                <a:cubicBezTo>
                  <a:pt x="2830172" y="2577632"/>
                  <a:pt x="2780245" y="2614426"/>
                  <a:pt x="2730320" y="2651667"/>
                </a:cubicBezTo>
                <a:cubicBezTo>
                  <a:pt x="2283426" y="2984960"/>
                  <a:pt x="1957258" y="3203474"/>
                  <a:pt x="1512716" y="3203474"/>
                </a:cubicBezTo>
                <a:cubicBezTo>
                  <a:pt x="920041" y="3203474"/>
                  <a:pt x="478682" y="2998110"/>
                  <a:pt x="78219" y="2525579"/>
                </a:cubicBezTo>
                <a:lnTo>
                  <a:pt x="0" y="2428877"/>
                </a:lnTo>
                <a:lnTo>
                  <a:pt x="0" y="2518435"/>
                </a:lnTo>
                <a:lnTo>
                  <a:pt x="81495" y="2618704"/>
                </a:lnTo>
                <a:cubicBezTo>
                  <a:pt x="498723" y="3108658"/>
                  <a:pt x="958559" y="3321595"/>
                  <a:pt x="1576046" y="3321595"/>
                </a:cubicBezTo>
                <a:cubicBezTo>
                  <a:pt x="2039197" y="3321595"/>
                  <a:pt x="2379018" y="3095023"/>
                  <a:pt x="2844621" y="2749441"/>
                </a:cubicBezTo>
                <a:cubicBezTo>
                  <a:pt x="2896636" y="2710827"/>
                  <a:pt x="2948653" y="2672676"/>
                  <a:pt x="2999005" y="2635829"/>
                </a:cubicBezTo>
                <a:cubicBezTo>
                  <a:pt x="3271919" y="2435869"/>
                  <a:pt x="3529651" y="2246981"/>
                  <a:pt x="3701177" y="2041901"/>
                </a:cubicBezTo>
                <a:cubicBezTo>
                  <a:pt x="3865161" y="1845849"/>
                  <a:pt x="3938337" y="1649145"/>
                  <a:pt x="3938337" y="1404055"/>
                </a:cubicBezTo>
                <a:cubicBezTo>
                  <a:pt x="3938337" y="866538"/>
                  <a:pt x="3793587" y="376466"/>
                  <a:pt x="3527383" y="1974"/>
                </a:cubicBez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9" name="Freeform: Shape 28">
            <a:extLst>
              <a:ext uri="{FF2B5EF4-FFF2-40B4-BE49-F238E27FC236}">
                <a16:creationId xmlns:a16="http://schemas.microsoft.com/office/drawing/2014/main" id="{143032DE-9221-BE38-C866-31352AF45D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857855"/>
            <a:ext cx="4211055" cy="4000145"/>
          </a:xfrm>
          <a:custGeom>
            <a:avLst/>
            <a:gdLst>
              <a:gd name="connsiteX0" fmla="*/ 1165310 w 4211055"/>
              <a:gd name="connsiteY0" fmla="*/ 990 h 4000145"/>
              <a:gd name="connsiteX1" fmla="*/ 2418078 w 4211055"/>
              <a:gd name="connsiteY1" fmla="*/ 367333 h 4000145"/>
              <a:gd name="connsiteX2" fmla="*/ 4174528 w 4211055"/>
              <a:gd name="connsiteY2" fmla="*/ 3871009 h 4000145"/>
              <a:gd name="connsiteX3" fmla="*/ 4145661 w 4211055"/>
              <a:gd name="connsiteY3" fmla="*/ 4000145 h 4000145"/>
              <a:gd name="connsiteX4" fmla="*/ 0 w 4211055"/>
              <a:gd name="connsiteY4" fmla="*/ 4000145 h 4000145"/>
              <a:gd name="connsiteX5" fmla="*/ 0 w 4211055"/>
              <a:gd name="connsiteY5" fmla="*/ 4000144 h 4000145"/>
              <a:gd name="connsiteX6" fmla="*/ 3932946 w 4211055"/>
              <a:gd name="connsiteY6" fmla="*/ 4000144 h 4000145"/>
              <a:gd name="connsiteX7" fmla="*/ 3985875 w 4211055"/>
              <a:gd name="connsiteY7" fmla="*/ 3757912 h 4000145"/>
              <a:gd name="connsiteX8" fmla="*/ 2314254 w 4211055"/>
              <a:gd name="connsiteY8" fmla="*/ 461503 h 4000145"/>
              <a:gd name="connsiteX9" fmla="*/ 1133823 w 4211055"/>
              <a:gd name="connsiteY9" fmla="*/ 110981 h 4000145"/>
              <a:gd name="connsiteX10" fmla="*/ 994619 w 4211055"/>
              <a:gd name="connsiteY10" fmla="*/ 110419 h 4000145"/>
              <a:gd name="connsiteX11" fmla="*/ 60036 w 4211055"/>
              <a:gd name="connsiteY11" fmla="*/ 330041 h 4000145"/>
              <a:gd name="connsiteX12" fmla="*/ 0 w 4211055"/>
              <a:gd name="connsiteY12" fmla="*/ 360008 h 4000145"/>
              <a:gd name="connsiteX13" fmla="*/ 0 w 4211055"/>
              <a:gd name="connsiteY13" fmla="*/ 251609 h 4000145"/>
              <a:gd name="connsiteX14" fmla="*/ 158783 w 4211055"/>
              <a:gd name="connsiteY14" fmla="*/ 182603 h 4000145"/>
              <a:gd name="connsiteX15" fmla="*/ 1165310 w 4211055"/>
              <a:gd name="connsiteY15" fmla="*/ 990 h 4000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211055" h="4000145">
                <a:moveTo>
                  <a:pt x="1165310" y="990"/>
                </a:moveTo>
                <a:cubicBezTo>
                  <a:pt x="1578456" y="12730"/>
                  <a:pt x="2002082" y="129252"/>
                  <a:pt x="2418078" y="367333"/>
                </a:cubicBezTo>
                <a:cubicBezTo>
                  <a:pt x="3626917" y="1059170"/>
                  <a:pt x="4390740" y="2547253"/>
                  <a:pt x="4174528" y="3871009"/>
                </a:cubicBezTo>
                <a:lnTo>
                  <a:pt x="4145661" y="4000145"/>
                </a:lnTo>
                <a:lnTo>
                  <a:pt x="0" y="4000145"/>
                </a:lnTo>
                <a:lnTo>
                  <a:pt x="0" y="4000144"/>
                </a:lnTo>
                <a:lnTo>
                  <a:pt x="3932946" y="4000144"/>
                </a:lnTo>
                <a:lnTo>
                  <a:pt x="3985875" y="3757912"/>
                </a:lnTo>
                <a:cubicBezTo>
                  <a:pt x="4181907" y="2517281"/>
                  <a:pt x="3455171" y="1117132"/>
                  <a:pt x="2314254" y="461503"/>
                </a:cubicBezTo>
                <a:cubicBezTo>
                  <a:pt x="1921632" y="235883"/>
                  <a:pt x="1522506" y="124256"/>
                  <a:pt x="1133823" y="110981"/>
                </a:cubicBezTo>
                <a:cubicBezTo>
                  <a:pt x="1087262" y="109391"/>
                  <a:pt x="1040851" y="109212"/>
                  <a:pt x="994619" y="110419"/>
                </a:cubicBezTo>
                <a:cubicBezTo>
                  <a:pt x="670992" y="118859"/>
                  <a:pt x="356135" y="195139"/>
                  <a:pt x="60036" y="330041"/>
                </a:cubicBezTo>
                <a:lnTo>
                  <a:pt x="0" y="360008"/>
                </a:lnTo>
                <a:lnTo>
                  <a:pt x="0" y="251609"/>
                </a:lnTo>
                <a:lnTo>
                  <a:pt x="158783" y="182603"/>
                </a:lnTo>
                <a:cubicBezTo>
                  <a:pt x="479801" y="54981"/>
                  <a:pt x="818871" y="-8854"/>
                  <a:pt x="1165310" y="990"/>
                </a:cubicBez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pic>
        <p:nvPicPr>
          <p:cNvPr id="12" name="Picture 11">
            <a:extLst>
              <a:ext uri="{FF2B5EF4-FFF2-40B4-BE49-F238E27FC236}">
                <a16:creationId xmlns:a16="http://schemas.microsoft.com/office/drawing/2014/main" id="{792E0206-58C3-A772-73F3-9F075467DED5}"/>
              </a:ext>
            </a:extLst>
          </p:cNvPr>
          <p:cNvPicPr>
            <a:picLocks noChangeAspect="1"/>
          </p:cNvPicPr>
          <p:nvPr/>
        </p:nvPicPr>
        <p:blipFill>
          <a:blip r:embed="rId6"/>
          <a:stretch>
            <a:fillRect/>
          </a:stretch>
        </p:blipFill>
        <p:spPr>
          <a:xfrm>
            <a:off x="-11951" y="0"/>
            <a:ext cx="12179809" cy="6978249"/>
          </a:xfrm>
          <a:prstGeom prst="rect">
            <a:avLst/>
          </a:prstGeom>
        </p:spPr>
      </p:pic>
      <p:pic>
        <p:nvPicPr>
          <p:cNvPr id="18" name="Picture 17">
            <a:extLst>
              <a:ext uri="{FF2B5EF4-FFF2-40B4-BE49-F238E27FC236}">
                <a16:creationId xmlns:a16="http://schemas.microsoft.com/office/drawing/2014/main" id="{8F2BD892-A7CB-0B5F-C5F8-68E1533D8E3D}"/>
              </a:ext>
            </a:extLst>
          </p:cNvPr>
          <p:cNvPicPr>
            <a:picLocks noChangeAspect="1"/>
          </p:cNvPicPr>
          <p:nvPr/>
        </p:nvPicPr>
        <p:blipFill>
          <a:blip r:embed="rId7"/>
          <a:stretch>
            <a:fillRect/>
          </a:stretch>
        </p:blipFill>
        <p:spPr>
          <a:xfrm>
            <a:off x="7335872" y="-169169"/>
            <a:ext cx="5413717" cy="5401524"/>
          </a:xfrm>
          <a:prstGeom prst="rect">
            <a:avLst/>
          </a:prstGeom>
        </p:spPr>
      </p:pic>
      <p:sp>
        <p:nvSpPr>
          <p:cNvPr id="26" name="TextBox 25">
            <a:extLst>
              <a:ext uri="{FF2B5EF4-FFF2-40B4-BE49-F238E27FC236}">
                <a16:creationId xmlns:a16="http://schemas.microsoft.com/office/drawing/2014/main" id="{587AC9ED-E1E0-3CB3-F7AC-4E7F549C9FC6}"/>
              </a:ext>
            </a:extLst>
          </p:cNvPr>
          <p:cNvSpPr txBox="1"/>
          <p:nvPr/>
        </p:nvSpPr>
        <p:spPr>
          <a:xfrm rot="10800000" flipV="1">
            <a:off x="8818735" y="1954562"/>
            <a:ext cx="3693222" cy="1446550"/>
          </a:xfrm>
          <a:prstGeom prst="rect">
            <a:avLst/>
          </a:prstGeom>
          <a:noFill/>
        </p:spPr>
        <p:txBody>
          <a:bodyPr wrap="square">
            <a:spAutoFit/>
          </a:bodyPr>
          <a:lstStyle/>
          <a:p>
            <a:r>
              <a:rPr lang="en-GB" sz="4400" dirty="0">
                <a:latin typeface="Atkinson Hyperlegible" pitchFamily="2" charset="0"/>
              </a:rPr>
              <a:t>In person meetings</a:t>
            </a:r>
          </a:p>
        </p:txBody>
      </p:sp>
      <p:sp>
        <p:nvSpPr>
          <p:cNvPr id="30" name="TextBox 29">
            <a:extLst>
              <a:ext uri="{FF2B5EF4-FFF2-40B4-BE49-F238E27FC236}">
                <a16:creationId xmlns:a16="http://schemas.microsoft.com/office/drawing/2014/main" id="{D6542018-0083-02DE-AA0F-DEB3CA88F2AE}"/>
              </a:ext>
            </a:extLst>
          </p:cNvPr>
          <p:cNvSpPr txBox="1"/>
          <p:nvPr/>
        </p:nvSpPr>
        <p:spPr>
          <a:xfrm>
            <a:off x="986165" y="827164"/>
            <a:ext cx="6689270" cy="120032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600" b="0" i="0" u="none" strike="noStrike" kern="1200" cap="none" spc="0" normalizeH="0" baseline="0" noProof="0" dirty="0">
                <a:ln>
                  <a:noFill/>
                </a:ln>
                <a:solidFill>
                  <a:prstClr val="black"/>
                </a:solidFill>
                <a:effectLst/>
                <a:uLnTx/>
                <a:uFillTx/>
                <a:latin typeface="Atkinson Hyperlegible"/>
                <a:ea typeface="+mn-ea"/>
                <a:cs typeface="+mn-cs"/>
              </a:rPr>
              <a:t>You can also collect feedback in person. </a:t>
            </a:r>
          </a:p>
        </p:txBody>
      </p:sp>
      <p:sp>
        <p:nvSpPr>
          <p:cNvPr id="34" name="TextBox 33">
            <a:extLst>
              <a:ext uri="{FF2B5EF4-FFF2-40B4-BE49-F238E27FC236}">
                <a16:creationId xmlns:a16="http://schemas.microsoft.com/office/drawing/2014/main" id="{93A33283-8B49-5B1E-73AD-D82BE3BD6E04}"/>
              </a:ext>
            </a:extLst>
          </p:cNvPr>
          <p:cNvSpPr txBox="1"/>
          <p:nvPr/>
        </p:nvSpPr>
        <p:spPr>
          <a:xfrm>
            <a:off x="1739658" y="2575256"/>
            <a:ext cx="5914218" cy="286232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000" b="0" i="0" u="none" strike="noStrike" kern="1200" cap="none" spc="0" normalizeH="0" baseline="0" noProof="0" dirty="0">
                <a:ln>
                  <a:noFill/>
                </a:ln>
                <a:solidFill>
                  <a:prstClr val="black"/>
                </a:solidFill>
                <a:effectLst/>
                <a:uLnTx/>
                <a:uFillTx/>
                <a:latin typeface="Atkinson Hyperlegible"/>
                <a:ea typeface="+mn-ea"/>
                <a:cs typeface="+mn-cs"/>
              </a:rPr>
              <a:t>This can be by having informal chats and discussions with your course mates</a:t>
            </a:r>
            <a:r>
              <a:rPr lang="en-GB" sz="3000" dirty="0">
                <a:solidFill>
                  <a:prstClr val="black"/>
                </a:solidFill>
                <a:latin typeface="Atkinson Hyperlegible"/>
              </a:rPr>
              <a:t> or asking the lecturer to allow you 15 minutes at the end of a lecture to gather feedback.</a:t>
            </a:r>
            <a:endParaRPr kumimoji="0" lang="en-GB" sz="3000" b="0" i="0" u="none" strike="noStrike" kern="1200" cap="none" spc="0" normalizeH="0" baseline="0" noProof="0" dirty="0">
              <a:ln>
                <a:noFill/>
              </a:ln>
              <a:solidFill>
                <a:prstClr val="black"/>
              </a:solidFill>
              <a:effectLst/>
              <a:uLnTx/>
              <a:uFillTx/>
              <a:latin typeface="Atkinson Hyperlegible"/>
              <a:ea typeface="+mn-ea"/>
              <a:cs typeface="+mn-cs"/>
            </a:endParaRPr>
          </a:p>
        </p:txBody>
      </p:sp>
    </p:spTree>
    <p:extLst>
      <p:ext uri="{BB962C8B-B14F-4D97-AF65-F5344CB8AC3E}">
        <p14:creationId xmlns:p14="http://schemas.microsoft.com/office/powerpoint/2010/main" val="376115852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5E7CCBB5-4C6C-C597-38E6-06204DFDCB5E}"/>
              </a:ext>
            </a:extLst>
          </p:cNvPr>
          <p:cNvGrpSpPr/>
          <p:nvPr/>
        </p:nvGrpSpPr>
        <p:grpSpPr>
          <a:xfrm>
            <a:off x="0" y="1110343"/>
            <a:ext cx="11963400" cy="5730827"/>
            <a:chOff x="0" y="1123950"/>
            <a:chExt cx="5486400" cy="5717220"/>
          </a:xfrm>
          <a:solidFill>
            <a:srgbClr val="83B0FF"/>
          </a:solidFill>
        </p:grpSpPr>
        <p:sp>
          <p:nvSpPr>
            <p:cNvPr id="7" name="Rectangle: Rounded Corners 6">
              <a:extLst>
                <a:ext uri="{FF2B5EF4-FFF2-40B4-BE49-F238E27FC236}">
                  <a16:creationId xmlns:a16="http://schemas.microsoft.com/office/drawing/2014/main" id="{5494216B-8B20-F718-0D67-41677C331848}"/>
                </a:ext>
              </a:extLst>
            </p:cNvPr>
            <p:cNvSpPr/>
            <p:nvPr/>
          </p:nvSpPr>
          <p:spPr>
            <a:xfrm>
              <a:off x="0" y="1123950"/>
              <a:ext cx="4991100" cy="5717220"/>
            </a:xfrm>
            <a:prstGeom prst="roundRect">
              <a:avLst/>
            </a:prstGeom>
            <a:grpFill/>
            <a:ln>
              <a:solidFill>
                <a:srgbClr val="83B0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Rounded Corners 9">
              <a:extLst>
                <a:ext uri="{FF2B5EF4-FFF2-40B4-BE49-F238E27FC236}">
                  <a16:creationId xmlns:a16="http://schemas.microsoft.com/office/drawing/2014/main" id="{4F257A35-1253-0AC2-C630-B084A7D2BBBF}"/>
                </a:ext>
              </a:extLst>
            </p:cNvPr>
            <p:cNvSpPr/>
            <p:nvPr/>
          </p:nvSpPr>
          <p:spPr>
            <a:xfrm>
              <a:off x="4629150" y="1847850"/>
              <a:ext cx="857250" cy="2266950"/>
            </a:xfrm>
            <a:prstGeom prst="roundRect">
              <a:avLst/>
            </a:prstGeom>
            <a:grpFill/>
            <a:ln>
              <a:solidFill>
                <a:srgbClr val="83B0FF"/>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lang="en-GB"/>
                <a:t>SMALL</a:t>
              </a:r>
            </a:p>
          </p:txBody>
        </p:sp>
      </p:grpSp>
      <p:sp>
        <p:nvSpPr>
          <p:cNvPr id="2" name="TextBox 1">
            <a:extLst>
              <a:ext uri="{FF2B5EF4-FFF2-40B4-BE49-F238E27FC236}">
                <a16:creationId xmlns:a16="http://schemas.microsoft.com/office/drawing/2014/main" id="{E430B867-D38F-56BE-D18A-40C996C6E442}"/>
              </a:ext>
            </a:extLst>
          </p:cNvPr>
          <p:cNvSpPr txBox="1"/>
          <p:nvPr/>
        </p:nvSpPr>
        <p:spPr>
          <a:xfrm>
            <a:off x="911514" y="1711614"/>
            <a:ext cx="9548668" cy="3579441"/>
          </a:xfrm>
          <a:prstGeom prst="rect">
            <a:avLst/>
          </a:prstGeom>
          <a:noFill/>
        </p:spPr>
        <p:txBody>
          <a:bodyPr wrap="square" lIns="91440" tIns="45720" rIns="91440" bIns="45720" rtlCol="0" anchor="t">
            <a:spAutoFit/>
          </a:bodyPr>
          <a:lstStyle/>
          <a:p>
            <a:pPr>
              <a:lnSpc>
                <a:spcPct val="90000"/>
              </a:lnSpc>
              <a:spcBef>
                <a:spcPts val="1000"/>
              </a:spcBef>
            </a:pPr>
            <a:r>
              <a:rPr lang="en-GB" sz="3200" dirty="0">
                <a:solidFill>
                  <a:srgbClr val="000000"/>
                </a:solidFill>
                <a:latin typeface="Atkinson Hyperlegible"/>
              </a:rPr>
              <a:t>If you're getting feedback that is small and easily fixable (</a:t>
            </a:r>
            <a:r>
              <a:rPr lang="en-GB" sz="3200" dirty="0" err="1">
                <a:solidFill>
                  <a:srgbClr val="000000"/>
                </a:solidFill>
                <a:latin typeface="Atkinson Hyperlegible"/>
              </a:rPr>
              <a:t>ie</a:t>
            </a:r>
            <a:r>
              <a:rPr lang="en-GB" sz="3200" dirty="0">
                <a:solidFill>
                  <a:srgbClr val="000000"/>
                </a:solidFill>
                <a:latin typeface="Atkinson Hyperlegible"/>
              </a:rPr>
              <a:t> things that could be resolved by sending an email) that it's worth getting on it as soon as possible. This could be things like: </a:t>
            </a:r>
            <a:endParaRPr lang="en-US" sz="3200" dirty="0">
              <a:solidFill>
                <a:srgbClr val="000000"/>
              </a:solidFill>
              <a:latin typeface="Atkinson Hyperlegible"/>
            </a:endParaRPr>
          </a:p>
          <a:p>
            <a:pPr marL="285750" indent="-285750">
              <a:lnSpc>
                <a:spcPct val="90000"/>
              </a:lnSpc>
              <a:spcBef>
                <a:spcPts val="1000"/>
              </a:spcBef>
              <a:buFont typeface="Arial"/>
              <a:buChar char="•"/>
            </a:pPr>
            <a:r>
              <a:rPr lang="en-GB" sz="3200" dirty="0">
                <a:solidFill>
                  <a:srgbClr val="000000"/>
                </a:solidFill>
                <a:latin typeface="Atkinson Hyperlegible"/>
              </a:rPr>
              <a:t>Canvas not being updated </a:t>
            </a:r>
            <a:endParaRPr lang="en-US" sz="3200" dirty="0">
              <a:solidFill>
                <a:srgbClr val="000000"/>
              </a:solidFill>
              <a:latin typeface="Atkinson Hyperlegible"/>
            </a:endParaRPr>
          </a:p>
          <a:p>
            <a:pPr marL="285750" indent="-285750">
              <a:lnSpc>
                <a:spcPct val="90000"/>
              </a:lnSpc>
              <a:spcBef>
                <a:spcPts val="1000"/>
              </a:spcBef>
              <a:buFont typeface="Arial"/>
              <a:buChar char="•"/>
            </a:pPr>
            <a:r>
              <a:rPr lang="en-GB" sz="3200" dirty="0">
                <a:solidFill>
                  <a:srgbClr val="000000"/>
                </a:solidFill>
                <a:latin typeface="Atkinson Hyperlegible"/>
              </a:rPr>
              <a:t>Facilities issues </a:t>
            </a:r>
            <a:endParaRPr lang="en-US" sz="3200" dirty="0">
              <a:solidFill>
                <a:srgbClr val="000000"/>
              </a:solidFill>
              <a:latin typeface="Atkinson Hyperlegible"/>
            </a:endParaRPr>
          </a:p>
          <a:p>
            <a:pPr marL="285750" indent="-285750">
              <a:lnSpc>
                <a:spcPct val="90000"/>
              </a:lnSpc>
              <a:spcBef>
                <a:spcPts val="1000"/>
              </a:spcBef>
              <a:buFont typeface="Arial"/>
              <a:buChar char="•"/>
            </a:pPr>
            <a:r>
              <a:rPr lang="en-GB" sz="3200" dirty="0">
                <a:solidFill>
                  <a:srgbClr val="000000"/>
                </a:solidFill>
                <a:latin typeface="Atkinson Hyperlegible"/>
              </a:rPr>
              <a:t>Tech difficulties </a:t>
            </a:r>
            <a:endParaRPr lang="en-GB" sz="3200" dirty="0">
              <a:latin typeface="Atkinson Hyperlegible"/>
            </a:endParaRPr>
          </a:p>
        </p:txBody>
      </p:sp>
      <p:sp>
        <p:nvSpPr>
          <p:cNvPr id="6" name="TextBox 5">
            <a:extLst>
              <a:ext uri="{FF2B5EF4-FFF2-40B4-BE49-F238E27FC236}">
                <a16:creationId xmlns:a16="http://schemas.microsoft.com/office/drawing/2014/main" id="{3D7C3BF8-6EA5-A883-5A2A-9299969FA17D}"/>
              </a:ext>
            </a:extLst>
          </p:cNvPr>
          <p:cNvSpPr txBox="1"/>
          <p:nvPr/>
        </p:nvSpPr>
        <p:spPr>
          <a:xfrm>
            <a:off x="595190" y="272329"/>
            <a:ext cx="7234360" cy="584775"/>
          </a:xfrm>
          <a:prstGeom prst="rect">
            <a:avLst/>
          </a:prstGeom>
          <a:noFill/>
        </p:spPr>
        <p:txBody>
          <a:bodyPr wrap="square" rtlCol="0">
            <a:spAutoFit/>
          </a:bodyPr>
          <a:lstStyle/>
          <a:p>
            <a:r>
              <a:rPr lang="en-GB" sz="3200" b="1" dirty="0">
                <a:latin typeface="Atkinson Hyperlegible" pitchFamily="2" charset="0"/>
                <a:cs typeface="Aharoni" panose="02010803020104030203" pitchFamily="2" charset="-79"/>
              </a:rPr>
              <a:t>Where Should You Take Feedback?</a:t>
            </a:r>
          </a:p>
        </p:txBody>
      </p:sp>
    </p:spTree>
    <p:extLst>
      <p:ext uri="{BB962C8B-B14F-4D97-AF65-F5344CB8AC3E}">
        <p14:creationId xmlns:p14="http://schemas.microsoft.com/office/powerpoint/2010/main" val="6658281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105DAC-DA90-D69D-B72D-DBBF621F55C4}"/>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3EDEDC1A-1C24-18EF-4660-0A40BE1E21DB}"/>
              </a:ext>
            </a:extLst>
          </p:cNvPr>
          <p:cNvSpPr txBox="1"/>
          <p:nvPr/>
        </p:nvSpPr>
        <p:spPr>
          <a:xfrm>
            <a:off x="769361" y="272329"/>
            <a:ext cx="7234360" cy="584775"/>
          </a:xfrm>
          <a:prstGeom prst="rect">
            <a:avLst/>
          </a:prstGeom>
          <a:noFill/>
        </p:spPr>
        <p:txBody>
          <a:bodyPr wrap="square" rtlCol="0">
            <a:spAutoFit/>
          </a:bodyPr>
          <a:lstStyle/>
          <a:p>
            <a:r>
              <a:rPr lang="en-GB" sz="3200" b="1" dirty="0">
                <a:latin typeface="Atkinson Hyperlegible" pitchFamily="2" charset="0"/>
                <a:cs typeface="Aharoni" panose="02010803020104030203" pitchFamily="2" charset="-79"/>
              </a:rPr>
              <a:t>Where Should You Take Feedback?</a:t>
            </a:r>
          </a:p>
        </p:txBody>
      </p:sp>
      <p:sp>
        <p:nvSpPr>
          <p:cNvPr id="5" name="Rectangle: Rounded Corners 4">
            <a:extLst>
              <a:ext uri="{FF2B5EF4-FFF2-40B4-BE49-F238E27FC236}">
                <a16:creationId xmlns:a16="http://schemas.microsoft.com/office/drawing/2014/main" id="{D4125DCE-7299-5EE0-A507-A7945F415A27}"/>
              </a:ext>
            </a:extLst>
          </p:cNvPr>
          <p:cNvSpPr/>
          <p:nvPr/>
        </p:nvSpPr>
        <p:spPr>
          <a:xfrm>
            <a:off x="174171" y="1110344"/>
            <a:ext cx="10972800" cy="5584370"/>
          </a:xfrm>
          <a:prstGeom prst="roundRect">
            <a:avLst/>
          </a:prstGeom>
          <a:solidFill>
            <a:srgbClr val="D4BAF9"/>
          </a:solidFill>
          <a:ln w="19050" cap="flat" cmpd="sng" algn="ctr">
            <a:solidFill>
              <a:srgbClr val="D4BAF9"/>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ysClr val="window" lastClr="FFFFFF"/>
                </a:solidFill>
                <a:latin typeface="Aptos" panose="02110004020202020204"/>
              </a:defRPr>
            </a:lvl1pPr>
            <a:lvl2pPr marL="457200" algn="l" defTabSz="914400" rtl="0" eaLnBrk="1" latinLnBrk="0" hangingPunct="1">
              <a:defRPr sz="1800" kern="1200">
                <a:solidFill>
                  <a:sysClr val="window" lastClr="FFFFFF"/>
                </a:solidFill>
                <a:latin typeface="Aptos" panose="02110004020202020204"/>
              </a:defRPr>
            </a:lvl2pPr>
            <a:lvl3pPr marL="914400" algn="l" defTabSz="914400" rtl="0" eaLnBrk="1" latinLnBrk="0" hangingPunct="1">
              <a:defRPr sz="1800" kern="1200">
                <a:solidFill>
                  <a:sysClr val="window" lastClr="FFFFFF"/>
                </a:solidFill>
                <a:latin typeface="Aptos" panose="02110004020202020204"/>
              </a:defRPr>
            </a:lvl3pPr>
            <a:lvl4pPr marL="1371600" algn="l" defTabSz="914400" rtl="0" eaLnBrk="1" latinLnBrk="0" hangingPunct="1">
              <a:defRPr sz="1800" kern="1200">
                <a:solidFill>
                  <a:sysClr val="window" lastClr="FFFFFF"/>
                </a:solidFill>
                <a:latin typeface="Aptos" panose="02110004020202020204"/>
              </a:defRPr>
            </a:lvl4pPr>
            <a:lvl5pPr marL="1828800" algn="l" defTabSz="914400" rtl="0" eaLnBrk="1" latinLnBrk="0" hangingPunct="1">
              <a:defRPr sz="1800" kern="1200">
                <a:solidFill>
                  <a:sysClr val="window" lastClr="FFFFFF"/>
                </a:solidFill>
                <a:latin typeface="Aptos" panose="02110004020202020204"/>
              </a:defRPr>
            </a:lvl5pPr>
            <a:lvl6pPr marL="2286000" algn="l" defTabSz="914400" rtl="0" eaLnBrk="1" latinLnBrk="0" hangingPunct="1">
              <a:defRPr sz="1800" kern="1200">
                <a:solidFill>
                  <a:sysClr val="window" lastClr="FFFFFF"/>
                </a:solidFill>
                <a:latin typeface="Aptos" panose="02110004020202020204"/>
              </a:defRPr>
            </a:lvl6pPr>
            <a:lvl7pPr marL="2743200" algn="l" defTabSz="914400" rtl="0" eaLnBrk="1" latinLnBrk="0" hangingPunct="1">
              <a:defRPr sz="1800" kern="1200">
                <a:solidFill>
                  <a:sysClr val="window" lastClr="FFFFFF"/>
                </a:solidFill>
                <a:latin typeface="Aptos" panose="02110004020202020204"/>
              </a:defRPr>
            </a:lvl7pPr>
            <a:lvl8pPr marL="3200400" algn="l" defTabSz="914400" rtl="0" eaLnBrk="1" latinLnBrk="0" hangingPunct="1">
              <a:defRPr sz="1800" kern="1200">
                <a:solidFill>
                  <a:sysClr val="window" lastClr="FFFFFF"/>
                </a:solidFill>
                <a:latin typeface="Aptos" panose="02110004020202020204"/>
              </a:defRPr>
            </a:lvl8pPr>
            <a:lvl9pPr marL="3657600" algn="l" defTabSz="914400" rtl="0" eaLnBrk="1" latinLnBrk="0" hangingPunct="1">
              <a:defRPr sz="1800" kern="1200">
                <a:solidFill>
                  <a:sysClr val="window" lastClr="FFFFFF"/>
                </a:solidFill>
                <a:latin typeface="Aptos" panose="02110004020202020204"/>
              </a:defRPr>
            </a:lvl9pPr>
          </a:lstStyle>
          <a:p>
            <a:r>
              <a:rPr lang="en-GB" sz="3200" dirty="0">
                <a:solidFill>
                  <a:schemeClr val="tx1"/>
                </a:solidFill>
                <a:latin typeface="Atkinson Hyperlegible" pitchFamily="2" charset="0"/>
              </a:rPr>
              <a:t>For unresolved issues or something that needs more discussion, you should take these to your Student Staff Liaison Committee (SSLCs).​</a:t>
            </a:r>
          </a:p>
          <a:p>
            <a:endParaRPr lang="en-GB" sz="3200" dirty="0">
              <a:solidFill>
                <a:schemeClr val="tx1"/>
              </a:solidFill>
              <a:latin typeface="Atkinson Hyperlegible" pitchFamily="2" charset="0"/>
            </a:endParaRPr>
          </a:p>
          <a:p>
            <a:r>
              <a:rPr lang="en-GB" sz="3200" dirty="0">
                <a:solidFill>
                  <a:schemeClr val="tx1"/>
                </a:solidFill>
                <a:latin typeface="Atkinson Hyperlegible" pitchFamily="2" charset="0"/>
              </a:rPr>
              <a:t>​e.g. “A lot of students on this course are commuters; can we take this into consideration for TRI2 timetables?”</a:t>
            </a:r>
          </a:p>
        </p:txBody>
      </p:sp>
      <p:sp>
        <p:nvSpPr>
          <p:cNvPr id="8" name="Rectangle: Rounded Corners 7">
            <a:extLst>
              <a:ext uri="{FF2B5EF4-FFF2-40B4-BE49-F238E27FC236}">
                <a16:creationId xmlns:a16="http://schemas.microsoft.com/office/drawing/2014/main" id="{4FF59D39-C804-67A5-504F-4A3791BF7EED}"/>
              </a:ext>
            </a:extLst>
          </p:cNvPr>
          <p:cNvSpPr/>
          <p:nvPr/>
        </p:nvSpPr>
        <p:spPr>
          <a:xfrm>
            <a:off x="10942865" y="1947182"/>
            <a:ext cx="1074964" cy="2266950"/>
          </a:xfrm>
          <a:prstGeom prst="roundRect">
            <a:avLst/>
          </a:prstGeom>
          <a:solidFill>
            <a:srgbClr val="D4BAF9"/>
          </a:solidFill>
          <a:ln w="19050" cap="flat" cmpd="sng" algn="ctr">
            <a:solidFill>
              <a:srgbClr val="D4BAF9"/>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defPPr>
              <a:defRPr lang="en-US"/>
            </a:defPPr>
            <a:lvl1pPr marL="0" algn="l" defTabSz="914400" rtl="0" eaLnBrk="1" latinLnBrk="0" hangingPunct="1">
              <a:defRPr sz="1800" kern="1200">
                <a:solidFill>
                  <a:sysClr val="window" lastClr="FFFFFF"/>
                </a:solidFill>
                <a:latin typeface="Aptos" panose="02110004020202020204"/>
              </a:defRPr>
            </a:lvl1pPr>
            <a:lvl2pPr marL="457200" algn="l" defTabSz="914400" rtl="0" eaLnBrk="1" latinLnBrk="0" hangingPunct="1">
              <a:defRPr sz="1800" kern="1200">
                <a:solidFill>
                  <a:sysClr val="window" lastClr="FFFFFF"/>
                </a:solidFill>
                <a:latin typeface="Aptos" panose="02110004020202020204"/>
              </a:defRPr>
            </a:lvl2pPr>
            <a:lvl3pPr marL="914400" algn="l" defTabSz="914400" rtl="0" eaLnBrk="1" latinLnBrk="0" hangingPunct="1">
              <a:defRPr sz="1800" kern="1200">
                <a:solidFill>
                  <a:sysClr val="window" lastClr="FFFFFF"/>
                </a:solidFill>
                <a:latin typeface="Aptos" panose="02110004020202020204"/>
              </a:defRPr>
            </a:lvl3pPr>
            <a:lvl4pPr marL="1371600" algn="l" defTabSz="914400" rtl="0" eaLnBrk="1" latinLnBrk="0" hangingPunct="1">
              <a:defRPr sz="1800" kern="1200">
                <a:solidFill>
                  <a:sysClr val="window" lastClr="FFFFFF"/>
                </a:solidFill>
                <a:latin typeface="Aptos" panose="02110004020202020204"/>
              </a:defRPr>
            </a:lvl4pPr>
            <a:lvl5pPr marL="1828800" algn="l" defTabSz="914400" rtl="0" eaLnBrk="1" latinLnBrk="0" hangingPunct="1">
              <a:defRPr sz="1800" kern="1200">
                <a:solidFill>
                  <a:sysClr val="window" lastClr="FFFFFF"/>
                </a:solidFill>
                <a:latin typeface="Aptos" panose="02110004020202020204"/>
              </a:defRPr>
            </a:lvl5pPr>
            <a:lvl6pPr marL="2286000" algn="l" defTabSz="914400" rtl="0" eaLnBrk="1" latinLnBrk="0" hangingPunct="1">
              <a:defRPr sz="1800" kern="1200">
                <a:solidFill>
                  <a:sysClr val="window" lastClr="FFFFFF"/>
                </a:solidFill>
                <a:latin typeface="Aptos" panose="02110004020202020204"/>
              </a:defRPr>
            </a:lvl6pPr>
            <a:lvl7pPr marL="2743200" algn="l" defTabSz="914400" rtl="0" eaLnBrk="1" latinLnBrk="0" hangingPunct="1">
              <a:defRPr sz="1800" kern="1200">
                <a:solidFill>
                  <a:sysClr val="window" lastClr="FFFFFF"/>
                </a:solidFill>
                <a:latin typeface="Aptos" panose="02110004020202020204"/>
              </a:defRPr>
            </a:lvl7pPr>
            <a:lvl8pPr marL="3200400" algn="l" defTabSz="914400" rtl="0" eaLnBrk="1" latinLnBrk="0" hangingPunct="1">
              <a:defRPr sz="1800" kern="1200">
                <a:solidFill>
                  <a:sysClr val="window" lastClr="FFFFFF"/>
                </a:solidFill>
                <a:latin typeface="Aptos" panose="02110004020202020204"/>
              </a:defRPr>
            </a:lvl8pPr>
            <a:lvl9pPr marL="3657600" algn="l" defTabSz="914400" rtl="0" eaLnBrk="1" latinLnBrk="0" hangingPunct="1">
              <a:defRPr sz="1800" kern="1200">
                <a:solidFill>
                  <a:sysClr val="window" lastClr="FFFFFF"/>
                </a:solidFill>
                <a:latin typeface="Aptos" panose="02110004020202020204"/>
              </a:defRPr>
            </a:lvl9pPr>
          </a:lstStyle>
          <a:p>
            <a:pPr algn="ctr"/>
            <a:r>
              <a:rPr lang="en-GB" dirty="0">
                <a:solidFill>
                  <a:srgbClr val="595959"/>
                </a:solidFill>
              </a:rPr>
              <a:t>UNRESOLVED</a:t>
            </a:r>
          </a:p>
        </p:txBody>
      </p:sp>
    </p:spTree>
    <p:extLst>
      <p:ext uri="{BB962C8B-B14F-4D97-AF65-F5344CB8AC3E}">
        <p14:creationId xmlns:p14="http://schemas.microsoft.com/office/powerpoint/2010/main" val="132089150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6AA9F2-E4C2-F015-92DC-4780256C5FB4}"/>
              </a:ext>
            </a:extLst>
          </p:cNvPr>
          <p:cNvSpPr>
            <a:spLocks noGrp="1"/>
          </p:cNvSpPr>
          <p:nvPr>
            <p:ph type="title"/>
          </p:nvPr>
        </p:nvSpPr>
        <p:spPr>
          <a:xfrm>
            <a:off x="4173511" y="2863"/>
            <a:ext cx="4082322" cy="1350546"/>
          </a:xfrm>
        </p:spPr>
        <p:txBody>
          <a:bodyPr/>
          <a:lstStyle/>
          <a:p>
            <a:r>
              <a:rPr lang="en-GB" sz="3600">
                <a:latin typeface="Atkinson Hyperlegible"/>
              </a:rPr>
              <a:t>What is an SSLC?</a:t>
            </a:r>
            <a:r>
              <a:rPr lang="en-GB">
                <a:latin typeface="Atkinson Hyperlegible"/>
              </a:rPr>
              <a:t> </a:t>
            </a:r>
          </a:p>
        </p:txBody>
      </p:sp>
      <p:pic>
        <p:nvPicPr>
          <p:cNvPr id="8" name="Picture 7" descr="A purple circle with black background&#10;&#10;AI-generated content may be incorrect.">
            <a:extLst>
              <a:ext uri="{FF2B5EF4-FFF2-40B4-BE49-F238E27FC236}">
                <a16:creationId xmlns:a16="http://schemas.microsoft.com/office/drawing/2014/main" id="{87CB7D96-A8A6-C9A7-1230-828E0A587152}"/>
              </a:ext>
            </a:extLst>
          </p:cNvPr>
          <p:cNvPicPr>
            <a:picLocks noChangeAspect="1"/>
          </p:cNvPicPr>
          <p:nvPr/>
        </p:nvPicPr>
        <p:blipFill>
          <a:blip r:embed="rId3"/>
          <a:stretch>
            <a:fillRect/>
          </a:stretch>
        </p:blipFill>
        <p:spPr>
          <a:xfrm>
            <a:off x="-2959" y="874424"/>
            <a:ext cx="2978968" cy="3010526"/>
          </a:xfrm>
          <a:prstGeom prst="rect">
            <a:avLst/>
          </a:prstGeom>
        </p:spPr>
      </p:pic>
      <p:pic>
        <p:nvPicPr>
          <p:cNvPr id="10" name="Picture 9" descr="A purple circle with black background&#10;&#10;AI-generated content may be incorrect.">
            <a:extLst>
              <a:ext uri="{FF2B5EF4-FFF2-40B4-BE49-F238E27FC236}">
                <a16:creationId xmlns:a16="http://schemas.microsoft.com/office/drawing/2014/main" id="{9887DA15-FDE8-0FF8-103E-2AE4E30DAD06}"/>
              </a:ext>
            </a:extLst>
          </p:cNvPr>
          <p:cNvPicPr>
            <a:picLocks noChangeAspect="1"/>
          </p:cNvPicPr>
          <p:nvPr/>
        </p:nvPicPr>
        <p:blipFill>
          <a:blip r:embed="rId3"/>
          <a:stretch>
            <a:fillRect/>
          </a:stretch>
        </p:blipFill>
        <p:spPr>
          <a:xfrm>
            <a:off x="-2959" y="3884948"/>
            <a:ext cx="2978968" cy="3010526"/>
          </a:xfrm>
          <a:prstGeom prst="rect">
            <a:avLst/>
          </a:prstGeom>
        </p:spPr>
      </p:pic>
      <p:pic>
        <p:nvPicPr>
          <p:cNvPr id="11" name="Picture 10" descr="A purple circle with black background&#10;&#10;AI-generated content may be incorrect.">
            <a:extLst>
              <a:ext uri="{FF2B5EF4-FFF2-40B4-BE49-F238E27FC236}">
                <a16:creationId xmlns:a16="http://schemas.microsoft.com/office/drawing/2014/main" id="{8993AB5F-41D1-E266-A4D4-B3636A38B8EA}"/>
              </a:ext>
            </a:extLst>
          </p:cNvPr>
          <p:cNvPicPr>
            <a:picLocks noChangeAspect="1"/>
          </p:cNvPicPr>
          <p:nvPr/>
        </p:nvPicPr>
        <p:blipFill>
          <a:blip r:embed="rId3"/>
          <a:stretch>
            <a:fillRect/>
          </a:stretch>
        </p:blipFill>
        <p:spPr>
          <a:xfrm>
            <a:off x="2970090" y="874423"/>
            <a:ext cx="2978968" cy="3010526"/>
          </a:xfrm>
          <a:prstGeom prst="rect">
            <a:avLst/>
          </a:prstGeom>
        </p:spPr>
      </p:pic>
      <p:pic>
        <p:nvPicPr>
          <p:cNvPr id="12" name="Picture 11" descr="A purple circle with black background&#10;&#10;AI-generated content may be incorrect.">
            <a:extLst>
              <a:ext uri="{FF2B5EF4-FFF2-40B4-BE49-F238E27FC236}">
                <a16:creationId xmlns:a16="http://schemas.microsoft.com/office/drawing/2014/main" id="{2473D295-76C4-9B4D-6D2D-1D3D6DB3A65B}"/>
              </a:ext>
            </a:extLst>
          </p:cNvPr>
          <p:cNvPicPr>
            <a:picLocks noChangeAspect="1"/>
          </p:cNvPicPr>
          <p:nvPr/>
        </p:nvPicPr>
        <p:blipFill>
          <a:blip r:embed="rId3"/>
          <a:stretch>
            <a:fillRect/>
          </a:stretch>
        </p:blipFill>
        <p:spPr>
          <a:xfrm>
            <a:off x="2970089" y="3884948"/>
            <a:ext cx="2978968" cy="3010526"/>
          </a:xfrm>
          <a:prstGeom prst="rect">
            <a:avLst/>
          </a:prstGeom>
        </p:spPr>
      </p:pic>
      <p:sp>
        <p:nvSpPr>
          <p:cNvPr id="14" name="TextBox 13">
            <a:extLst>
              <a:ext uri="{FF2B5EF4-FFF2-40B4-BE49-F238E27FC236}">
                <a16:creationId xmlns:a16="http://schemas.microsoft.com/office/drawing/2014/main" id="{D3417CC4-057A-5C6C-A2BD-74400927BD66}"/>
              </a:ext>
            </a:extLst>
          </p:cNvPr>
          <p:cNvSpPr txBox="1"/>
          <p:nvPr/>
        </p:nvSpPr>
        <p:spPr>
          <a:xfrm>
            <a:off x="525058" y="1534506"/>
            <a:ext cx="1906249"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dirty="0">
                <a:latin typeface="Atkinson Hyperlegible"/>
              </a:rPr>
              <a:t>SSLC stands for Student Staff </a:t>
            </a:r>
            <a:r>
              <a:rPr lang="en-GB" sz="2400">
                <a:latin typeface="Atkinson Hyperlegible"/>
              </a:rPr>
              <a:t>Liaison</a:t>
            </a:r>
            <a:r>
              <a:rPr lang="en-GB" sz="2400" dirty="0">
                <a:latin typeface="Atkinson Hyperlegible"/>
              </a:rPr>
              <a:t> Committee: </a:t>
            </a:r>
          </a:p>
        </p:txBody>
      </p:sp>
      <p:sp>
        <p:nvSpPr>
          <p:cNvPr id="15" name="TextBox 14">
            <a:extLst>
              <a:ext uri="{FF2B5EF4-FFF2-40B4-BE49-F238E27FC236}">
                <a16:creationId xmlns:a16="http://schemas.microsoft.com/office/drawing/2014/main" id="{9A16DDFE-2B24-7510-0E98-97EBF7BF8E3C}"/>
              </a:ext>
            </a:extLst>
          </p:cNvPr>
          <p:cNvSpPr txBox="1"/>
          <p:nvPr/>
        </p:nvSpPr>
        <p:spPr>
          <a:xfrm>
            <a:off x="3482549" y="1773368"/>
            <a:ext cx="1958110"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a:solidFill>
                  <a:srgbClr val="D4BAF9"/>
                </a:solidFill>
                <a:latin typeface="Atkinson Hyperlegible"/>
              </a:rPr>
              <a:t>They happen once a trimester</a:t>
            </a:r>
            <a:r>
              <a:rPr lang="en-GB" sz="2400" dirty="0">
                <a:latin typeface="Atkinson Hyperlegible"/>
              </a:rPr>
              <a:t> </a:t>
            </a:r>
          </a:p>
        </p:txBody>
      </p:sp>
      <p:sp>
        <p:nvSpPr>
          <p:cNvPr id="4" name="TextBox 3">
            <a:extLst>
              <a:ext uri="{FF2B5EF4-FFF2-40B4-BE49-F238E27FC236}">
                <a16:creationId xmlns:a16="http://schemas.microsoft.com/office/drawing/2014/main" id="{236BAC23-2509-5E45-F151-0E73FF11B5D9}"/>
              </a:ext>
            </a:extLst>
          </p:cNvPr>
          <p:cNvSpPr txBox="1"/>
          <p:nvPr/>
        </p:nvSpPr>
        <p:spPr>
          <a:xfrm>
            <a:off x="521166" y="4493074"/>
            <a:ext cx="2212110"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a:solidFill>
                  <a:srgbClr val="D4BAF9"/>
                </a:solidFill>
                <a:latin typeface="Atkinson Hyperlegible"/>
              </a:rPr>
              <a:t>Engagement with the SSLC is mandatory for ALL course reps </a:t>
            </a:r>
            <a:endParaRPr lang="en-US">
              <a:solidFill>
                <a:srgbClr val="D4BAF9"/>
              </a:solidFill>
            </a:endParaRPr>
          </a:p>
        </p:txBody>
      </p:sp>
      <p:sp>
        <p:nvSpPr>
          <p:cNvPr id="5" name="TextBox 4">
            <a:extLst>
              <a:ext uri="{FF2B5EF4-FFF2-40B4-BE49-F238E27FC236}">
                <a16:creationId xmlns:a16="http://schemas.microsoft.com/office/drawing/2014/main" id="{AB1B815B-BBFE-6BB3-73DA-03BF07A7A260}"/>
              </a:ext>
            </a:extLst>
          </p:cNvPr>
          <p:cNvSpPr txBox="1"/>
          <p:nvPr/>
        </p:nvSpPr>
        <p:spPr>
          <a:xfrm>
            <a:off x="3478205" y="4487588"/>
            <a:ext cx="2477655" cy="19389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dirty="0">
                <a:solidFill>
                  <a:srgbClr val="D4BAF9"/>
                </a:solidFill>
                <a:latin typeface="Atkinson Hyperlegible"/>
              </a:rPr>
              <a:t>You can send a report with your feedback if you aren't able to attend</a:t>
            </a:r>
            <a:r>
              <a:rPr lang="en-GB" sz="2400" dirty="0">
                <a:latin typeface="Atkinson Hyperlegible"/>
              </a:rPr>
              <a:t> </a:t>
            </a:r>
            <a:endParaRPr lang="en-GB" sz="2400" dirty="0"/>
          </a:p>
        </p:txBody>
      </p:sp>
      <p:pic>
        <p:nvPicPr>
          <p:cNvPr id="13" name="Picture 12" descr="A document with text and images&#10;&#10;AI-generated content may be incorrect.">
            <a:extLst>
              <a:ext uri="{FF2B5EF4-FFF2-40B4-BE49-F238E27FC236}">
                <a16:creationId xmlns:a16="http://schemas.microsoft.com/office/drawing/2014/main" id="{7992C2E8-55EB-8327-CBA1-3BD85B926D1D}"/>
              </a:ext>
            </a:extLst>
          </p:cNvPr>
          <p:cNvPicPr>
            <a:picLocks noChangeAspect="1"/>
          </p:cNvPicPr>
          <p:nvPr/>
        </p:nvPicPr>
        <p:blipFill>
          <a:blip r:embed="rId4"/>
          <a:srcRect b="212"/>
          <a:stretch>
            <a:fillRect/>
          </a:stretch>
        </p:blipFill>
        <p:spPr>
          <a:xfrm>
            <a:off x="6219104" y="1155122"/>
            <a:ext cx="5133975" cy="5436733"/>
          </a:xfrm>
          <a:prstGeom prst="rect">
            <a:avLst/>
          </a:prstGeom>
        </p:spPr>
      </p:pic>
    </p:spTree>
    <p:extLst>
      <p:ext uri="{BB962C8B-B14F-4D97-AF65-F5344CB8AC3E}">
        <p14:creationId xmlns:p14="http://schemas.microsoft.com/office/powerpoint/2010/main" val="84282232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E57EBD-1ABA-ACE1-B428-F1C2D99969E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734CEBA-98A7-FCC0-E0F0-C4AF6E8AD70B}"/>
              </a:ext>
            </a:extLst>
          </p:cNvPr>
          <p:cNvSpPr>
            <a:spLocks noGrp="1"/>
          </p:cNvSpPr>
          <p:nvPr>
            <p:ph type="title"/>
          </p:nvPr>
        </p:nvSpPr>
        <p:spPr>
          <a:xfrm>
            <a:off x="4173511" y="2863"/>
            <a:ext cx="4082322" cy="1350546"/>
          </a:xfrm>
        </p:spPr>
        <p:txBody>
          <a:bodyPr/>
          <a:lstStyle/>
          <a:p>
            <a:r>
              <a:rPr lang="en-GB" sz="3600">
                <a:latin typeface="Atkinson Hyperlegible"/>
              </a:rPr>
              <a:t>What is an SSLC?</a:t>
            </a:r>
            <a:r>
              <a:rPr lang="en-GB">
                <a:latin typeface="Atkinson Hyperlegible"/>
              </a:rPr>
              <a:t> </a:t>
            </a:r>
          </a:p>
        </p:txBody>
      </p:sp>
      <p:pic>
        <p:nvPicPr>
          <p:cNvPr id="8" name="Picture 7" descr="A purple circle with black background&#10;&#10;AI-generated content may be incorrect.">
            <a:extLst>
              <a:ext uri="{FF2B5EF4-FFF2-40B4-BE49-F238E27FC236}">
                <a16:creationId xmlns:a16="http://schemas.microsoft.com/office/drawing/2014/main" id="{0AFF09D3-4D58-1329-3237-C71624DB774B}"/>
              </a:ext>
            </a:extLst>
          </p:cNvPr>
          <p:cNvPicPr>
            <a:picLocks noChangeAspect="1"/>
          </p:cNvPicPr>
          <p:nvPr/>
        </p:nvPicPr>
        <p:blipFill>
          <a:blip r:embed="rId3"/>
          <a:stretch>
            <a:fillRect/>
          </a:stretch>
        </p:blipFill>
        <p:spPr>
          <a:xfrm>
            <a:off x="-2959" y="874424"/>
            <a:ext cx="2978968" cy="3010526"/>
          </a:xfrm>
          <a:prstGeom prst="rect">
            <a:avLst/>
          </a:prstGeom>
        </p:spPr>
      </p:pic>
      <p:pic>
        <p:nvPicPr>
          <p:cNvPr id="10" name="Picture 9" descr="A purple circle with black background&#10;&#10;AI-generated content may be incorrect.">
            <a:extLst>
              <a:ext uri="{FF2B5EF4-FFF2-40B4-BE49-F238E27FC236}">
                <a16:creationId xmlns:a16="http://schemas.microsoft.com/office/drawing/2014/main" id="{917026D7-765C-231E-4791-C7E862F2969E}"/>
              </a:ext>
            </a:extLst>
          </p:cNvPr>
          <p:cNvPicPr>
            <a:picLocks noChangeAspect="1"/>
          </p:cNvPicPr>
          <p:nvPr/>
        </p:nvPicPr>
        <p:blipFill>
          <a:blip r:embed="rId3"/>
          <a:stretch>
            <a:fillRect/>
          </a:stretch>
        </p:blipFill>
        <p:spPr>
          <a:xfrm>
            <a:off x="-2959" y="3884948"/>
            <a:ext cx="2978968" cy="3010526"/>
          </a:xfrm>
          <a:prstGeom prst="rect">
            <a:avLst/>
          </a:prstGeom>
        </p:spPr>
      </p:pic>
      <p:pic>
        <p:nvPicPr>
          <p:cNvPr id="11" name="Picture 10" descr="A purple circle with black background&#10;&#10;AI-generated content may be incorrect.">
            <a:extLst>
              <a:ext uri="{FF2B5EF4-FFF2-40B4-BE49-F238E27FC236}">
                <a16:creationId xmlns:a16="http://schemas.microsoft.com/office/drawing/2014/main" id="{CB741C52-12FD-41B6-97D0-0D599FDBC898}"/>
              </a:ext>
            </a:extLst>
          </p:cNvPr>
          <p:cNvPicPr>
            <a:picLocks noChangeAspect="1"/>
          </p:cNvPicPr>
          <p:nvPr/>
        </p:nvPicPr>
        <p:blipFill>
          <a:blip r:embed="rId3"/>
          <a:stretch>
            <a:fillRect/>
          </a:stretch>
        </p:blipFill>
        <p:spPr>
          <a:xfrm>
            <a:off x="2970090" y="874423"/>
            <a:ext cx="2978968" cy="3010526"/>
          </a:xfrm>
          <a:prstGeom prst="rect">
            <a:avLst/>
          </a:prstGeom>
        </p:spPr>
      </p:pic>
      <p:pic>
        <p:nvPicPr>
          <p:cNvPr id="12" name="Picture 11" descr="A purple circle with black background&#10;&#10;AI-generated content may be incorrect.">
            <a:extLst>
              <a:ext uri="{FF2B5EF4-FFF2-40B4-BE49-F238E27FC236}">
                <a16:creationId xmlns:a16="http://schemas.microsoft.com/office/drawing/2014/main" id="{B65707E0-3EF0-4358-8C5B-40D4998B37C6}"/>
              </a:ext>
            </a:extLst>
          </p:cNvPr>
          <p:cNvPicPr>
            <a:picLocks noChangeAspect="1"/>
          </p:cNvPicPr>
          <p:nvPr/>
        </p:nvPicPr>
        <p:blipFill>
          <a:blip r:embed="rId3"/>
          <a:stretch>
            <a:fillRect/>
          </a:stretch>
        </p:blipFill>
        <p:spPr>
          <a:xfrm>
            <a:off x="2970089" y="3884948"/>
            <a:ext cx="2978968" cy="3010526"/>
          </a:xfrm>
          <a:prstGeom prst="rect">
            <a:avLst/>
          </a:prstGeom>
        </p:spPr>
      </p:pic>
      <p:sp>
        <p:nvSpPr>
          <p:cNvPr id="14" name="TextBox 13">
            <a:extLst>
              <a:ext uri="{FF2B5EF4-FFF2-40B4-BE49-F238E27FC236}">
                <a16:creationId xmlns:a16="http://schemas.microsoft.com/office/drawing/2014/main" id="{80935C7D-3F0E-8DCF-347B-F61F0BF2E50A}"/>
              </a:ext>
            </a:extLst>
          </p:cNvPr>
          <p:cNvSpPr txBox="1"/>
          <p:nvPr/>
        </p:nvSpPr>
        <p:spPr>
          <a:xfrm>
            <a:off x="525058" y="1534506"/>
            <a:ext cx="1906249"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dirty="0">
                <a:latin typeface="Atkinson Hyperlegible"/>
              </a:rPr>
              <a:t>SSLC stands for Student Staff </a:t>
            </a:r>
            <a:r>
              <a:rPr lang="en-GB" sz="2400">
                <a:latin typeface="Atkinson Hyperlegible"/>
              </a:rPr>
              <a:t>Liaison</a:t>
            </a:r>
            <a:r>
              <a:rPr lang="en-GB" sz="2400" dirty="0">
                <a:latin typeface="Atkinson Hyperlegible"/>
              </a:rPr>
              <a:t> Committee: </a:t>
            </a:r>
          </a:p>
        </p:txBody>
      </p:sp>
      <p:sp>
        <p:nvSpPr>
          <p:cNvPr id="15" name="TextBox 14">
            <a:extLst>
              <a:ext uri="{FF2B5EF4-FFF2-40B4-BE49-F238E27FC236}">
                <a16:creationId xmlns:a16="http://schemas.microsoft.com/office/drawing/2014/main" id="{759EE1EA-DD96-8FCE-A6DA-2C89BC07AE55}"/>
              </a:ext>
            </a:extLst>
          </p:cNvPr>
          <p:cNvSpPr txBox="1"/>
          <p:nvPr/>
        </p:nvSpPr>
        <p:spPr>
          <a:xfrm>
            <a:off x="3482549" y="1773368"/>
            <a:ext cx="1958110"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a:latin typeface="Atkinson Hyperlegible"/>
              </a:rPr>
              <a:t>They happen once a trimester</a:t>
            </a:r>
            <a:r>
              <a:rPr lang="en-GB" sz="2400" dirty="0">
                <a:latin typeface="Atkinson Hyperlegible"/>
              </a:rPr>
              <a:t> </a:t>
            </a:r>
          </a:p>
        </p:txBody>
      </p:sp>
      <p:sp>
        <p:nvSpPr>
          <p:cNvPr id="4" name="TextBox 3">
            <a:extLst>
              <a:ext uri="{FF2B5EF4-FFF2-40B4-BE49-F238E27FC236}">
                <a16:creationId xmlns:a16="http://schemas.microsoft.com/office/drawing/2014/main" id="{0C637C5C-0BF7-E565-9478-BFAE29FC6531}"/>
              </a:ext>
            </a:extLst>
          </p:cNvPr>
          <p:cNvSpPr txBox="1"/>
          <p:nvPr/>
        </p:nvSpPr>
        <p:spPr>
          <a:xfrm>
            <a:off x="521166" y="4493074"/>
            <a:ext cx="2212110"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a:solidFill>
                  <a:srgbClr val="D4BAF9"/>
                </a:solidFill>
                <a:latin typeface="Atkinson Hyperlegible"/>
              </a:rPr>
              <a:t>Engagement with the SSLC is mandatory for ALL course reps </a:t>
            </a:r>
            <a:endParaRPr lang="en-US">
              <a:solidFill>
                <a:srgbClr val="D4BAF9"/>
              </a:solidFill>
            </a:endParaRPr>
          </a:p>
        </p:txBody>
      </p:sp>
      <p:sp>
        <p:nvSpPr>
          <p:cNvPr id="5" name="TextBox 4">
            <a:extLst>
              <a:ext uri="{FF2B5EF4-FFF2-40B4-BE49-F238E27FC236}">
                <a16:creationId xmlns:a16="http://schemas.microsoft.com/office/drawing/2014/main" id="{2424F946-E19A-116E-2BCD-A4D8E78F17A3}"/>
              </a:ext>
            </a:extLst>
          </p:cNvPr>
          <p:cNvSpPr txBox="1"/>
          <p:nvPr/>
        </p:nvSpPr>
        <p:spPr>
          <a:xfrm>
            <a:off x="3478205" y="4487588"/>
            <a:ext cx="2477655" cy="19389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dirty="0">
                <a:solidFill>
                  <a:srgbClr val="D4BAF9"/>
                </a:solidFill>
                <a:latin typeface="Atkinson Hyperlegible"/>
              </a:rPr>
              <a:t>You can send a report with your feedback if you aren't able to attend</a:t>
            </a:r>
            <a:r>
              <a:rPr lang="en-GB" sz="2400" dirty="0">
                <a:latin typeface="Atkinson Hyperlegible"/>
              </a:rPr>
              <a:t> </a:t>
            </a:r>
            <a:endParaRPr lang="en-GB" sz="2400" dirty="0"/>
          </a:p>
        </p:txBody>
      </p:sp>
      <p:pic>
        <p:nvPicPr>
          <p:cNvPr id="13" name="Picture 12" descr="A document with text and images&#10;&#10;AI-generated content may be incorrect.">
            <a:extLst>
              <a:ext uri="{FF2B5EF4-FFF2-40B4-BE49-F238E27FC236}">
                <a16:creationId xmlns:a16="http://schemas.microsoft.com/office/drawing/2014/main" id="{57E130D6-F6E0-FF93-27F5-6100BEFA2725}"/>
              </a:ext>
            </a:extLst>
          </p:cNvPr>
          <p:cNvPicPr>
            <a:picLocks noChangeAspect="1"/>
          </p:cNvPicPr>
          <p:nvPr/>
        </p:nvPicPr>
        <p:blipFill>
          <a:blip r:embed="rId4"/>
          <a:srcRect b="212"/>
          <a:stretch>
            <a:fillRect/>
          </a:stretch>
        </p:blipFill>
        <p:spPr>
          <a:xfrm>
            <a:off x="6219104" y="1155122"/>
            <a:ext cx="5133975" cy="5436733"/>
          </a:xfrm>
          <a:prstGeom prst="rect">
            <a:avLst/>
          </a:prstGeom>
        </p:spPr>
      </p:pic>
    </p:spTree>
    <p:extLst>
      <p:ext uri="{BB962C8B-B14F-4D97-AF65-F5344CB8AC3E}">
        <p14:creationId xmlns:p14="http://schemas.microsoft.com/office/powerpoint/2010/main" val="216293386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5B57C1-F457-5F5B-F0E0-537771E0114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BE37B8F-C54B-138C-0EE6-AEECE9BFF0F2}"/>
              </a:ext>
            </a:extLst>
          </p:cNvPr>
          <p:cNvSpPr>
            <a:spLocks noGrp="1"/>
          </p:cNvSpPr>
          <p:nvPr>
            <p:ph type="title"/>
          </p:nvPr>
        </p:nvSpPr>
        <p:spPr>
          <a:xfrm>
            <a:off x="4173511" y="2863"/>
            <a:ext cx="4082322" cy="1350546"/>
          </a:xfrm>
        </p:spPr>
        <p:txBody>
          <a:bodyPr/>
          <a:lstStyle/>
          <a:p>
            <a:r>
              <a:rPr lang="en-GB" sz="3600">
                <a:latin typeface="Atkinson Hyperlegible"/>
              </a:rPr>
              <a:t>What is an SSLC?</a:t>
            </a:r>
            <a:r>
              <a:rPr lang="en-GB">
                <a:latin typeface="Atkinson Hyperlegible"/>
              </a:rPr>
              <a:t> </a:t>
            </a:r>
          </a:p>
        </p:txBody>
      </p:sp>
      <p:pic>
        <p:nvPicPr>
          <p:cNvPr id="8" name="Picture 7" descr="A purple circle with black background&#10;&#10;AI-generated content may be incorrect.">
            <a:extLst>
              <a:ext uri="{FF2B5EF4-FFF2-40B4-BE49-F238E27FC236}">
                <a16:creationId xmlns:a16="http://schemas.microsoft.com/office/drawing/2014/main" id="{6E059983-073D-6E4A-2924-B4AE57EEA509}"/>
              </a:ext>
            </a:extLst>
          </p:cNvPr>
          <p:cNvPicPr>
            <a:picLocks noChangeAspect="1"/>
          </p:cNvPicPr>
          <p:nvPr/>
        </p:nvPicPr>
        <p:blipFill>
          <a:blip r:embed="rId3"/>
          <a:stretch>
            <a:fillRect/>
          </a:stretch>
        </p:blipFill>
        <p:spPr>
          <a:xfrm>
            <a:off x="-2959" y="874424"/>
            <a:ext cx="2978968" cy="3010526"/>
          </a:xfrm>
          <a:prstGeom prst="rect">
            <a:avLst/>
          </a:prstGeom>
        </p:spPr>
      </p:pic>
      <p:pic>
        <p:nvPicPr>
          <p:cNvPr id="10" name="Picture 9" descr="A purple circle with black background&#10;&#10;AI-generated content may be incorrect.">
            <a:extLst>
              <a:ext uri="{FF2B5EF4-FFF2-40B4-BE49-F238E27FC236}">
                <a16:creationId xmlns:a16="http://schemas.microsoft.com/office/drawing/2014/main" id="{DE2E19D7-1714-BAF5-6F22-077581DE30AB}"/>
              </a:ext>
            </a:extLst>
          </p:cNvPr>
          <p:cNvPicPr>
            <a:picLocks noChangeAspect="1"/>
          </p:cNvPicPr>
          <p:nvPr/>
        </p:nvPicPr>
        <p:blipFill>
          <a:blip r:embed="rId3"/>
          <a:stretch>
            <a:fillRect/>
          </a:stretch>
        </p:blipFill>
        <p:spPr>
          <a:xfrm>
            <a:off x="-2959" y="3884948"/>
            <a:ext cx="2978968" cy="3010526"/>
          </a:xfrm>
          <a:prstGeom prst="rect">
            <a:avLst/>
          </a:prstGeom>
        </p:spPr>
      </p:pic>
      <p:pic>
        <p:nvPicPr>
          <p:cNvPr id="11" name="Picture 10" descr="A purple circle with black background&#10;&#10;AI-generated content may be incorrect.">
            <a:extLst>
              <a:ext uri="{FF2B5EF4-FFF2-40B4-BE49-F238E27FC236}">
                <a16:creationId xmlns:a16="http://schemas.microsoft.com/office/drawing/2014/main" id="{C2C9B4A8-5952-35DD-9DEB-61EBFA27E9DA}"/>
              </a:ext>
            </a:extLst>
          </p:cNvPr>
          <p:cNvPicPr>
            <a:picLocks noChangeAspect="1"/>
          </p:cNvPicPr>
          <p:nvPr/>
        </p:nvPicPr>
        <p:blipFill>
          <a:blip r:embed="rId3"/>
          <a:stretch>
            <a:fillRect/>
          </a:stretch>
        </p:blipFill>
        <p:spPr>
          <a:xfrm>
            <a:off x="2970090" y="874423"/>
            <a:ext cx="2978968" cy="3010526"/>
          </a:xfrm>
          <a:prstGeom prst="rect">
            <a:avLst/>
          </a:prstGeom>
        </p:spPr>
      </p:pic>
      <p:pic>
        <p:nvPicPr>
          <p:cNvPr id="12" name="Picture 11" descr="A purple circle with black background&#10;&#10;AI-generated content may be incorrect.">
            <a:extLst>
              <a:ext uri="{FF2B5EF4-FFF2-40B4-BE49-F238E27FC236}">
                <a16:creationId xmlns:a16="http://schemas.microsoft.com/office/drawing/2014/main" id="{89D2D881-414C-7717-BBD8-1FC4EB7422BF}"/>
              </a:ext>
            </a:extLst>
          </p:cNvPr>
          <p:cNvPicPr>
            <a:picLocks noChangeAspect="1"/>
          </p:cNvPicPr>
          <p:nvPr/>
        </p:nvPicPr>
        <p:blipFill>
          <a:blip r:embed="rId3"/>
          <a:stretch>
            <a:fillRect/>
          </a:stretch>
        </p:blipFill>
        <p:spPr>
          <a:xfrm>
            <a:off x="2970089" y="3884948"/>
            <a:ext cx="2978968" cy="3010526"/>
          </a:xfrm>
          <a:prstGeom prst="rect">
            <a:avLst/>
          </a:prstGeom>
        </p:spPr>
      </p:pic>
      <p:sp>
        <p:nvSpPr>
          <p:cNvPr id="14" name="TextBox 13">
            <a:extLst>
              <a:ext uri="{FF2B5EF4-FFF2-40B4-BE49-F238E27FC236}">
                <a16:creationId xmlns:a16="http://schemas.microsoft.com/office/drawing/2014/main" id="{9E571338-46C4-8824-72B1-B5F1426DF0C8}"/>
              </a:ext>
            </a:extLst>
          </p:cNvPr>
          <p:cNvSpPr txBox="1"/>
          <p:nvPr/>
        </p:nvSpPr>
        <p:spPr>
          <a:xfrm>
            <a:off x="525058" y="1534506"/>
            <a:ext cx="1906249"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dirty="0">
                <a:latin typeface="Atkinson Hyperlegible"/>
              </a:rPr>
              <a:t>SSLC stands for Student Staff </a:t>
            </a:r>
            <a:r>
              <a:rPr lang="en-GB" sz="2400">
                <a:latin typeface="Atkinson Hyperlegible"/>
              </a:rPr>
              <a:t>Liaison</a:t>
            </a:r>
            <a:r>
              <a:rPr lang="en-GB" sz="2400" dirty="0">
                <a:latin typeface="Atkinson Hyperlegible"/>
              </a:rPr>
              <a:t> Committee: </a:t>
            </a:r>
          </a:p>
        </p:txBody>
      </p:sp>
      <p:sp>
        <p:nvSpPr>
          <p:cNvPr id="15" name="TextBox 14">
            <a:extLst>
              <a:ext uri="{FF2B5EF4-FFF2-40B4-BE49-F238E27FC236}">
                <a16:creationId xmlns:a16="http://schemas.microsoft.com/office/drawing/2014/main" id="{9979C155-D845-7B23-FFAF-5807BD9697BE}"/>
              </a:ext>
            </a:extLst>
          </p:cNvPr>
          <p:cNvSpPr txBox="1"/>
          <p:nvPr/>
        </p:nvSpPr>
        <p:spPr>
          <a:xfrm>
            <a:off x="3482549" y="1773368"/>
            <a:ext cx="1958110"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a:latin typeface="Atkinson Hyperlegible"/>
              </a:rPr>
              <a:t>They happen once a trimester</a:t>
            </a:r>
            <a:r>
              <a:rPr lang="en-GB" sz="2400" dirty="0">
                <a:latin typeface="Atkinson Hyperlegible"/>
              </a:rPr>
              <a:t> </a:t>
            </a:r>
          </a:p>
        </p:txBody>
      </p:sp>
      <p:sp>
        <p:nvSpPr>
          <p:cNvPr id="4" name="TextBox 3">
            <a:extLst>
              <a:ext uri="{FF2B5EF4-FFF2-40B4-BE49-F238E27FC236}">
                <a16:creationId xmlns:a16="http://schemas.microsoft.com/office/drawing/2014/main" id="{AAD57745-8904-CA65-33BE-E552C234DC81}"/>
              </a:ext>
            </a:extLst>
          </p:cNvPr>
          <p:cNvSpPr txBox="1"/>
          <p:nvPr/>
        </p:nvSpPr>
        <p:spPr>
          <a:xfrm>
            <a:off x="521166" y="4493074"/>
            <a:ext cx="2212110"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a:latin typeface="Atkinson Hyperlegible"/>
              </a:rPr>
              <a:t>Engagement with the SSLC is mandatory for ALL course reps </a:t>
            </a:r>
            <a:endParaRPr lang="en-US"/>
          </a:p>
        </p:txBody>
      </p:sp>
      <p:sp>
        <p:nvSpPr>
          <p:cNvPr id="5" name="TextBox 4">
            <a:extLst>
              <a:ext uri="{FF2B5EF4-FFF2-40B4-BE49-F238E27FC236}">
                <a16:creationId xmlns:a16="http://schemas.microsoft.com/office/drawing/2014/main" id="{80180E75-5621-4A6A-1E36-DC502B25B689}"/>
              </a:ext>
            </a:extLst>
          </p:cNvPr>
          <p:cNvSpPr txBox="1"/>
          <p:nvPr/>
        </p:nvSpPr>
        <p:spPr>
          <a:xfrm>
            <a:off x="3478205" y="4487588"/>
            <a:ext cx="2477655" cy="19389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dirty="0">
                <a:solidFill>
                  <a:srgbClr val="D4BAF9"/>
                </a:solidFill>
                <a:latin typeface="Atkinson Hyperlegible"/>
              </a:rPr>
              <a:t>You can send a report with your feedback if you aren't able to attend</a:t>
            </a:r>
            <a:r>
              <a:rPr lang="en-GB" sz="2400" dirty="0">
                <a:latin typeface="Atkinson Hyperlegible"/>
              </a:rPr>
              <a:t> </a:t>
            </a:r>
            <a:endParaRPr lang="en-GB" sz="2400" dirty="0"/>
          </a:p>
        </p:txBody>
      </p:sp>
      <p:pic>
        <p:nvPicPr>
          <p:cNvPr id="13" name="Picture 12" descr="A document with text and images&#10;&#10;AI-generated content may be incorrect.">
            <a:extLst>
              <a:ext uri="{FF2B5EF4-FFF2-40B4-BE49-F238E27FC236}">
                <a16:creationId xmlns:a16="http://schemas.microsoft.com/office/drawing/2014/main" id="{A1D9ACC5-02F5-016B-7024-EF90CCACCF76}"/>
              </a:ext>
            </a:extLst>
          </p:cNvPr>
          <p:cNvPicPr>
            <a:picLocks noChangeAspect="1"/>
          </p:cNvPicPr>
          <p:nvPr/>
        </p:nvPicPr>
        <p:blipFill>
          <a:blip r:embed="rId4"/>
          <a:srcRect b="212"/>
          <a:stretch>
            <a:fillRect/>
          </a:stretch>
        </p:blipFill>
        <p:spPr>
          <a:xfrm>
            <a:off x="6219104" y="1155122"/>
            <a:ext cx="5133975" cy="5436733"/>
          </a:xfrm>
          <a:prstGeom prst="rect">
            <a:avLst/>
          </a:prstGeom>
        </p:spPr>
      </p:pic>
    </p:spTree>
    <p:extLst>
      <p:ext uri="{BB962C8B-B14F-4D97-AF65-F5344CB8AC3E}">
        <p14:creationId xmlns:p14="http://schemas.microsoft.com/office/powerpoint/2010/main" val="309460935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6270C0-9288-334B-B36F-8A096E02E35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548971E-1B2F-DDA2-548F-CC9BFFEBD632}"/>
              </a:ext>
            </a:extLst>
          </p:cNvPr>
          <p:cNvSpPr>
            <a:spLocks noGrp="1"/>
          </p:cNvSpPr>
          <p:nvPr>
            <p:ph type="title"/>
          </p:nvPr>
        </p:nvSpPr>
        <p:spPr>
          <a:xfrm>
            <a:off x="4173511" y="2863"/>
            <a:ext cx="4082322" cy="1350546"/>
          </a:xfrm>
        </p:spPr>
        <p:txBody>
          <a:bodyPr/>
          <a:lstStyle/>
          <a:p>
            <a:r>
              <a:rPr lang="en-GB" sz="3600">
                <a:latin typeface="Atkinson Hyperlegible"/>
              </a:rPr>
              <a:t>What is an SSLC?</a:t>
            </a:r>
            <a:r>
              <a:rPr lang="en-GB">
                <a:latin typeface="Atkinson Hyperlegible"/>
              </a:rPr>
              <a:t> </a:t>
            </a:r>
          </a:p>
        </p:txBody>
      </p:sp>
      <p:pic>
        <p:nvPicPr>
          <p:cNvPr id="8" name="Picture 7" descr="A purple circle with black background&#10;&#10;AI-generated content may be incorrect.">
            <a:extLst>
              <a:ext uri="{FF2B5EF4-FFF2-40B4-BE49-F238E27FC236}">
                <a16:creationId xmlns:a16="http://schemas.microsoft.com/office/drawing/2014/main" id="{7F1F5B17-ABC2-DDC1-ED69-0CF29239596E}"/>
              </a:ext>
            </a:extLst>
          </p:cNvPr>
          <p:cNvPicPr>
            <a:picLocks noChangeAspect="1"/>
          </p:cNvPicPr>
          <p:nvPr/>
        </p:nvPicPr>
        <p:blipFill>
          <a:blip r:embed="rId3"/>
          <a:stretch>
            <a:fillRect/>
          </a:stretch>
        </p:blipFill>
        <p:spPr>
          <a:xfrm>
            <a:off x="-2959" y="874424"/>
            <a:ext cx="2978968" cy="3010526"/>
          </a:xfrm>
          <a:prstGeom prst="rect">
            <a:avLst/>
          </a:prstGeom>
        </p:spPr>
      </p:pic>
      <p:pic>
        <p:nvPicPr>
          <p:cNvPr id="10" name="Picture 9" descr="A purple circle with black background&#10;&#10;AI-generated content may be incorrect.">
            <a:extLst>
              <a:ext uri="{FF2B5EF4-FFF2-40B4-BE49-F238E27FC236}">
                <a16:creationId xmlns:a16="http://schemas.microsoft.com/office/drawing/2014/main" id="{51B0CF5D-F463-8A14-557D-9811FD09A599}"/>
              </a:ext>
            </a:extLst>
          </p:cNvPr>
          <p:cNvPicPr>
            <a:picLocks noChangeAspect="1"/>
          </p:cNvPicPr>
          <p:nvPr/>
        </p:nvPicPr>
        <p:blipFill>
          <a:blip r:embed="rId3"/>
          <a:stretch>
            <a:fillRect/>
          </a:stretch>
        </p:blipFill>
        <p:spPr>
          <a:xfrm>
            <a:off x="-2959" y="3884948"/>
            <a:ext cx="2978968" cy="3010526"/>
          </a:xfrm>
          <a:prstGeom prst="rect">
            <a:avLst/>
          </a:prstGeom>
        </p:spPr>
      </p:pic>
      <p:pic>
        <p:nvPicPr>
          <p:cNvPr id="11" name="Picture 10" descr="A purple circle with black background&#10;&#10;AI-generated content may be incorrect.">
            <a:extLst>
              <a:ext uri="{FF2B5EF4-FFF2-40B4-BE49-F238E27FC236}">
                <a16:creationId xmlns:a16="http://schemas.microsoft.com/office/drawing/2014/main" id="{FCDE4869-A57D-3C7B-D9D5-21669AB860D9}"/>
              </a:ext>
            </a:extLst>
          </p:cNvPr>
          <p:cNvPicPr>
            <a:picLocks noChangeAspect="1"/>
          </p:cNvPicPr>
          <p:nvPr/>
        </p:nvPicPr>
        <p:blipFill>
          <a:blip r:embed="rId3"/>
          <a:stretch>
            <a:fillRect/>
          </a:stretch>
        </p:blipFill>
        <p:spPr>
          <a:xfrm>
            <a:off x="2970090" y="874423"/>
            <a:ext cx="2978968" cy="3010526"/>
          </a:xfrm>
          <a:prstGeom prst="rect">
            <a:avLst/>
          </a:prstGeom>
        </p:spPr>
      </p:pic>
      <p:pic>
        <p:nvPicPr>
          <p:cNvPr id="12" name="Picture 11" descr="A purple circle with black background&#10;&#10;AI-generated content may be incorrect.">
            <a:extLst>
              <a:ext uri="{FF2B5EF4-FFF2-40B4-BE49-F238E27FC236}">
                <a16:creationId xmlns:a16="http://schemas.microsoft.com/office/drawing/2014/main" id="{515A022D-9574-4BD8-B637-79170123F080}"/>
              </a:ext>
            </a:extLst>
          </p:cNvPr>
          <p:cNvPicPr>
            <a:picLocks noChangeAspect="1"/>
          </p:cNvPicPr>
          <p:nvPr/>
        </p:nvPicPr>
        <p:blipFill>
          <a:blip r:embed="rId3"/>
          <a:stretch>
            <a:fillRect/>
          </a:stretch>
        </p:blipFill>
        <p:spPr>
          <a:xfrm>
            <a:off x="2970089" y="3884948"/>
            <a:ext cx="2978968" cy="3010526"/>
          </a:xfrm>
          <a:prstGeom prst="rect">
            <a:avLst/>
          </a:prstGeom>
        </p:spPr>
      </p:pic>
      <p:sp>
        <p:nvSpPr>
          <p:cNvPr id="14" name="TextBox 13">
            <a:extLst>
              <a:ext uri="{FF2B5EF4-FFF2-40B4-BE49-F238E27FC236}">
                <a16:creationId xmlns:a16="http://schemas.microsoft.com/office/drawing/2014/main" id="{7A5E339A-B8B7-F141-49C3-FAE35361FE92}"/>
              </a:ext>
            </a:extLst>
          </p:cNvPr>
          <p:cNvSpPr txBox="1"/>
          <p:nvPr/>
        </p:nvSpPr>
        <p:spPr>
          <a:xfrm>
            <a:off x="525058" y="1534506"/>
            <a:ext cx="1906249"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dirty="0">
                <a:latin typeface="Atkinson Hyperlegible"/>
              </a:rPr>
              <a:t>SSLC stands for Student Staff </a:t>
            </a:r>
            <a:r>
              <a:rPr lang="en-GB" sz="2400">
                <a:latin typeface="Atkinson Hyperlegible"/>
              </a:rPr>
              <a:t>Liaison</a:t>
            </a:r>
            <a:r>
              <a:rPr lang="en-GB" sz="2400" dirty="0">
                <a:latin typeface="Atkinson Hyperlegible"/>
              </a:rPr>
              <a:t> Committee: </a:t>
            </a:r>
          </a:p>
        </p:txBody>
      </p:sp>
      <p:sp>
        <p:nvSpPr>
          <p:cNvPr id="15" name="TextBox 14">
            <a:extLst>
              <a:ext uri="{FF2B5EF4-FFF2-40B4-BE49-F238E27FC236}">
                <a16:creationId xmlns:a16="http://schemas.microsoft.com/office/drawing/2014/main" id="{6E783A7A-DB4F-76DB-382E-C0D1B3C5B163}"/>
              </a:ext>
            </a:extLst>
          </p:cNvPr>
          <p:cNvSpPr txBox="1"/>
          <p:nvPr/>
        </p:nvSpPr>
        <p:spPr>
          <a:xfrm>
            <a:off x="3482549" y="1773368"/>
            <a:ext cx="1958110"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a:latin typeface="Atkinson Hyperlegible"/>
              </a:rPr>
              <a:t>They happen once a trimester</a:t>
            </a:r>
            <a:r>
              <a:rPr lang="en-GB" sz="2400" dirty="0">
                <a:latin typeface="Atkinson Hyperlegible"/>
              </a:rPr>
              <a:t> </a:t>
            </a:r>
          </a:p>
        </p:txBody>
      </p:sp>
      <p:sp>
        <p:nvSpPr>
          <p:cNvPr id="4" name="TextBox 3">
            <a:extLst>
              <a:ext uri="{FF2B5EF4-FFF2-40B4-BE49-F238E27FC236}">
                <a16:creationId xmlns:a16="http://schemas.microsoft.com/office/drawing/2014/main" id="{8D34FF49-5E6D-8C86-A66B-8E7B145ED36D}"/>
              </a:ext>
            </a:extLst>
          </p:cNvPr>
          <p:cNvSpPr txBox="1"/>
          <p:nvPr/>
        </p:nvSpPr>
        <p:spPr>
          <a:xfrm>
            <a:off x="521166" y="4493074"/>
            <a:ext cx="2212110"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a:latin typeface="Atkinson Hyperlegible"/>
              </a:rPr>
              <a:t>Engagement with the SSLC is mandatory for ALL course reps </a:t>
            </a:r>
            <a:endParaRPr lang="en-US"/>
          </a:p>
        </p:txBody>
      </p:sp>
      <p:sp>
        <p:nvSpPr>
          <p:cNvPr id="5" name="TextBox 4">
            <a:extLst>
              <a:ext uri="{FF2B5EF4-FFF2-40B4-BE49-F238E27FC236}">
                <a16:creationId xmlns:a16="http://schemas.microsoft.com/office/drawing/2014/main" id="{8DE4014C-1F14-CE27-1FE2-DA818F4B0684}"/>
              </a:ext>
            </a:extLst>
          </p:cNvPr>
          <p:cNvSpPr txBox="1"/>
          <p:nvPr/>
        </p:nvSpPr>
        <p:spPr>
          <a:xfrm>
            <a:off x="3478205" y="4487588"/>
            <a:ext cx="2477655" cy="19389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dirty="0">
                <a:latin typeface="Atkinson Hyperlegible"/>
              </a:rPr>
              <a:t>You can send a report with your feedback if you aren't able to attend </a:t>
            </a:r>
            <a:endParaRPr lang="en-GB" sz="2400" dirty="0"/>
          </a:p>
        </p:txBody>
      </p:sp>
      <p:pic>
        <p:nvPicPr>
          <p:cNvPr id="13" name="Picture 12" descr="A document with text and images&#10;&#10;AI-generated content may be incorrect.">
            <a:extLst>
              <a:ext uri="{FF2B5EF4-FFF2-40B4-BE49-F238E27FC236}">
                <a16:creationId xmlns:a16="http://schemas.microsoft.com/office/drawing/2014/main" id="{9419C139-079D-B63C-5930-DBB90D29D343}"/>
              </a:ext>
            </a:extLst>
          </p:cNvPr>
          <p:cNvPicPr>
            <a:picLocks noChangeAspect="1"/>
          </p:cNvPicPr>
          <p:nvPr/>
        </p:nvPicPr>
        <p:blipFill>
          <a:blip r:embed="rId4"/>
          <a:srcRect b="212"/>
          <a:stretch>
            <a:fillRect/>
          </a:stretch>
        </p:blipFill>
        <p:spPr>
          <a:xfrm>
            <a:off x="6219104" y="1155122"/>
            <a:ext cx="5133975" cy="5436733"/>
          </a:xfrm>
          <a:prstGeom prst="rect">
            <a:avLst/>
          </a:prstGeom>
        </p:spPr>
      </p:pic>
      <p:sp>
        <p:nvSpPr>
          <p:cNvPr id="9" name="TextBox 8">
            <a:extLst>
              <a:ext uri="{FF2B5EF4-FFF2-40B4-BE49-F238E27FC236}">
                <a16:creationId xmlns:a16="http://schemas.microsoft.com/office/drawing/2014/main" id="{6F427DDC-23A3-BC05-917C-C8E8AC32D57C}"/>
              </a:ext>
            </a:extLst>
          </p:cNvPr>
          <p:cNvSpPr txBox="1"/>
          <p:nvPr/>
        </p:nvSpPr>
        <p:spPr>
          <a:xfrm>
            <a:off x="274529" y="220863"/>
            <a:ext cx="6097836" cy="369332"/>
          </a:xfrm>
          <a:prstGeom prst="rect">
            <a:avLst/>
          </a:prstGeom>
          <a:noFill/>
        </p:spPr>
        <p:txBody>
          <a:bodyPr wrap="square">
            <a:spAutoFit/>
          </a:bodyPr>
          <a:lstStyle/>
          <a:p>
            <a:r>
              <a:rPr lang="en-GB" dirty="0">
                <a:hlinkClick r:id="rId5"/>
              </a:rPr>
              <a:t>SSLC-student-report-template1.docx</a:t>
            </a:r>
            <a:endParaRPr lang="en-GB" dirty="0"/>
          </a:p>
        </p:txBody>
      </p:sp>
    </p:spTree>
    <p:extLst>
      <p:ext uri="{BB962C8B-B14F-4D97-AF65-F5344CB8AC3E}">
        <p14:creationId xmlns:p14="http://schemas.microsoft.com/office/powerpoint/2010/main" val="24810304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595959"/>
        </a:solidFill>
        <a:effectLst/>
      </p:bgPr>
    </p:bg>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C843F886-0526-1A41-EA79-41EAAAA3B83C}"/>
              </a:ext>
            </a:extLst>
          </p:cNvPr>
          <p:cNvSpPr/>
          <p:nvPr/>
        </p:nvSpPr>
        <p:spPr>
          <a:xfrm>
            <a:off x="432619" y="5751871"/>
            <a:ext cx="11326761" cy="634181"/>
          </a:xfrm>
          <a:prstGeom prst="roundRect">
            <a:avLst>
              <a:gd name="adj" fmla="val 50000"/>
            </a:avLst>
          </a:prstGeom>
          <a:solidFill>
            <a:schemeClr val="bg2">
              <a:lumMod val="25000"/>
            </a:schemeClr>
          </a:solidFill>
          <a:ln>
            <a:solidFill>
              <a:schemeClr val="bg2">
                <a:lumMod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1" name="Group 10">
            <a:extLst>
              <a:ext uri="{FF2B5EF4-FFF2-40B4-BE49-F238E27FC236}">
                <a16:creationId xmlns:a16="http://schemas.microsoft.com/office/drawing/2014/main" id="{13424B7B-26C8-3C41-0E91-DE4D1998854C}"/>
              </a:ext>
            </a:extLst>
          </p:cNvPr>
          <p:cNvGrpSpPr/>
          <p:nvPr/>
        </p:nvGrpSpPr>
        <p:grpSpPr>
          <a:xfrm>
            <a:off x="1209365" y="471948"/>
            <a:ext cx="4483510" cy="4837471"/>
            <a:chOff x="1209365" y="471948"/>
            <a:chExt cx="4483510" cy="4837471"/>
          </a:xfrm>
          <a:solidFill>
            <a:schemeClr val="bg2">
              <a:lumMod val="25000"/>
            </a:schemeClr>
          </a:solidFill>
        </p:grpSpPr>
        <p:sp>
          <p:nvSpPr>
            <p:cNvPr id="2" name="Rectangle 1">
              <a:extLst>
                <a:ext uri="{FF2B5EF4-FFF2-40B4-BE49-F238E27FC236}">
                  <a16:creationId xmlns:a16="http://schemas.microsoft.com/office/drawing/2014/main" id="{60727B65-0744-3F77-19D9-EBCC1A882281}"/>
                </a:ext>
              </a:extLst>
            </p:cNvPr>
            <p:cNvSpPr/>
            <p:nvPr/>
          </p:nvSpPr>
          <p:spPr>
            <a:xfrm>
              <a:off x="1209366" y="471948"/>
              <a:ext cx="4483509" cy="4837471"/>
            </a:xfrm>
            <a:prstGeom prst="rect">
              <a:avLst/>
            </a:prstGeom>
            <a:grpFill/>
            <a:ln>
              <a:solidFill>
                <a:schemeClr val="bg2">
                  <a:lumMod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6" name="TextBox 5">
              <a:extLst>
                <a:ext uri="{FF2B5EF4-FFF2-40B4-BE49-F238E27FC236}">
                  <a16:creationId xmlns:a16="http://schemas.microsoft.com/office/drawing/2014/main" id="{DAC0386B-8D6C-9E0B-8F00-D8ADEB361669}"/>
                </a:ext>
              </a:extLst>
            </p:cNvPr>
            <p:cNvSpPr txBox="1"/>
            <p:nvPr/>
          </p:nvSpPr>
          <p:spPr>
            <a:xfrm>
              <a:off x="1209365" y="693173"/>
              <a:ext cx="4483509" cy="523220"/>
            </a:xfrm>
            <a:prstGeom prst="rect">
              <a:avLst/>
            </a:prstGeom>
            <a:grpFill/>
            <a:ln>
              <a:solidFill>
                <a:schemeClr val="bg2">
                  <a:lumMod val="25000"/>
                </a:schemeClr>
              </a:solidFill>
            </a:ln>
          </p:spPr>
          <p:txBody>
            <a:bodyPr wrap="square" rtlCol="0">
              <a:spAutoFit/>
            </a:bodyPr>
            <a:lstStyle/>
            <a:p>
              <a:pPr algn="ctr"/>
              <a:r>
                <a:rPr lang="en-GB" sz="2800">
                  <a:latin typeface="Brandon Grotesque Medium" panose="020B0603020203060202" pitchFamily="34" charset="0"/>
                </a:rPr>
                <a:t>FEEDBACK IS:</a:t>
              </a:r>
            </a:p>
          </p:txBody>
        </p:sp>
        <p:sp>
          <p:nvSpPr>
            <p:cNvPr id="8" name="TextBox 7">
              <a:extLst>
                <a:ext uri="{FF2B5EF4-FFF2-40B4-BE49-F238E27FC236}">
                  <a16:creationId xmlns:a16="http://schemas.microsoft.com/office/drawing/2014/main" id="{D4A32D61-FF08-C2CF-4783-DF30F4D24339}"/>
                </a:ext>
              </a:extLst>
            </p:cNvPr>
            <p:cNvSpPr txBox="1"/>
            <p:nvPr/>
          </p:nvSpPr>
          <p:spPr>
            <a:xfrm>
              <a:off x="1209365" y="1316628"/>
              <a:ext cx="4483509" cy="3970318"/>
            </a:xfrm>
            <a:prstGeom prst="rect">
              <a:avLst/>
            </a:prstGeom>
            <a:grpFill/>
            <a:ln>
              <a:solidFill>
                <a:schemeClr val="bg2">
                  <a:lumMod val="25000"/>
                </a:schemeClr>
              </a:solidFill>
            </a:ln>
          </p:spPr>
          <p:txBody>
            <a:bodyPr wrap="square" rtlCol="0">
              <a:spAutoFit/>
            </a:bodyPr>
            <a:lstStyle/>
            <a:p>
              <a:pPr marL="285750" indent="-285750">
                <a:buFont typeface="Arial" panose="020B0604020202020204" pitchFamily="34" charset="0"/>
                <a:buChar char="•"/>
              </a:pPr>
              <a:r>
                <a:rPr lang="en-GB" sz="2800">
                  <a:latin typeface="Brandon Grotesque Light" panose="020B0303020203060202" pitchFamily="34" charset="0"/>
                </a:rPr>
                <a:t>Solution focused</a:t>
              </a:r>
            </a:p>
            <a:p>
              <a:pPr marL="285750" indent="-285750">
                <a:buFont typeface="Arial" panose="020B0604020202020204" pitchFamily="34" charset="0"/>
                <a:buChar char="•"/>
              </a:pPr>
              <a:r>
                <a:rPr lang="en-GB" sz="2800">
                  <a:latin typeface="Brandon Grotesque Light" panose="020B0303020203060202" pitchFamily="34" charset="0"/>
                </a:rPr>
                <a:t>Based on consensus</a:t>
              </a:r>
            </a:p>
            <a:p>
              <a:pPr marL="285750" indent="-285750">
                <a:buFont typeface="Arial" panose="020B0604020202020204" pitchFamily="34" charset="0"/>
                <a:buChar char="•"/>
              </a:pPr>
              <a:r>
                <a:rPr lang="en-GB" sz="2800">
                  <a:latin typeface="Brandon Grotesque Light" panose="020B0303020203060202" pitchFamily="34" charset="0"/>
                </a:rPr>
                <a:t>Can be praise</a:t>
              </a:r>
            </a:p>
            <a:p>
              <a:pPr marL="285750" indent="-285750">
                <a:buFont typeface="Arial" panose="020B0604020202020204" pitchFamily="34" charset="0"/>
                <a:buChar char="•"/>
              </a:pPr>
              <a:r>
                <a:rPr lang="en-GB" sz="2800">
                  <a:latin typeface="Brandon Grotesque Light" panose="020B0303020203060202" pitchFamily="34" charset="0"/>
                </a:rPr>
                <a:t>Can be a new idea</a:t>
              </a:r>
            </a:p>
            <a:p>
              <a:pPr marL="285750" indent="-285750">
                <a:buFont typeface="Arial" panose="020B0604020202020204" pitchFamily="34" charset="0"/>
                <a:buChar char="•"/>
              </a:pPr>
              <a:r>
                <a:rPr lang="en-GB" sz="2800">
                  <a:latin typeface="Brandon Grotesque Light" panose="020B0303020203060202" pitchFamily="34" charset="0"/>
                </a:rPr>
                <a:t>Can be critical</a:t>
              </a:r>
            </a:p>
            <a:p>
              <a:pPr marL="285750" indent="-285750">
                <a:buFont typeface="Arial" panose="020B0604020202020204" pitchFamily="34" charset="0"/>
                <a:buChar char="•"/>
              </a:pPr>
              <a:r>
                <a:rPr lang="en-GB" sz="2800">
                  <a:latin typeface="Brandon Grotesque Light" panose="020B0303020203060202" pitchFamily="34" charset="0"/>
                </a:rPr>
                <a:t>Should be constructive</a:t>
              </a:r>
            </a:p>
            <a:p>
              <a:pPr marL="285750" indent="-285750">
                <a:buFont typeface="Arial" panose="020B0604020202020204" pitchFamily="34" charset="0"/>
                <a:buChar char="•"/>
              </a:pPr>
              <a:r>
                <a:rPr lang="en-GB" sz="2800">
                  <a:latin typeface="Brandon Grotesque Light" panose="020B0303020203060202" pitchFamily="34" charset="0"/>
                </a:rPr>
                <a:t>Could be a mix of positive and negative</a:t>
              </a:r>
            </a:p>
            <a:p>
              <a:pPr marL="285750" indent="-285750">
                <a:buFont typeface="Arial" panose="020B0604020202020204" pitchFamily="34" charset="0"/>
                <a:buChar char="•"/>
              </a:pPr>
              <a:endParaRPr lang="en-GB" sz="2800">
                <a:latin typeface="Brandon Grotesque Light" panose="020B0303020203060202" pitchFamily="34" charset="0"/>
              </a:endParaRPr>
            </a:p>
          </p:txBody>
        </p:sp>
      </p:grpSp>
      <p:grpSp>
        <p:nvGrpSpPr>
          <p:cNvPr id="12" name="Group 11">
            <a:extLst>
              <a:ext uri="{FF2B5EF4-FFF2-40B4-BE49-F238E27FC236}">
                <a16:creationId xmlns:a16="http://schemas.microsoft.com/office/drawing/2014/main" id="{4006DEEF-82D1-2A57-0811-DECEAC7B8FBD}"/>
              </a:ext>
            </a:extLst>
          </p:cNvPr>
          <p:cNvGrpSpPr/>
          <p:nvPr/>
        </p:nvGrpSpPr>
        <p:grpSpPr>
          <a:xfrm>
            <a:off x="6499125" y="471947"/>
            <a:ext cx="4483509" cy="4837471"/>
            <a:chOff x="6499125" y="471947"/>
            <a:chExt cx="4483509" cy="4837471"/>
          </a:xfrm>
          <a:solidFill>
            <a:srgbClr val="77BC1F"/>
          </a:solidFill>
        </p:grpSpPr>
        <p:sp>
          <p:nvSpPr>
            <p:cNvPr id="3" name="Rectangle 2">
              <a:extLst>
                <a:ext uri="{FF2B5EF4-FFF2-40B4-BE49-F238E27FC236}">
                  <a16:creationId xmlns:a16="http://schemas.microsoft.com/office/drawing/2014/main" id="{B8EAB5E6-350A-79A4-FC6D-E8834B99D77F}"/>
                </a:ext>
              </a:extLst>
            </p:cNvPr>
            <p:cNvSpPr/>
            <p:nvPr/>
          </p:nvSpPr>
          <p:spPr>
            <a:xfrm>
              <a:off x="6499125" y="471947"/>
              <a:ext cx="4483509" cy="4837471"/>
            </a:xfrm>
            <a:prstGeom prst="rect">
              <a:avLst/>
            </a:prstGeom>
            <a:grpFill/>
            <a:ln>
              <a:solidFill>
                <a:srgbClr val="77BC1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FA2D7AB4-494E-3556-35FA-A89123A5868A}"/>
                </a:ext>
              </a:extLst>
            </p:cNvPr>
            <p:cNvSpPr txBox="1"/>
            <p:nvPr/>
          </p:nvSpPr>
          <p:spPr>
            <a:xfrm>
              <a:off x="6499125" y="693173"/>
              <a:ext cx="4483509" cy="523220"/>
            </a:xfrm>
            <a:prstGeom prst="rect">
              <a:avLst/>
            </a:prstGeom>
            <a:grpFill/>
            <a:ln>
              <a:solidFill>
                <a:srgbClr val="77BC1F"/>
              </a:solidFill>
            </a:ln>
          </p:spPr>
          <p:txBody>
            <a:bodyPr wrap="square" rtlCol="0">
              <a:spAutoFit/>
            </a:bodyPr>
            <a:lstStyle/>
            <a:p>
              <a:pPr algn="ctr"/>
              <a:r>
                <a:rPr lang="en-GB" sz="2800">
                  <a:solidFill>
                    <a:schemeClr val="bg1"/>
                  </a:solidFill>
                  <a:latin typeface="Brandon Grotesque Medium" panose="020B0603020203060202" pitchFamily="34" charset="0"/>
                </a:rPr>
                <a:t>FEEDBACK IS NOT:</a:t>
              </a:r>
            </a:p>
          </p:txBody>
        </p:sp>
        <p:sp>
          <p:nvSpPr>
            <p:cNvPr id="9" name="TextBox 8">
              <a:extLst>
                <a:ext uri="{FF2B5EF4-FFF2-40B4-BE49-F238E27FC236}">
                  <a16:creationId xmlns:a16="http://schemas.microsoft.com/office/drawing/2014/main" id="{971D9031-84EE-1D8B-BDB5-166F2D8675F3}"/>
                </a:ext>
              </a:extLst>
            </p:cNvPr>
            <p:cNvSpPr txBox="1"/>
            <p:nvPr/>
          </p:nvSpPr>
          <p:spPr>
            <a:xfrm>
              <a:off x="6499125" y="1216393"/>
              <a:ext cx="4483509" cy="3539430"/>
            </a:xfrm>
            <a:prstGeom prst="rect">
              <a:avLst/>
            </a:prstGeom>
            <a:grpFill/>
            <a:ln>
              <a:solidFill>
                <a:srgbClr val="77BC1F"/>
              </a:solidFill>
            </a:ln>
          </p:spPr>
          <p:txBody>
            <a:bodyPr wrap="square" rtlCol="0">
              <a:spAutoFit/>
            </a:bodyPr>
            <a:lstStyle/>
            <a:p>
              <a:pPr marL="285750" indent="-285750">
                <a:buFont typeface="Arial" panose="020B0604020202020204" pitchFamily="34" charset="0"/>
                <a:buChar char="•"/>
              </a:pPr>
              <a:r>
                <a:rPr lang="en-GB" sz="2800">
                  <a:solidFill>
                    <a:schemeClr val="bg1"/>
                  </a:solidFill>
                  <a:latin typeface="Brandon Grotesque Light" panose="020B0303020203060202" pitchFamily="34" charset="0"/>
                </a:rPr>
                <a:t>A chance to just complain</a:t>
              </a:r>
            </a:p>
            <a:p>
              <a:pPr marL="285750" indent="-285750">
                <a:buFont typeface="Arial" panose="020B0604020202020204" pitchFamily="34" charset="0"/>
                <a:buChar char="•"/>
              </a:pPr>
              <a:r>
                <a:rPr lang="en-GB" sz="2800">
                  <a:solidFill>
                    <a:schemeClr val="bg1"/>
                  </a:solidFill>
                  <a:latin typeface="Brandon Grotesque Light" panose="020B0303020203060202" pitchFamily="34" charset="0"/>
                </a:rPr>
                <a:t>A way to raise personal matters</a:t>
              </a:r>
            </a:p>
            <a:p>
              <a:pPr marL="285750" indent="-285750">
                <a:buFont typeface="Arial" panose="020B0604020202020204" pitchFamily="34" charset="0"/>
                <a:buChar char="•"/>
              </a:pPr>
              <a:r>
                <a:rPr lang="en-GB" sz="2800">
                  <a:solidFill>
                    <a:schemeClr val="bg1"/>
                  </a:solidFill>
                  <a:latin typeface="Brandon Grotesque Light" panose="020B0303020203060202" pitchFamily="34" charset="0"/>
                </a:rPr>
                <a:t>A way to further individual issues</a:t>
              </a:r>
            </a:p>
            <a:p>
              <a:pPr marL="285750" indent="-285750">
                <a:buFont typeface="Arial" panose="020B0604020202020204" pitchFamily="34" charset="0"/>
                <a:buChar char="•"/>
              </a:pPr>
              <a:r>
                <a:rPr lang="en-GB" sz="2800">
                  <a:solidFill>
                    <a:schemeClr val="bg1"/>
                  </a:solidFill>
                  <a:latin typeface="Brandon Grotesque Light" panose="020B0303020203060202" pitchFamily="34" charset="0"/>
                </a:rPr>
                <a:t>A chance to name and shame someone</a:t>
              </a:r>
            </a:p>
            <a:p>
              <a:pPr marL="285750" indent="-285750">
                <a:buFont typeface="Arial" panose="020B0604020202020204" pitchFamily="34" charset="0"/>
                <a:buChar char="•"/>
              </a:pPr>
              <a:endParaRPr lang="en-GB" sz="2800">
                <a:solidFill>
                  <a:schemeClr val="bg1"/>
                </a:solidFill>
                <a:latin typeface="Brandon Grotesque Light" panose="020B0303020203060202" pitchFamily="34" charset="0"/>
              </a:endParaRPr>
            </a:p>
          </p:txBody>
        </p:sp>
      </p:grpSp>
      <p:pic>
        <p:nvPicPr>
          <p:cNvPr id="25" name="Picture 24" descr="A purple circle with black background&#10;&#10;AI-generated content may be incorrect.">
            <a:extLst>
              <a:ext uri="{FF2B5EF4-FFF2-40B4-BE49-F238E27FC236}">
                <a16:creationId xmlns:a16="http://schemas.microsoft.com/office/drawing/2014/main" id="{5A315E37-68E2-C539-A3AC-9E53D3C3DD69}"/>
              </a:ext>
            </a:extLst>
          </p:cNvPr>
          <p:cNvPicPr>
            <a:picLocks noChangeAspect="1"/>
          </p:cNvPicPr>
          <p:nvPr/>
        </p:nvPicPr>
        <p:blipFill>
          <a:blip r:embed="rId3"/>
          <a:stretch>
            <a:fillRect/>
          </a:stretch>
        </p:blipFill>
        <p:spPr>
          <a:xfrm>
            <a:off x="-6400447" y="-6689374"/>
            <a:ext cx="21107292" cy="21277177"/>
          </a:xfrm>
          <a:prstGeom prst="rect">
            <a:avLst/>
          </a:prstGeom>
        </p:spPr>
      </p:pic>
      <p:sp>
        <p:nvSpPr>
          <p:cNvPr id="4" name="TextBox 3">
            <a:extLst>
              <a:ext uri="{FF2B5EF4-FFF2-40B4-BE49-F238E27FC236}">
                <a16:creationId xmlns:a16="http://schemas.microsoft.com/office/drawing/2014/main" id="{6317BEAD-9B3E-CE30-1234-6277E7D43440}"/>
              </a:ext>
            </a:extLst>
          </p:cNvPr>
          <p:cNvSpPr txBox="1"/>
          <p:nvPr/>
        </p:nvSpPr>
        <p:spPr>
          <a:xfrm>
            <a:off x="3451119" y="343181"/>
            <a:ext cx="5029200" cy="769441"/>
          </a:xfrm>
          <a:prstGeom prst="rect">
            <a:avLst/>
          </a:prstGeom>
          <a:noFill/>
        </p:spPr>
        <p:txBody>
          <a:bodyPr wrap="square" rtlCol="0">
            <a:spAutoFit/>
          </a:bodyPr>
          <a:lstStyle/>
          <a:p>
            <a:pPr algn="ctr"/>
            <a:r>
              <a:rPr lang="en-GB" sz="4400" b="1">
                <a:latin typeface="Atkinson Hyperlegible" pitchFamily="2" charset="0"/>
              </a:rPr>
              <a:t>Keep, Stop, Start</a:t>
            </a:r>
          </a:p>
        </p:txBody>
      </p:sp>
      <p:graphicFrame>
        <p:nvGraphicFramePr>
          <p:cNvPr id="14" name="Diagram 13">
            <a:extLst>
              <a:ext uri="{FF2B5EF4-FFF2-40B4-BE49-F238E27FC236}">
                <a16:creationId xmlns:a16="http://schemas.microsoft.com/office/drawing/2014/main" id="{61B9963E-4EC9-29F7-E1A1-D8CE49883300}"/>
              </a:ext>
            </a:extLst>
          </p:cNvPr>
          <p:cNvGraphicFramePr/>
          <p:nvPr/>
        </p:nvGraphicFramePr>
        <p:xfrm>
          <a:off x="2092120" y="1366746"/>
          <a:ext cx="8007758" cy="522788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16" name="Graphic 15" descr="Thumbs up sign with solid fill">
            <a:extLst>
              <a:ext uri="{FF2B5EF4-FFF2-40B4-BE49-F238E27FC236}">
                <a16:creationId xmlns:a16="http://schemas.microsoft.com/office/drawing/2014/main" id="{1EADD976-B151-AEFD-B87B-A8E067E29F5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695449" y="1390899"/>
            <a:ext cx="1447801" cy="1447801"/>
          </a:xfrm>
          <a:prstGeom prst="rect">
            <a:avLst/>
          </a:prstGeom>
        </p:spPr>
      </p:pic>
      <p:pic>
        <p:nvPicPr>
          <p:cNvPr id="18" name="Graphic 17" descr="Garbage with solid fill">
            <a:extLst>
              <a:ext uri="{FF2B5EF4-FFF2-40B4-BE49-F238E27FC236}">
                <a16:creationId xmlns:a16="http://schemas.microsoft.com/office/drawing/2014/main" id="{B936EC98-096C-4C57-B86D-24772E51987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695448" y="3219534"/>
            <a:ext cx="1447800" cy="1447800"/>
          </a:xfrm>
          <a:prstGeom prst="rect">
            <a:avLst/>
          </a:prstGeom>
        </p:spPr>
      </p:pic>
      <p:pic>
        <p:nvPicPr>
          <p:cNvPr id="20" name="Graphic 19" descr="Lightbulb with solid fill">
            <a:extLst>
              <a:ext uri="{FF2B5EF4-FFF2-40B4-BE49-F238E27FC236}">
                <a16:creationId xmlns:a16="http://schemas.microsoft.com/office/drawing/2014/main" id="{535F3306-48AB-8B8A-B111-AC8A329F891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695448" y="5042220"/>
            <a:ext cx="1447800" cy="1447800"/>
          </a:xfrm>
          <a:prstGeom prst="rect">
            <a:avLst/>
          </a:prstGeom>
        </p:spPr>
      </p:pic>
    </p:spTree>
    <p:extLst>
      <p:ext uri="{BB962C8B-B14F-4D97-AF65-F5344CB8AC3E}">
        <p14:creationId xmlns:p14="http://schemas.microsoft.com/office/powerpoint/2010/main" val="168784703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EC0A8A-CBC7-BED9-C731-10F838BE43D6}"/>
            </a:ext>
          </a:extLst>
        </p:cNvPr>
        <p:cNvGrpSpPr/>
        <p:nvPr/>
      </p:nvGrpSpPr>
      <p:grpSpPr>
        <a:xfrm>
          <a:off x="0" y="0"/>
          <a:ext cx="0" cy="0"/>
          <a:chOff x="0" y="0"/>
          <a:chExt cx="0" cy="0"/>
        </a:xfrm>
      </p:grpSpPr>
      <p:grpSp>
        <p:nvGrpSpPr>
          <p:cNvPr id="13" name="Group 12">
            <a:extLst>
              <a:ext uri="{FF2B5EF4-FFF2-40B4-BE49-F238E27FC236}">
                <a16:creationId xmlns:a16="http://schemas.microsoft.com/office/drawing/2014/main" id="{F56DE4F6-6411-2C13-6904-D4ED45C8A295}"/>
              </a:ext>
            </a:extLst>
          </p:cNvPr>
          <p:cNvGrpSpPr/>
          <p:nvPr/>
        </p:nvGrpSpPr>
        <p:grpSpPr>
          <a:xfrm>
            <a:off x="114300" y="1127173"/>
            <a:ext cx="11963400" cy="5730827"/>
            <a:chOff x="0" y="1123950"/>
            <a:chExt cx="5486400" cy="5717220"/>
          </a:xfrm>
          <a:solidFill>
            <a:srgbClr val="83B0FF"/>
          </a:solidFill>
        </p:grpSpPr>
        <p:sp>
          <p:nvSpPr>
            <p:cNvPr id="7" name="Rectangle: Rounded Corners 6">
              <a:extLst>
                <a:ext uri="{FF2B5EF4-FFF2-40B4-BE49-F238E27FC236}">
                  <a16:creationId xmlns:a16="http://schemas.microsoft.com/office/drawing/2014/main" id="{2BC3D52D-0792-4A78-0DBA-31FC7CD57196}"/>
                </a:ext>
              </a:extLst>
            </p:cNvPr>
            <p:cNvSpPr/>
            <p:nvPr/>
          </p:nvSpPr>
          <p:spPr>
            <a:xfrm>
              <a:off x="0" y="1123950"/>
              <a:ext cx="4991100" cy="5717220"/>
            </a:xfrm>
            <a:prstGeom prst="roundRect">
              <a:avLst/>
            </a:prstGeom>
            <a:grpFill/>
            <a:ln>
              <a:solidFill>
                <a:srgbClr val="83B0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Rounded Corners 9">
              <a:extLst>
                <a:ext uri="{FF2B5EF4-FFF2-40B4-BE49-F238E27FC236}">
                  <a16:creationId xmlns:a16="http://schemas.microsoft.com/office/drawing/2014/main" id="{E5006063-06C1-F542-49F2-64FC29D3AEC6}"/>
                </a:ext>
              </a:extLst>
            </p:cNvPr>
            <p:cNvSpPr/>
            <p:nvPr/>
          </p:nvSpPr>
          <p:spPr>
            <a:xfrm>
              <a:off x="4629150" y="1847850"/>
              <a:ext cx="857250" cy="2266950"/>
            </a:xfrm>
            <a:prstGeom prst="roundRect">
              <a:avLst/>
            </a:prstGeom>
            <a:grpFill/>
            <a:ln>
              <a:solidFill>
                <a:srgbClr val="83B0FF"/>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lang="en-GB"/>
                <a:t>SMALL</a:t>
              </a:r>
            </a:p>
          </p:txBody>
        </p:sp>
      </p:grpSp>
      <p:sp>
        <p:nvSpPr>
          <p:cNvPr id="2" name="TextBox 1">
            <a:extLst>
              <a:ext uri="{FF2B5EF4-FFF2-40B4-BE49-F238E27FC236}">
                <a16:creationId xmlns:a16="http://schemas.microsoft.com/office/drawing/2014/main" id="{63447B2B-A7FF-EBFE-F123-632E607FAFBF}"/>
              </a:ext>
            </a:extLst>
          </p:cNvPr>
          <p:cNvSpPr txBox="1"/>
          <p:nvPr/>
        </p:nvSpPr>
        <p:spPr>
          <a:xfrm>
            <a:off x="911515" y="1369135"/>
            <a:ext cx="9548668" cy="6755952"/>
          </a:xfrm>
          <a:prstGeom prst="rect">
            <a:avLst/>
          </a:prstGeom>
          <a:noFill/>
        </p:spPr>
        <p:txBody>
          <a:bodyPr wrap="square" lIns="91440" tIns="45720" rIns="91440" bIns="45720" rtlCol="0" anchor="t">
            <a:spAutoFit/>
          </a:bodyPr>
          <a:lstStyle/>
          <a:p>
            <a:pPr>
              <a:lnSpc>
                <a:spcPct val="90000"/>
              </a:lnSpc>
              <a:spcBef>
                <a:spcPts val="1000"/>
              </a:spcBef>
            </a:pPr>
            <a:r>
              <a:rPr lang="en-GB" sz="2400" dirty="0">
                <a:solidFill>
                  <a:srgbClr val="000000"/>
                </a:solidFill>
                <a:latin typeface="Atkinson Hyperlegible"/>
              </a:rPr>
              <a:t>For feedback that isn’t resolved in your SSLC and is still ongoing, or is affecting multiple courses you can take this to your school rep, student officer, rep coordinators or other Union staff. They will be able to escalate it to higher level meetings and staff. </a:t>
            </a:r>
          </a:p>
          <a:p>
            <a:pPr>
              <a:lnSpc>
                <a:spcPct val="90000"/>
              </a:lnSpc>
              <a:spcBef>
                <a:spcPts val="1000"/>
              </a:spcBef>
            </a:pPr>
            <a:endParaRPr lang="en-GB" sz="2400" dirty="0">
              <a:solidFill>
                <a:srgbClr val="000000"/>
              </a:solidFill>
              <a:latin typeface="Atkinson Hyperlegible"/>
            </a:endParaRPr>
          </a:p>
          <a:p>
            <a:pPr marL="457200" indent="-457200">
              <a:lnSpc>
                <a:spcPct val="90000"/>
              </a:lnSpc>
              <a:spcBef>
                <a:spcPts val="1000"/>
              </a:spcBef>
              <a:buFont typeface="Arial" panose="020B0604020202020204" pitchFamily="34" charset="0"/>
              <a:buChar char="•"/>
            </a:pPr>
            <a:r>
              <a:rPr lang="en-GB" sz="2400" dirty="0">
                <a:solidFill>
                  <a:srgbClr val="000000"/>
                </a:solidFill>
                <a:latin typeface="Atkinson Hyperlegible"/>
              </a:rPr>
              <a:t>Rep co-ordinators can help connect you with the relevant staff for your issue and sit in meetings with you and staff to support you in your delivery. </a:t>
            </a:r>
          </a:p>
          <a:p>
            <a:pPr marL="457200" indent="-457200">
              <a:lnSpc>
                <a:spcPct val="90000"/>
              </a:lnSpc>
              <a:spcBef>
                <a:spcPts val="1000"/>
              </a:spcBef>
              <a:buFont typeface="Arial" panose="020B0604020202020204" pitchFamily="34" charset="0"/>
              <a:buChar char="•"/>
            </a:pPr>
            <a:r>
              <a:rPr lang="en-GB" sz="2400" dirty="0">
                <a:solidFill>
                  <a:srgbClr val="000000"/>
                </a:solidFill>
                <a:latin typeface="Atkinson Hyperlegible"/>
              </a:rPr>
              <a:t>School reps can take actions specific to your course and school to FEC’s </a:t>
            </a:r>
            <a:r>
              <a:rPr lang="en-GB" sz="2400" dirty="0" err="1">
                <a:solidFill>
                  <a:srgbClr val="000000"/>
                </a:solidFill>
                <a:latin typeface="Atkinson Hyperlegible"/>
              </a:rPr>
              <a:t>e.g</a:t>
            </a:r>
            <a:r>
              <a:rPr lang="en-GB" sz="2400" dirty="0">
                <a:solidFill>
                  <a:srgbClr val="000000"/>
                </a:solidFill>
                <a:latin typeface="Atkinson Hyperlegible"/>
              </a:rPr>
              <a:t> Issues with E-vision training affecting students across the school.</a:t>
            </a:r>
          </a:p>
          <a:p>
            <a:pPr marL="457200" indent="-457200">
              <a:lnSpc>
                <a:spcPct val="90000"/>
              </a:lnSpc>
              <a:spcBef>
                <a:spcPts val="1000"/>
              </a:spcBef>
              <a:buFont typeface="Arial" panose="020B0604020202020204" pitchFamily="34" charset="0"/>
              <a:buChar char="•"/>
            </a:pPr>
            <a:r>
              <a:rPr lang="en-GB" sz="2400" dirty="0">
                <a:solidFill>
                  <a:srgbClr val="000000"/>
                </a:solidFill>
                <a:latin typeface="Atkinson Hyperlegible"/>
              </a:rPr>
              <a:t>Student Officers can take actions that affect the wider student population to high level meetings with the vice-chancellors </a:t>
            </a:r>
            <a:r>
              <a:rPr lang="en-GB" sz="2400" dirty="0" err="1">
                <a:solidFill>
                  <a:srgbClr val="000000"/>
                </a:solidFill>
                <a:latin typeface="Atkinson Hyperlegible"/>
              </a:rPr>
              <a:t>e.g</a:t>
            </a:r>
            <a:r>
              <a:rPr lang="en-GB" sz="2400" dirty="0">
                <a:solidFill>
                  <a:srgbClr val="000000"/>
                </a:solidFill>
                <a:latin typeface="Atkinson Hyperlegible"/>
              </a:rPr>
              <a:t> library opening hours.</a:t>
            </a:r>
          </a:p>
          <a:p>
            <a:pPr marL="457200" indent="-457200">
              <a:lnSpc>
                <a:spcPct val="90000"/>
              </a:lnSpc>
              <a:spcBef>
                <a:spcPts val="1000"/>
              </a:spcBef>
              <a:buFont typeface="Arial" panose="020B0604020202020204" pitchFamily="34" charset="0"/>
              <a:buChar char="•"/>
            </a:pPr>
            <a:endParaRPr lang="en-GB" sz="2400" dirty="0">
              <a:solidFill>
                <a:srgbClr val="000000"/>
              </a:solidFill>
              <a:latin typeface="Atkinson Hyperlegible"/>
            </a:endParaRPr>
          </a:p>
          <a:p>
            <a:pPr>
              <a:lnSpc>
                <a:spcPct val="90000"/>
              </a:lnSpc>
              <a:spcBef>
                <a:spcPts val="1000"/>
              </a:spcBef>
            </a:pPr>
            <a:endParaRPr lang="en-GB" sz="2400" dirty="0">
              <a:solidFill>
                <a:srgbClr val="000000"/>
              </a:solidFill>
              <a:latin typeface="Atkinson Hyperlegible"/>
            </a:endParaRPr>
          </a:p>
          <a:p>
            <a:pPr marL="457200" indent="-457200">
              <a:lnSpc>
                <a:spcPct val="90000"/>
              </a:lnSpc>
              <a:spcBef>
                <a:spcPts val="1000"/>
              </a:spcBef>
              <a:buFont typeface="Arial" panose="020B0604020202020204" pitchFamily="34" charset="0"/>
              <a:buChar char="•"/>
            </a:pPr>
            <a:endParaRPr lang="en-GB" sz="3200" dirty="0">
              <a:solidFill>
                <a:srgbClr val="000000"/>
              </a:solidFill>
              <a:latin typeface="Atkinson Hyperlegible"/>
            </a:endParaRPr>
          </a:p>
        </p:txBody>
      </p:sp>
      <p:sp>
        <p:nvSpPr>
          <p:cNvPr id="6" name="TextBox 5">
            <a:extLst>
              <a:ext uri="{FF2B5EF4-FFF2-40B4-BE49-F238E27FC236}">
                <a16:creationId xmlns:a16="http://schemas.microsoft.com/office/drawing/2014/main" id="{8E9DB306-A262-60B1-40B0-C5AEC18691EB}"/>
              </a:ext>
            </a:extLst>
          </p:cNvPr>
          <p:cNvSpPr txBox="1"/>
          <p:nvPr/>
        </p:nvSpPr>
        <p:spPr>
          <a:xfrm>
            <a:off x="595190" y="272329"/>
            <a:ext cx="7234360" cy="584775"/>
          </a:xfrm>
          <a:prstGeom prst="rect">
            <a:avLst/>
          </a:prstGeom>
          <a:noFill/>
        </p:spPr>
        <p:txBody>
          <a:bodyPr wrap="square" rtlCol="0">
            <a:spAutoFit/>
          </a:bodyPr>
          <a:lstStyle/>
          <a:p>
            <a:r>
              <a:rPr lang="en-GB" sz="3200" b="1" dirty="0">
                <a:latin typeface="Atkinson Hyperlegible" pitchFamily="2" charset="0"/>
                <a:cs typeface="Aharoni" panose="02010803020104030203" pitchFamily="2" charset="-79"/>
              </a:rPr>
              <a:t>Where Should You Take Feedback?</a:t>
            </a:r>
          </a:p>
        </p:txBody>
      </p:sp>
    </p:spTree>
    <p:extLst>
      <p:ext uri="{BB962C8B-B14F-4D97-AF65-F5344CB8AC3E}">
        <p14:creationId xmlns:p14="http://schemas.microsoft.com/office/powerpoint/2010/main" val="428684697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6EDA4FFF-EF23-6F2A-98BF-236B2C90612A}"/>
              </a:ext>
            </a:extLst>
          </p:cNvPr>
          <p:cNvSpPr/>
          <p:nvPr/>
        </p:nvSpPr>
        <p:spPr>
          <a:xfrm>
            <a:off x="108858" y="1371600"/>
            <a:ext cx="10874828" cy="5486400"/>
          </a:xfrm>
          <a:prstGeom prst="roundRect">
            <a:avLst/>
          </a:prstGeom>
          <a:solidFill>
            <a:srgbClr val="D7FB59"/>
          </a:solidFill>
          <a:ln w="19050" cap="flat" cmpd="sng" algn="ctr">
            <a:solidFill>
              <a:srgbClr val="D7FB59"/>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ysClr val="window" lastClr="FFFFFF"/>
                </a:solidFill>
                <a:latin typeface="Aptos" panose="02110004020202020204"/>
              </a:defRPr>
            </a:lvl1pPr>
            <a:lvl2pPr marL="457200" algn="l" defTabSz="914400" rtl="0" eaLnBrk="1" latinLnBrk="0" hangingPunct="1">
              <a:defRPr sz="1800" kern="1200">
                <a:solidFill>
                  <a:sysClr val="window" lastClr="FFFFFF"/>
                </a:solidFill>
                <a:latin typeface="Aptos" panose="02110004020202020204"/>
              </a:defRPr>
            </a:lvl2pPr>
            <a:lvl3pPr marL="914400" algn="l" defTabSz="914400" rtl="0" eaLnBrk="1" latinLnBrk="0" hangingPunct="1">
              <a:defRPr sz="1800" kern="1200">
                <a:solidFill>
                  <a:sysClr val="window" lastClr="FFFFFF"/>
                </a:solidFill>
                <a:latin typeface="Aptos" panose="02110004020202020204"/>
              </a:defRPr>
            </a:lvl3pPr>
            <a:lvl4pPr marL="1371600" algn="l" defTabSz="914400" rtl="0" eaLnBrk="1" latinLnBrk="0" hangingPunct="1">
              <a:defRPr sz="1800" kern="1200">
                <a:solidFill>
                  <a:sysClr val="window" lastClr="FFFFFF"/>
                </a:solidFill>
                <a:latin typeface="Aptos" panose="02110004020202020204"/>
              </a:defRPr>
            </a:lvl4pPr>
            <a:lvl5pPr marL="1828800" algn="l" defTabSz="914400" rtl="0" eaLnBrk="1" latinLnBrk="0" hangingPunct="1">
              <a:defRPr sz="1800" kern="1200">
                <a:solidFill>
                  <a:sysClr val="window" lastClr="FFFFFF"/>
                </a:solidFill>
                <a:latin typeface="Aptos" panose="02110004020202020204"/>
              </a:defRPr>
            </a:lvl5pPr>
            <a:lvl6pPr marL="2286000" algn="l" defTabSz="914400" rtl="0" eaLnBrk="1" latinLnBrk="0" hangingPunct="1">
              <a:defRPr sz="1800" kern="1200">
                <a:solidFill>
                  <a:sysClr val="window" lastClr="FFFFFF"/>
                </a:solidFill>
                <a:latin typeface="Aptos" panose="02110004020202020204"/>
              </a:defRPr>
            </a:lvl6pPr>
            <a:lvl7pPr marL="2743200" algn="l" defTabSz="914400" rtl="0" eaLnBrk="1" latinLnBrk="0" hangingPunct="1">
              <a:defRPr sz="1800" kern="1200">
                <a:solidFill>
                  <a:sysClr val="window" lastClr="FFFFFF"/>
                </a:solidFill>
                <a:latin typeface="Aptos" panose="02110004020202020204"/>
              </a:defRPr>
            </a:lvl7pPr>
            <a:lvl8pPr marL="3200400" algn="l" defTabSz="914400" rtl="0" eaLnBrk="1" latinLnBrk="0" hangingPunct="1">
              <a:defRPr sz="1800" kern="1200">
                <a:solidFill>
                  <a:sysClr val="window" lastClr="FFFFFF"/>
                </a:solidFill>
                <a:latin typeface="Aptos" panose="02110004020202020204"/>
              </a:defRPr>
            </a:lvl8pPr>
            <a:lvl9pPr marL="3657600" algn="l" defTabSz="914400" rtl="0" eaLnBrk="1" latinLnBrk="0" hangingPunct="1">
              <a:defRPr sz="1800" kern="1200">
                <a:solidFill>
                  <a:sysClr val="window" lastClr="FFFFFF"/>
                </a:solidFill>
                <a:latin typeface="Aptos" panose="02110004020202020204"/>
              </a:defRPr>
            </a:lvl9pPr>
          </a:lstStyle>
          <a:p>
            <a:pPr algn="ctr"/>
            <a:endParaRPr lang="en-GB"/>
          </a:p>
        </p:txBody>
      </p:sp>
      <p:pic>
        <p:nvPicPr>
          <p:cNvPr id="6" name="Picture 5">
            <a:extLst>
              <a:ext uri="{FF2B5EF4-FFF2-40B4-BE49-F238E27FC236}">
                <a16:creationId xmlns:a16="http://schemas.microsoft.com/office/drawing/2014/main" id="{78B873C5-1BBB-B627-0849-CBA3D1520315}"/>
              </a:ext>
            </a:extLst>
          </p:cNvPr>
          <p:cNvPicPr>
            <a:picLocks noChangeAspect="1"/>
          </p:cNvPicPr>
          <p:nvPr/>
        </p:nvPicPr>
        <p:blipFill>
          <a:blip r:embed="rId2"/>
          <a:stretch>
            <a:fillRect/>
          </a:stretch>
        </p:blipFill>
        <p:spPr>
          <a:xfrm>
            <a:off x="944999" y="378786"/>
            <a:ext cx="7297544" cy="853514"/>
          </a:xfrm>
          <a:prstGeom prst="rect">
            <a:avLst/>
          </a:prstGeom>
        </p:spPr>
      </p:pic>
      <p:pic>
        <p:nvPicPr>
          <p:cNvPr id="7" name="Picture 6" descr="A yellow rectangle on a black background&#10;&#10;AI-generated content may be incorrect.">
            <a:extLst>
              <a:ext uri="{FF2B5EF4-FFF2-40B4-BE49-F238E27FC236}">
                <a16:creationId xmlns:a16="http://schemas.microsoft.com/office/drawing/2014/main" id="{E4586794-77BD-F412-B162-BEEB8E1295AA}"/>
              </a:ext>
            </a:extLst>
          </p:cNvPr>
          <p:cNvPicPr>
            <a:picLocks noChangeAspect="1"/>
          </p:cNvPicPr>
          <p:nvPr/>
        </p:nvPicPr>
        <p:blipFill>
          <a:blip r:embed="rId3"/>
          <a:stretch>
            <a:fillRect/>
          </a:stretch>
        </p:blipFill>
        <p:spPr>
          <a:xfrm>
            <a:off x="10001708" y="2253242"/>
            <a:ext cx="2625721" cy="2630361"/>
          </a:xfrm>
          <a:prstGeom prst="rect">
            <a:avLst/>
          </a:prstGeom>
        </p:spPr>
      </p:pic>
      <p:sp>
        <p:nvSpPr>
          <p:cNvPr id="8" name="TextBox 7">
            <a:extLst>
              <a:ext uri="{FF2B5EF4-FFF2-40B4-BE49-F238E27FC236}">
                <a16:creationId xmlns:a16="http://schemas.microsoft.com/office/drawing/2014/main" id="{32DA42DB-DFFC-5F60-DC74-3E657BA496C5}"/>
              </a:ext>
            </a:extLst>
          </p:cNvPr>
          <p:cNvSpPr txBox="1"/>
          <p:nvPr/>
        </p:nvSpPr>
        <p:spPr>
          <a:xfrm rot="16200000">
            <a:off x="9844997" y="2840819"/>
            <a:ext cx="2939143" cy="523220"/>
          </a:xfrm>
          <a:prstGeom prst="rect">
            <a:avLst/>
          </a:prstGeom>
          <a:noFill/>
        </p:spPr>
        <p:txBody>
          <a:bodyPr wrap="square" rtlCol="0">
            <a:spAutoFit/>
          </a:bodyPr>
          <a:lstStyle/>
          <a:p>
            <a:r>
              <a:rPr lang="en-GB" sz="2800" dirty="0">
                <a:latin typeface="Atkinson Hyperlegible" pitchFamily="2" charset="0"/>
              </a:rPr>
              <a:t>Big Picture</a:t>
            </a:r>
          </a:p>
        </p:txBody>
      </p:sp>
      <p:sp>
        <p:nvSpPr>
          <p:cNvPr id="9" name="TextBox 8">
            <a:extLst>
              <a:ext uri="{FF2B5EF4-FFF2-40B4-BE49-F238E27FC236}">
                <a16:creationId xmlns:a16="http://schemas.microsoft.com/office/drawing/2014/main" id="{528C6D0B-97B1-F6B2-0FB3-9981BA6D71B2}"/>
              </a:ext>
            </a:extLst>
          </p:cNvPr>
          <p:cNvSpPr txBox="1"/>
          <p:nvPr/>
        </p:nvSpPr>
        <p:spPr>
          <a:xfrm>
            <a:off x="977450" y="2113942"/>
            <a:ext cx="9024258" cy="3046988"/>
          </a:xfrm>
          <a:prstGeom prst="rect">
            <a:avLst/>
          </a:prstGeom>
          <a:noFill/>
        </p:spPr>
        <p:txBody>
          <a:bodyPr wrap="square" rtlCol="0">
            <a:spAutoFit/>
          </a:bodyPr>
          <a:lstStyle/>
          <a:p>
            <a:r>
              <a:rPr lang="en-GB" sz="3200" dirty="0">
                <a:latin typeface="Atkinson Hyperlegible" pitchFamily="2" charset="0"/>
              </a:rPr>
              <a:t>For issues that are bigger than your course and have wider implications for all university students</a:t>
            </a:r>
          </a:p>
          <a:p>
            <a:r>
              <a:rPr lang="en-GB" sz="3200" dirty="0">
                <a:latin typeface="Atkinson Hyperlegible" pitchFamily="2" charset="0"/>
              </a:rPr>
              <a:t>e.g. Rent is too high in Student Accommodation, or food is too expensive on campus. </a:t>
            </a:r>
          </a:p>
          <a:p>
            <a:endParaRPr lang="en-GB" sz="3200" dirty="0">
              <a:latin typeface="Atkinson Hyperlegible" pitchFamily="2" charset="0"/>
            </a:endParaRPr>
          </a:p>
          <a:p>
            <a:r>
              <a:rPr lang="en-GB" sz="3200" dirty="0">
                <a:latin typeface="Atkinson Hyperlegible" pitchFamily="2" charset="0"/>
              </a:rPr>
              <a:t>You could help start a campaign! </a:t>
            </a:r>
          </a:p>
        </p:txBody>
      </p:sp>
    </p:spTree>
    <p:extLst>
      <p:ext uri="{BB962C8B-B14F-4D97-AF65-F5344CB8AC3E}">
        <p14:creationId xmlns:p14="http://schemas.microsoft.com/office/powerpoint/2010/main" val="300552199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856D4E04-9EF4-8C1B-C312-50A517070FED}"/>
            </a:ext>
          </a:extLst>
        </p:cNvPr>
        <p:cNvGrpSpPr/>
        <p:nvPr/>
      </p:nvGrpSpPr>
      <p:grpSpPr>
        <a:xfrm>
          <a:off x="0" y="0"/>
          <a:ext cx="0" cy="0"/>
          <a:chOff x="0" y="0"/>
          <a:chExt cx="0" cy="0"/>
        </a:xfrm>
      </p:grpSpPr>
      <p:pic>
        <p:nvPicPr>
          <p:cNvPr id="10" name="Picture 9" descr="A yellow star shaped object">
            <a:extLst>
              <a:ext uri="{FF2B5EF4-FFF2-40B4-BE49-F238E27FC236}">
                <a16:creationId xmlns:a16="http://schemas.microsoft.com/office/drawing/2014/main" id="{A1B5119F-0A58-8662-8A9C-0C3EAC1352D4}"/>
              </a:ext>
            </a:extLst>
          </p:cNvPr>
          <p:cNvPicPr>
            <a:picLocks noChangeAspect="1"/>
          </p:cNvPicPr>
          <p:nvPr/>
        </p:nvPicPr>
        <p:blipFill>
          <a:blip r:embed="rId3"/>
          <a:srcRect t="-16667" r="-108" b="-73"/>
          <a:stretch>
            <a:fillRect/>
          </a:stretch>
        </p:blipFill>
        <p:spPr>
          <a:xfrm>
            <a:off x="-5259137" y="-10151859"/>
            <a:ext cx="19682655" cy="25161209"/>
          </a:xfrm>
          <a:prstGeom prst="rect">
            <a:avLst/>
          </a:prstGeom>
        </p:spPr>
      </p:pic>
      <p:pic>
        <p:nvPicPr>
          <p:cNvPr id="4" name="Picture 3" descr="A blue and black logo&#10;&#10;AI-generated content may be incorrect.">
            <a:extLst>
              <a:ext uri="{FF2B5EF4-FFF2-40B4-BE49-F238E27FC236}">
                <a16:creationId xmlns:a16="http://schemas.microsoft.com/office/drawing/2014/main" id="{6CFA6535-6B97-B40C-44CA-B6BACD210250}"/>
              </a:ext>
            </a:extLst>
          </p:cNvPr>
          <p:cNvPicPr>
            <a:picLocks noChangeAspect="1"/>
          </p:cNvPicPr>
          <p:nvPr/>
        </p:nvPicPr>
        <p:blipFill>
          <a:blip r:embed="rId4"/>
          <a:stretch>
            <a:fillRect/>
          </a:stretch>
        </p:blipFill>
        <p:spPr>
          <a:xfrm>
            <a:off x="-2986942" y="-478693"/>
            <a:ext cx="8079153" cy="8079153"/>
          </a:xfrm>
          <a:prstGeom prst="rect">
            <a:avLst/>
          </a:prstGeom>
        </p:spPr>
      </p:pic>
      <p:pic>
        <p:nvPicPr>
          <p:cNvPr id="5" name="Picture 4" descr="A black and purple square with a black stripe&#10;&#10;AI-generated content may be incorrect.">
            <a:extLst>
              <a:ext uri="{FF2B5EF4-FFF2-40B4-BE49-F238E27FC236}">
                <a16:creationId xmlns:a16="http://schemas.microsoft.com/office/drawing/2014/main" id="{C16D1796-3404-02C6-8149-FB57F31C7D3B}"/>
              </a:ext>
            </a:extLst>
          </p:cNvPr>
          <p:cNvPicPr>
            <a:picLocks noChangeAspect="1"/>
          </p:cNvPicPr>
          <p:nvPr/>
        </p:nvPicPr>
        <p:blipFill>
          <a:blip r:embed="rId5"/>
          <a:stretch>
            <a:fillRect/>
          </a:stretch>
        </p:blipFill>
        <p:spPr>
          <a:xfrm>
            <a:off x="6275917" y="-370417"/>
            <a:ext cx="6858000" cy="6858000"/>
          </a:xfrm>
          <a:prstGeom prst="rect">
            <a:avLst/>
          </a:prstGeom>
        </p:spPr>
      </p:pic>
      <p:pic>
        <p:nvPicPr>
          <p:cNvPr id="3" name="Picture 2" descr="A orange blotch on a black background&#10;&#10;AI-generated content may be incorrect.">
            <a:extLst>
              <a:ext uri="{FF2B5EF4-FFF2-40B4-BE49-F238E27FC236}">
                <a16:creationId xmlns:a16="http://schemas.microsoft.com/office/drawing/2014/main" id="{1D66CD15-33B5-1A8F-2441-D93AE344BA7F}"/>
              </a:ext>
            </a:extLst>
          </p:cNvPr>
          <p:cNvPicPr>
            <a:picLocks noChangeAspect="1"/>
          </p:cNvPicPr>
          <p:nvPr/>
        </p:nvPicPr>
        <p:blipFill>
          <a:blip r:embed="rId6"/>
          <a:srcRect l="-980" t="1961" r="980" b="-1961"/>
          <a:stretch>
            <a:fillRect/>
          </a:stretch>
        </p:blipFill>
        <p:spPr>
          <a:xfrm>
            <a:off x="6278361" y="323199"/>
            <a:ext cx="7971699" cy="7971699"/>
          </a:xfrm>
          <a:prstGeom prst="rect">
            <a:avLst/>
          </a:prstGeom>
        </p:spPr>
      </p:pic>
      <p:sp>
        <p:nvSpPr>
          <p:cNvPr id="7" name="TextBox 6">
            <a:extLst>
              <a:ext uri="{FF2B5EF4-FFF2-40B4-BE49-F238E27FC236}">
                <a16:creationId xmlns:a16="http://schemas.microsoft.com/office/drawing/2014/main" id="{17674C9C-FE81-42B2-B191-5AC25468DFEB}"/>
              </a:ext>
            </a:extLst>
          </p:cNvPr>
          <p:cNvSpPr txBox="1"/>
          <p:nvPr/>
        </p:nvSpPr>
        <p:spPr>
          <a:xfrm>
            <a:off x="2190750" y="95249"/>
            <a:ext cx="4425949" cy="169277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4400" b="1" dirty="0">
                <a:latin typeface="Atkinson Hyperlegible"/>
              </a:rPr>
              <a:t>What is a Student Union?</a:t>
            </a:r>
            <a:r>
              <a:rPr lang="en-GB" sz="6000" b="1" dirty="0">
                <a:latin typeface="Atkinson Hyperlegible"/>
              </a:rPr>
              <a:t> </a:t>
            </a:r>
            <a:endParaRPr lang="en-US" dirty="0"/>
          </a:p>
        </p:txBody>
      </p:sp>
      <p:pic>
        <p:nvPicPr>
          <p:cNvPr id="8" name="Picture 7" descr="A purple letters on a black background&#10;&#10;AI-generated content may be incorrect.">
            <a:extLst>
              <a:ext uri="{FF2B5EF4-FFF2-40B4-BE49-F238E27FC236}">
                <a16:creationId xmlns:a16="http://schemas.microsoft.com/office/drawing/2014/main" id="{F18491AA-08CA-916F-8483-5334B9D193C8}"/>
              </a:ext>
            </a:extLst>
          </p:cNvPr>
          <p:cNvPicPr>
            <a:picLocks noChangeAspect="1"/>
          </p:cNvPicPr>
          <p:nvPr/>
        </p:nvPicPr>
        <p:blipFill>
          <a:blip r:embed="rId7"/>
          <a:stretch>
            <a:fillRect/>
          </a:stretch>
        </p:blipFill>
        <p:spPr>
          <a:xfrm>
            <a:off x="-243417" y="6089330"/>
            <a:ext cx="2592917" cy="1039924"/>
          </a:xfrm>
          <a:prstGeom prst="rect">
            <a:avLst/>
          </a:prstGeom>
        </p:spPr>
      </p:pic>
      <p:pic>
        <p:nvPicPr>
          <p:cNvPr id="2" name="Picture 1" descr="A group of people sitting at a table&#10;&#10;AI-generated content may be incorrect.">
            <a:extLst>
              <a:ext uri="{FF2B5EF4-FFF2-40B4-BE49-F238E27FC236}">
                <a16:creationId xmlns:a16="http://schemas.microsoft.com/office/drawing/2014/main" id="{85EE49E0-1AFE-26A7-8C46-F52A213B3FC1}"/>
              </a:ext>
            </a:extLst>
          </p:cNvPr>
          <p:cNvPicPr>
            <a:picLocks noChangeAspect="1"/>
          </p:cNvPicPr>
          <p:nvPr/>
        </p:nvPicPr>
        <p:blipFill>
          <a:blip r:embed="rId8"/>
          <a:stretch>
            <a:fillRect/>
          </a:stretch>
        </p:blipFill>
        <p:spPr>
          <a:xfrm>
            <a:off x="373517" y="1786164"/>
            <a:ext cx="10182225" cy="4533900"/>
          </a:xfrm>
          <a:prstGeom prst="rect">
            <a:avLst/>
          </a:prstGeom>
        </p:spPr>
      </p:pic>
    </p:spTree>
    <p:extLst>
      <p:ext uri="{BB962C8B-B14F-4D97-AF65-F5344CB8AC3E}">
        <p14:creationId xmlns:p14="http://schemas.microsoft.com/office/powerpoint/2010/main" val="384989759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D333E3B7-6453-3D9D-C12E-5195EE30D75B}"/>
            </a:ext>
          </a:extLst>
        </p:cNvPr>
        <p:cNvGrpSpPr/>
        <p:nvPr/>
      </p:nvGrpSpPr>
      <p:grpSpPr>
        <a:xfrm>
          <a:off x="0" y="0"/>
          <a:ext cx="0" cy="0"/>
          <a:chOff x="0" y="0"/>
          <a:chExt cx="0" cy="0"/>
        </a:xfrm>
      </p:grpSpPr>
      <p:grpSp>
        <p:nvGrpSpPr>
          <p:cNvPr id="6" name="Group 5">
            <a:extLst>
              <a:ext uri="{FF2B5EF4-FFF2-40B4-BE49-F238E27FC236}">
                <a16:creationId xmlns:a16="http://schemas.microsoft.com/office/drawing/2014/main" id="{B61969EF-A229-0392-B5B9-BE0EC1736624}"/>
              </a:ext>
            </a:extLst>
          </p:cNvPr>
          <p:cNvGrpSpPr/>
          <p:nvPr/>
        </p:nvGrpSpPr>
        <p:grpSpPr>
          <a:xfrm rot="-120000">
            <a:off x="-2802257" y="-1489364"/>
            <a:ext cx="12624152" cy="12630727"/>
            <a:chOff x="-2802257" y="-1489364"/>
            <a:chExt cx="12624152" cy="12630727"/>
          </a:xfrm>
        </p:grpSpPr>
        <p:pic>
          <p:nvPicPr>
            <p:cNvPr id="4" name="Picture 3" descr="A yellow flower shape on a black background&#10;&#10;AI-generated content may be incorrect.">
              <a:extLst>
                <a:ext uri="{FF2B5EF4-FFF2-40B4-BE49-F238E27FC236}">
                  <a16:creationId xmlns:a16="http://schemas.microsoft.com/office/drawing/2014/main" id="{BAC820D0-4149-63C8-9D9C-D6626EF6F613}"/>
                </a:ext>
              </a:extLst>
            </p:cNvPr>
            <p:cNvPicPr>
              <a:picLocks noChangeAspect="1"/>
            </p:cNvPicPr>
            <p:nvPr/>
          </p:nvPicPr>
          <p:blipFill>
            <a:blip r:embed="rId3"/>
            <a:stretch>
              <a:fillRect/>
            </a:stretch>
          </p:blipFill>
          <p:spPr>
            <a:xfrm>
              <a:off x="-2802257" y="-1489364"/>
              <a:ext cx="12624152" cy="12630727"/>
            </a:xfrm>
            <a:prstGeom prst="rect">
              <a:avLst/>
            </a:prstGeom>
          </p:spPr>
        </p:pic>
        <p:sp>
          <p:nvSpPr>
            <p:cNvPr id="5" name="Rectangle 4">
              <a:extLst>
                <a:ext uri="{FF2B5EF4-FFF2-40B4-BE49-F238E27FC236}">
                  <a16:creationId xmlns:a16="http://schemas.microsoft.com/office/drawing/2014/main" id="{407887EE-44C2-5E22-E4BD-9EDCA0D7E508}"/>
                </a:ext>
              </a:extLst>
            </p:cNvPr>
            <p:cNvSpPr/>
            <p:nvPr/>
          </p:nvSpPr>
          <p:spPr>
            <a:xfrm rot="2460000">
              <a:off x="7893986" y="193926"/>
              <a:ext cx="591541" cy="1031481"/>
            </a:xfrm>
            <a:prstGeom prst="rect">
              <a:avLst/>
            </a:prstGeom>
            <a:solidFill>
              <a:srgbClr val="D7FB59"/>
            </a:solidFill>
            <a:ln>
              <a:solidFill>
                <a:srgbClr val="D7FB5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Title 1">
            <a:extLst>
              <a:ext uri="{FF2B5EF4-FFF2-40B4-BE49-F238E27FC236}">
                <a16:creationId xmlns:a16="http://schemas.microsoft.com/office/drawing/2014/main" id="{1B7D288B-32BD-6326-ED15-038A580BDCD6}"/>
              </a:ext>
            </a:extLst>
          </p:cNvPr>
          <p:cNvSpPr>
            <a:spLocks noGrp="1"/>
          </p:cNvSpPr>
          <p:nvPr>
            <p:ph type="title"/>
          </p:nvPr>
        </p:nvSpPr>
        <p:spPr>
          <a:xfrm>
            <a:off x="838200" y="365125"/>
            <a:ext cx="5250873" cy="1348653"/>
          </a:xfrm>
        </p:spPr>
        <p:txBody>
          <a:bodyPr/>
          <a:lstStyle/>
          <a:p>
            <a:r>
              <a:rPr lang="en-GB" b="1">
                <a:latin typeface="Atkinson Hyperlegible"/>
              </a:rPr>
              <a:t>What is a campaign?</a:t>
            </a:r>
            <a:endParaRPr lang="en-US"/>
          </a:p>
        </p:txBody>
      </p:sp>
      <p:sp>
        <p:nvSpPr>
          <p:cNvPr id="3" name="Content Placeholder 2">
            <a:extLst>
              <a:ext uri="{FF2B5EF4-FFF2-40B4-BE49-F238E27FC236}">
                <a16:creationId xmlns:a16="http://schemas.microsoft.com/office/drawing/2014/main" id="{AA70C1D9-4DFF-D6EA-6C4D-E98A3F8E63CC}"/>
              </a:ext>
            </a:extLst>
          </p:cNvPr>
          <p:cNvSpPr>
            <a:spLocks noGrp="1"/>
          </p:cNvSpPr>
          <p:nvPr>
            <p:ph idx="1"/>
          </p:nvPr>
        </p:nvSpPr>
        <p:spPr>
          <a:xfrm>
            <a:off x="641927" y="1892866"/>
            <a:ext cx="7964055" cy="4195031"/>
          </a:xfrm>
        </p:spPr>
        <p:txBody>
          <a:bodyPr vert="horz" lIns="91440" tIns="45720" rIns="91440" bIns="45720" rtlCol="0" anchor="t">
            <a:normAutofit/>
          </a:bodyPr>
          <a:lstStyle/>
          <a:p>
            <a:pPr algn="ctr">
              <a:buNone/>
            </a:pPr>
            <a:r>
              <a:rPr lang="en-GB" dirty="0">
                <a:latin typeface="Atkinson Hyperlegible"/>
              </a:rPr>
              <a:t>A campaign is where students organise to improve conditions at the university, or in their local community, on a wide variety of issues.</a:t>
            </a:r>
            <a:endParaRPr lang="en-GB" dirty="0"/>
          </a:p>
        </p:txBody>
      </p:sp>
    </p:spTree>
    <p:extLst>
      <p:ext uri="{BB962C8B-B14F-4D97-AF65-F5344CB8AC3E}">
        <p14:creationId xmlns:p14="http://schemas.microsoft.com/office/powerpoint/2010/main" val="9488513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50B18274-465B-5CEE-7962-A1D799F1A528}"/>
            </a:ext>
          </a:extLst>
        </p:cNvPr>
        <p:cNvGrpSpPr/>
        <p:nvPr/>
      </p:nvGrpSpPr>
      <p:grpSpPr>
        <a:xfrm>
          <a:off x="0" y="0"/>
          <a:ext cx="0" cy="0"/>
          <a:chOff x="0" y="0"/>
          <a:chExt cx="0" cy="0"/>
        </a:xfrm>
      </p:grpSpPr>
      <p:grpSp>
        <p:nvGrpSpPr>
          <p:cNvPr id="6" name="Group 5">
            <a:extLst>
              <a:ext uri="{FF2B5EF4-FFF2-40B4-BE49-F238E27FC236}">
                <a16:creationId xmlns:a16="http://schemas.microsoft.com/office/drawing/2014/main" id="{F521AD0C-6FD4-AC22-F8E6-D7EECCC90308}"/>
              </a:ext>
            </a:extLst>
          </p:cNvPr>
          <p:cNvGrpSpPr/>
          <p:nvPr/>
        </p:nvGrpSpPr>
        <p:grpSpPr>
          <a:xfrm rot="900000">
            <a:off x="-2802257" y="-1489364"/>
            <a:ext cx="12624152" cy="12630727"/>
            <a:chOff x="-2802257" y="-1489364"/>
            <a:chExt cx="12624152" cy="12630727"/>
          </a:xfrm>
        </p:grpSpPr>
        <p:pic>
          <p:nvPicPr>
            <p:cNvPr id="4" name="Picture 3" descr="A yellow flower shape on a black background&#10;&#10;AI-generated content may be incorrect.">
              <a:extLst>
                <a:ext uri="{FF2B5EF4-FFF2-40B4-BE49-F238E27FC236}">
                  <a16:creationId xmlns:a16="http://schemas.microsoft.com/office/drawing/2014/main" id="{4F76F204-3A5D-27FB-7456-D3F58972202C}"/>
                </a:ext>
              </a:extLst>
            </p:cNvPr>
            <p:cNvPicPr>
              <a:picLocks noChangeAspect="1"/>
            </p:cNvPicPr>
            <p:nvPr/>
          </p:nvPicPr>
          <p:blipFill>
            <a:blip r:embed="rId3"/>
            <a:stretch>
              <a:fillRect/>
            </a:stretch>
          </p:blipFill>
          <p:spPr>
            <a:xfrm>
              <a:off x="-2802257" y="-1489364"/>
              <a:ext cx="12624152" cy="12630727"/>
            </a:xfrm>
            <a:prstGeom prst="rect">
              <a:avLst/>
            </a:prstGeom>
          </p:spPr>
        </p:pic>
        <p:sp>
          <p:nvSpPr>
            <p:cNvPr id="5" name="Rectangle 4">
              <a:extLst>
                <a:ext uri="{FF2B5EF4-FFF2-40B4-BE49-F238E27FC236}">
                  <a16:creationId xmlns:a16="http://schemas.microsoft.com/office/drawing/2014/main" id="{94571A1B-FE35-3D5B-FC9C-B7F518BE5F41}"/>
                </a:ext>
              </a:extLst>
            </p:cNvPr>
            <p:cNvSpPr/>
            <p:nvPr/>
          </p:nvSpPr>
          <p:spPr>
            <a:xfrm rot="2460000">
              <a:off x="7893986" y="193926"/>
              <a:ext cx="591541" cy="1031481"/>
            </a:xfrm>
            <a:prstGeom prst="rect">
              <a:avLst/>
            </a:prstGeom>
            <a:solidFill>
              <a:srgbClr val="D7FB59"/>
            </a:solidFill>
            <a:ln>
              <a:solidFill>
                <a:srgbClr val="D7FB5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Title 1">
            <a:extLst>
              <a:ext uri="{FF2B5EF4-FFF2-40B4-BE49-F238E27FC236}">
                <a16:creationId xmlns:a16="http://schemas.microsoft.com/office/drawing/2014/main" id="{07C4DEDF-E060-0ADC-C463-968624D69CD7}"/>
              </a:ext>
            </a:extLst>
          </p:cNvPr>
          <p:cNvSpPr>
            <a:spLocks noGrp="1"/>
          </p:cNvSpPr>
          <p:nvPr>
            <p:ph type="title"/>
          </p:nvPr>
        </p:nvSpPr>
        <p:spPr>
          <a:xfrm>
            <a:off x="838200" y="365125"/>
            <a:ext cx="5250873" cy="1348653"/>
          </a:xfrm>
        </p:spPr>
        <p:txBody>
          <a:bodyPr/>
          <a:lstStyle/>
          <a:p>
            <a:r>
              <a:rPr lang="en-GB" b="1">
                <a:latin typeface="Atkinson Hyperlegible"/>
              </a:rPr>
              <a:t>Does campaigning work? </a:t>
            </a:r>
            <a:endParaRPr lang="en-GB" b="1" dirty="0">
              <a:latin typeface="Atkinson Hyperlegible"/>
            </a:endParaRPr>
          </a:p>
        </p:txBody>
      </p:sp>
      <p:sp>
        <p:nvSpPr>
          <p:cNvPr id="3" name="Content Placeholder 2">
            <a:extLst>
              <a:ext uri="{FF2B5EF4-FFF2-40B4-BE49-F238E27FC236}">
                <a16:creationId xmlns:a16="http://schemas.microsoft.com/office/drawing/2014/main" id="{3E169E32-6485-03C3-44A9-1AA9523B982A}"/>
              </a:ext>
            </a:extLst>
          </p:cNvPr>
          <p:cNvSpPr>
            <a:spLocks noGrp="1"/>
          </p:cNvSpPr>
          <p:nvPr>
            <p:ph idx="1"/>
          </p:nvPr>
        </p:nvSpPr>
        <p:spPr>
          <a:xfrm>
            <a:off x="838200" y="1569593"/>
            <a:ext cx="7964055" cy="4195031"/>
          </a:xfrm>
        </p:spPr>
        <p:txBody>
          <a:bodyPr vert="horz" lIns="91440" tIns="45720" rIns="91440" bIns="45720" rtlCol="0" anchor="t">
            <a:normAutofit fontScale="85000" lnSpcReduction="20000"/>
          </a:bodyPr>
          <a:lstStyle/>
          <a:p>
            <a:pPr marL="0" indent="0" algn="ctr">
              <a:lnSpc>
                <a:spcPct val="150000"/>
              </a:lnSpc>
              <a:buNone/>
            </a:pPr>
            <a:endParaRPr lang="en-GB" dirty="0"/>
          </a:p>
          <a:p>
            <a:pPr marL="0" indent="0" algn="ctr">
              <a:lnSpc>
                <a:spcPct val="150000"/>
              </a:lnSpc>
              <a:buNone/>
            </a:pPr>
            <a:r>
              <a:rPr lang="en-GB">
                <a:latin typeface="Atkinson Hyperlegible"/>
              </a:rPr>
              <a:t>Absolutely, at ARU and across the UK, students have won…</a:t>
            </a:r>
            <a:endParaRPr lang="en-US">
              <a:latin typeface="Atkinson Hyperlegible"/>
            </a:endParaRPr>
          </a:p>
          <a:p>
            <a:pPr>
              <a:lnSpc>
                <a:spcPct val="150000"/>
              </a:lnSpc>
              <a:buFont typeface="Arial"/>
              <a:buChar char="•"/>
            </a:pPr>
            <a:r>
              <a:rPr lang="en-GB">
                <a:latin typeface="Atkinson Hyperlegible"/>
              </a:rPr>
              <a:t>Class size reductions from 400 to 100 students in FBL</a:t>
            </a:r>
            <a:endParaRPr lang="en-US">
              <a:latin typeface="Atkinson Hyperlegible"/>
            </a:endParaRPr>
          </a:p>
          <a:p>
            <a:pPr>
              <a:lnSpc>
                <a:spcPct val="150000"/>
              </a:lnSpc>
              <a:buFont typeface="Arial"/>
              <a:buChar char="•"/>
            </a:pPr>
            <a:r>
              <a:rPr lang="en-GB">
                <a:latin typeface="Atkinson Hyperlegible"/>
              </a:rPr>
              <a:t>Keeping Wednesday Afternoon Free for undergraduates</a:t>
            </a:r>
            <a:endParaRPr lang="en-US">
              <a:latin typeface="Atkinson Hyperlegible"/>
            </a:endParaRPr>
          </a:p>
          <a:p>
            <a:pPr>
              <a:lnSpc>
                <a:spcPct val="150000"/>
              </a:lnSpc>
              <a:buFont typeface="Arial"/>
              <a:buChar char="•"/>
            </a:pPr>
            <a:r>
              <a:rPr lang="en-GB">
                <a:latin typeface="Atkinson Hyperlegible"/>
              </a:rPr>
              <a:t>Reintroduction of maintenance grants</a:t>
            </a:r>
            <a:endParaRPr lang="en-US">
              <a:latin typeface="Atkinson Hyperlegible"/>
            </a:endParaRPr>
          </a:p>
          <a:p>
            <a:pPr>
              <a:lnSpc>
                <a:spcPct val="150000"/>
              </a:lnSpc>
              <a:buFont typeface="Arial"/>
              <a:buChar char="•"/>
            </a:pPr>
            <a:r>
              <a:rPr lang="en-GB" dirty="0">
                <a:latin typeface="Atkinson Hyperlegible"/>
                <a:hlinkClick r:id="rId4">
                  <a:extLst>
                    <a:ext uri="{A12FA001-AC4F-418D-AE19-62706E023703}">
                      <ahyp:hlinkClr xmlns:ahyp="http://schemas.microsoft.com/office/drawing/2018/hyperlinkcolor" val="tx"/>
                    </a:ext>
                  </a:extLst>
                </a:hlinkClick>
              </a:rPr>
              <a:t>And much more</a:t>
            </a:r>
            <a:endParaRPr lang="en-GB">
              <a:latin typeface="Atkinson Hyperlegible"/>
              <a:hlinkClick r:id="rId4">
                <a:extLst>
                  <a:ext uri="{A12FA001-AC4F-418D-AE19-62706E023703}">
                    <ahyp:hlinkClr xmlns:ahyp="http://schemas.microsoft.com/office/drawing/2018/hyperlinkcolor" val="tx"/>
                  </a:ext>
                </a:extLst>
              </a:hlinkClick>
            </a:endParaRPr>
          </a:p>
        </p:txBody>
      </p:sp>
    </p:spTree>
    <p:extLst>
      <p:ext uri="{BB962C8B-B14F-4D97-AF65-F5344CB8AC3E}">
        <p14:creationId xmlns:p14="http://schemas.microsoft.com/office/powerpoint/2010/main" val="411632117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50A60EA0-A64D-36A4-63B9-B95BC6314D76}"/>
            </a:ext>
          </a:extLst>
        </p:cNvPr>
        <p:cNvGrpSpPr/>
        <p:nvPr/>
      </p:nvGrpSpPr>
      <p:grpSpPr>
        <a:xfrm>
          <a:off x="0" y="0"/>
          <a:ext cx="0" cy="0"/>
          <a:chOff x="0" y="0"/>
          <a:chExt cx="0" cy="0"/>
        </a:xfrm>
      </p:grpSpPr>
      <p:grpSp>
        <p:nvGrpSpPr>
          <p:cNvPr id="6" name="Group 5">
            <a:extLst>
              <a:ext uri="{FF2B5EF4-FFF2-40B4-BE49-F238E27FC236}">
                <a16:creationId xmlns:a16="http://schemas.microsoft.com/office/drawing/2014/main" id="{C5373D82-3986-904C-A76A-6031783FFEBA}"/>
              </a:ext>
            </a:extLst>
          </p:cNvPr>
          <p:cNvGrpSpPr/>
          <p:nvPr/>
        </p:nvGrpSpPr>
        <p:grpSpPr>
          <a:xfrm rot="3120000">
            <a:off x="-2802257" y="-1489364"/>
            <a:ext cx="12624152" cy="12630727"/>
            <a:chOff x="-2802257" y="-1489364"/>
            <a:chExt cx="12624152" cy="12630727"/>
          </a:xfrm>
        </p:grpSpPr>
        <p:pic>
          <p:nvPicPr>
            <p:cNvPr id="4" name="Picture 3" descr="A yellow flower shape on a black background&#10;&#10;AI-generated content may be incorrect.">
              <a:extLst>
                <a:ext uri="{FF2B5EF4-FFF2-40B4-BE49-F238E27FC236}">
                  <a16:creationId xmlns:a16="http://schemas.microsoft.com/office/drawing/2014/main" id="{D803FF56-C321-CA6F-82FE-190E1BDD3C97}"/>
                </a:ext>
              </a:extLst>
            </p:cNvPr>
            <p:cNvPicPr>
              <a:picLocks noChangeAspect="1"/>
            </p:cNvPicPr>
            <p:nvPr/>
          </p:nvPicPr>
          <p:blipFill>
            <a:blip r:embed="rId3"/>
            <a:stretch>
              <a:fillRect/>
            </a:stretch>
          </p:blipFill>
          <p:spPr>
            <a:xfrm>
              <a:off x="-2802257" y="-1489364"/>
              <a:ext cx="12624152" cy="12630727"/>
            </a:xfrm>
            <a:prstGeom prst="rect">
              <a:avLst/>
            </a:prstGeom>
          </p:spPr>
        </p:pic>
        <p:sp>
          <p:nvSpPr>
            <p:cNvPr id="5" name="Rectangle 4">
              <a:extLst>
                <a:ext uri="{FF2B5EF4-FFF2-40B4-BE49-F238E27FC236}">
                  <a16:creationId xmlns:a16="http://schemas.microsoft.com/office/drawing/2014/main" id="{1025ECF4-8CA1-B2C0-8A33-51D501DC5975}"/>
                </a:ext>
              </a:extLst>
            </p:cNvPr>
            <p:cNvSpPr/>
            <p:nvPr/>
          </p:nvSpPr>
          <p:spPr>
            <a:xfrm rot="2460000">
              <a:off x="7893986" y="193926"/>
              <a:ext cx="591541" cy="1031481"/>
            </a:xfrm>
            <a:prstGeom prst="rect">
              <a:avLst/>
            </a:prstGeom>
            <a:solidFill>
              <a:srgbClr val="D7FB59"/>
            </a:solidFill>
            <a:ln>
              <a:solidFill>
                <a:srgbClr val="D7FB5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Title 1">
            <a:extLst>
              <a:ext uri="{FF2B5EF4-FFF2-40B4-BE49-F238E27FC236}">
                <a16:creationId xmlns:a16="http://schemas.microsoft.com/office/drawing/2014/main" id="{50B2B5FF-2310-89BB-549B-AC2F30AA96D6}"/>
              </a:ext>
            </a:extLst>
          </p:cNvPr>
          <p:cNvSpPr>
            <a:spLocks noGrp="1"/>
          </p:cNvSpPr>
          <p:nvPr>
            <p:ph type="title"/>
          </p:nvPr>
        </p:nvSpPr>
        <p:spPr>
          <a:xfrm>
            <a:off x="838200" y="365125"/>
            <a:ext cx="5250873" cy="1348653"/>
          </a:xfrm>
        </p:spPr>
        <p:txBody>
          <a:bodyPr>
            <a:normAutofit fontScale="90000"/>
          </a:bodyPr>
          <a:lstStyle/>
          <a:p>
            <a:r>
              <a:rPr lang="en-GB" b="1" dirty="0">
                <a:latin typeface="Atkinson Hyperlegible"/>
              </a:rPr>
              <a:t>Your Liberation &amp; Campaigns Coordinator – Jo </a:t>
            </a:r>
            <a:r>
              <a:rPr lang="en-GB" b="1" dirty="0" err="1">
                <a:latin typeface="Atkinson Hyperlegible"/>
              </a:rPr>
              <a:t>Bunkle</a:t>
            </a:r>
            <a:endParaRPr lang="en-US" dirty="0" err="1">
              <a:latin typeface="Atkinson Hyperlegible"/>
            </a:endParaRPr>
          </a:p>
        </p:txBody>
      </p:sp>
      <p:sp>
        <p:nvSpPr>
          <p:cNvPr id="3" name="Content Placeholder 2">
            <a:extLst>
              <a:ext uri="{FF2B5EF4-FFF2-40B4-BE49-F238E27FC236}">
                <a16:creationId xmlns:a16="http://schemas.microsoft.com/office/drawing/2014/main" id="{53CC4093-9F8C-F66C-7D06-38FDDA70BBF1}"/>
              </a:ext>
            </a:extLst>
          </p:cNvPr>
          <p:cNvSpPr>
            <a:spLocks noGrp="1"/>
          </p:cNvSpPr>
          <p:nvPr>
            <p:ph idx="1"/>
          </p:nvPr>
        </p:nvSpPr>
        <p:spPr>
          <a:xfrm>
            <a:off x="641927" y="1973684"/>
            <a:ext cx="7964055" cy="4195031"/>
          </a:xfrm>
        </p:spPr>
        <p:txBody>
          <a:bodyPr vert="horz" lIns="91440" tIns="45720" rIns="91440" bIns="45720" rtlCol="0" anchor="t">
            <a:normAutofit fontScale="92500" lnSpcReduction="10000"/>
          </a:bodyPr>
          <a:lstStyle/>
          <a:p>
            <a:pPr marL="0" indent="0" algn="ctr">
              <a:lnSpc>
                <a:spcPct val="150000"/>
              </a:lnSpc>
              <a:buNone/>
            </a:pPr>
            <a:endParaRPr lang="en-GB" dirty="0"/>
          </a:p>
          <a:p>
            <a:pPr marL="0" indent="0">
              <a:buNone/>
            </a:pPr>
            <a:r>
              <a:rPr lang="en-US" sz="3300">
                <a:latin typeface="Atkinson Hyperlegible"/>
              </a:rPr>
              <a:t>The Union’s Liberation &amp; Campaigns Coordinator is there to give you advice, boost your confidence and expand your horizons as an activist.</a:t>
            </a:r>
          </a:p>
          <a:p>
            <a:pPr marL="0" indent="0">
              <a:buNone/>
            </a:pPr>
            <a:endParaRPr lang="en-US" sz="3300" dirty="0">
              <a:latin typeface="Atkinson Hyperlegible"/>
            </a:endParaRPr>
          </a:p>
          <a:p>
            <a:pPr marL="0" indent="0">
              <a:buNone/>
            </a:pPr>
            <a:r>
              <a:rPr lang="en-US" sz="3300">
                <a:latin typeface="Atkinson Hyperlegible"/>
              </a:rPr>
              <a:t>Jo has been working with student campaigners for years, and has insight into </a:t>
            </a:r>
            <a:r>
              <a:rPr lang="en-US" sz="3300">
                <a:latin typeface="Aptos"/>
              </a:rPr>
              <a:t>making change in, and outside ARU.</a:t>
            </a:r>
            <a:endParaRPr lang="en-GB"/>
          </a:p>
        </p:txBody>
      </p:sp>
      <p:grpSp>
        <p:nvGrpSpPr>
          <p:cNvPr id="11" name="Group 10">
            <a:extLst>
              <a:ext uri="{FF2B5EF4-FFF2-40B4-BE49-F238E27FC236}">
                <a16:creationId xmlns:a16="http://schemas.microsoft.com/office/drawing/2014/main" id="{CCE414D5-158A-AABF-C697-3B507DE94A73}"/>
              </a:ext>
            </a:extLst>
          </p:cNvPr>
          <p:cNvGrpSpPr/>
          <p:nvPr/>
        </p:nvGrpSpPr>
        <p:grpSpPr>
          <a:xfrm>
            <a:off x="9310825" y="50799"/>
            <a:ext cx="2883053" cy="4290491"/>
            <a:chOff x="9310825" y="50799"/>
            <a:chExt cx="2883053" cy="4290491"/>
          </a:xfrm>
        </p:grpSpPr>
        <p:pic>
          <p:nvPicPr>
            <p:cNvPr id="7" name="Picture 6" descr="A person with long hair wearing glasses&#10;&#10;AI-generated content may be incorrect.">
              <a:extLst>
                <a:ext uri="{FF2B5EF4-FFF2-40B4-BE49-F238E27FC236}">
                  <a16:creationId xmlns:a16="http://schemas.microsoft.com/office/drawing/2014/main" id="{13BB7246-23AE-BD62-49B4-21F99B25A697}"/>
                </a:ext>
              </a:extLst>
            </p:cNvPr>
            <p:cNvPicPr>
              <a:picLocks noChangeAspect="1"/>
            </p:cNvPicPr>
            <p:nvPr/>
          </p:nvPicPr>
          <p:blipFill>
            <a:blip r:embed="rId4"/>
            <a:stretch>
              <a:fillRect/>
            </a:stretch>
          </p:blipFill>
          <p:spPr>
            <a:xfrm>
              <a:off x="9310825" y="50799"/>
              <a:ext cx="2786921" cy="2757715"/>
            </a:xfrm>
            <a:prstGeom prst="rect">
              <a:avLst/>
            </a:prstGeom>
          </p:spPr>
        </p:pic>
        <p:sp>
          <p:nvSpPr>
            <p:cNvPr id="10" name="TextBox 9">
              <a:extLst>
                <a:ext uri="{FF2B5EF4-FFF2-40B4-BE49-F238E27FC236}">
                  <a16:creationId xmlns:a16="http://schemas.microsoft.com/office/drawing/2014/main" id="{1C39A4DD-D7D7-3E7E-09A2-01624DDC5DAD}"/>
                </a:ext>
              </a:extLst>
            </p:cNvPr>
            <p:cNvSpPr txBox="1"/>
            <p:nvPr/>
          </p:nvSpPr>
          <p:spPr>
            <a:xfrm>
              <a:off x="9392621" y="2863962"/>
              <a:ext cx="2801257" cy="14773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a:solidFill>
                    <a:schemeClr val="bg1"/>
                  </a:solidFill>
                  <a:latin typeface="Atkinson Hyperlegible"/>
                </a:rPr>
                <a:t>Jo Bunkle </a:t>
              </a:r>
              <a:endParaRPr lang="en-GB" dirty="0">
                <a:solidFill>
                  <a:schemeClr val="bg1"/>
                </a:solidFill>
                <a:latin typeface="Atkinson Hyperlegible"/>
              </a:endParaRPr>
            </a:p>
            <a:p>
              <a:r>
                <a:rPr lang="en-GB">
                  <a:solidFill>
                    <a:schemeClr val="bg1"/>
                  </a:solidFill>
                  <a:latin typeface="Atkinson Hyperlegible"/>
                </a:rPr>
                <a:t>Campaigns Coordinator</a:t>
              </a:r>
              <a:endParaRPr lang="en-GB" dirty="0">
                <a:solidFill>
                  <a:schemeClr val="bg1"/>
                </a:solidFill>
                <a:latin typeface="Atkinson Hyperlegible"/>
              </a:endParaRPr>
            </a:p>
            <a:p>
              <a:r>
                <a:rPr lang="en-GB">
                  <a:solidFill>
                    <a:schemeClr val="bg1"/>
                  </a:solidFill>
                  <a:latin typeface="Atkinson Hyperlegible"/>
                </a:rPr>
                <a:t>She/They </a:t>
              </a:r>
              <a:endParaRPr lang="en-GB" dirty="0">
                <a:solidFill>
                  <a:schemeClr val="bg1"/>
                </a:solidFill>
                <a:latin typeface="Atkinson Hyperlegible"/>
              </a:endParaRPr>
            </a:p>
            <a:p>
              <a:r>
                <a:rPr lang="en-GB" dirty="0">
                  <a:solidFill>
                    <a:schemeClr val="bg1"/>
                  </a:solidFill>
                  <a:latin typeface="Atkinson Hyperlegible"/>
                  <a:hlinkClick r:id="rId5">
                    <a:extLst>
                      <a:ext uri="{A12FA001-AC4F-418D-AE19-62706E023703}">
                        <ahyp:hlinkClr xmlns:ahyp="http://schemas.microsoft.com/office/drawing/2018/hyperlinkcolor" val="tx"/>
                      </a:ext>
                    </a:extLst>
                  </a:hlinkClick>
                </a:rPr>
                <a:t>j.bunkle@angliastudent.com</a:t>
              </a:r>
              <a:r>
                <a:rPr lang="en-GB" dirty="0">
                  <a:solidFill>
                    <a:schemeClr val="bg1"/>
                  </a:solidFill>
                  <a:latin typeface="Atkinson Hyperlegible"/>
                </a:rPr>
                <a:t> </a:t>
              </a:r>
            </a:p>
          </p:txBody>
        </p:sp>
      </p:grpSp>
    </p:spTree>
    <p:extLst>
      <p:ext uri="{BB962C8B-B14F-4D97-AF65-F5344CB8AC3E}">
        <p14:creationId xmlns:p14="http://schemas.microsoft.com/office/powerpoint/2010/main" val="277750759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5EBB45-957C-0BBB-1497-ECD0B08C68F5}"/>
              </a:ext>
            </a:extLst>
          </p:cNvPr>
          <p:cNvSpPr>
            <a:spLocks noGrp="1"/>
          </p:cNvSpPr>
          <p:nvPr>
            <p:ph type="title"/>
          </p:nvPr>
        </p:nvSpPr>
        <p:spPr/>
        <p:txBody>
          <a:bodyPr/>
          <a:lstStyle/>
          <a:p>
            <a:endParaRPr lang="en-GB"/>
          </a:p>
        </p:txBody>
      </p:sp>
      <p:sp>
        <p:nvSpPr>
          <p:cNvPr id="17" name="Content Placeholder 16">
            <a:extLst>
              <a:ext uri="{FF2B5EF4-FFF2-40B4-BE49-F238E27FC236}">
                <a16:creationId xmlns:a16="http://schemas.microsoft.com/office/drawing/2014/main" id="{5494216B-8B20-F718-0D67-41677C331848}"/>
              </a:ext>
            </a:extLst>
          </p:cNvPr>
          <p:cNvSpPr>
            <a:spLocks noGrp="1"/>
          </p:cNvSpPr>
          <p:nvPr>
            <p:ph idx="1"/>
          </p:nvPr>
        </p:nvSpPr>
        <p:spPr>
          <a:xfrm>
            <a:off x="-674914" y="-97972"/>
            <a:ext cx="13944600" cy="7184571"/>
          </a:xfrm>
          <a:prstGeom prst="roundRect">
            <a:avLst/>
          </a:prstGeom>
          <a:solidFill>
            <a:srgbClr val="83B0FF"/>
          </a:solidFill>
          <a:ln w="19050" cap="flat" cmpd="sng" algn="ctr">
            <a:solidFill>
              <a:srgbClr val="83B0FF"/>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p>
            <a:pPr marL="0" indent="0">
              <a:buNone/>
            </a:pPr>
            <a:endParaRPr lang="en-GB" dirty="0">
              <a:solidFill>
                <a:schemeClr val="tx1"/>
              </a:solidFill>
              <a:latin typeface="Atkinson Hyperlegible" pitchFamily="2" charset="0"/>
            </a:endParaRPr>
          </a:p>
        </p:txBody>
      </p:sp>
      <p:sp>
        <p:nvSpPr>
          <p:cNvPr id="22" name="TextBox 21">
            <a:extLst>
              <a:ext uri="{FF2B5EF4-FFF2-40B4-BE49-F238E27FC236}">
                <a16:creationId xmlns:a16="http://schemas.microsoft.com/office/drawing/2014/main" id="{5E0B5614-3ED1-6639-4DF8-F17A03CD4DA6}"/>
              </a:ext>
            </a:extLst>
          </p:cNvPr>
          <p:cNvSpPr txBox="1"/>
          <p:nvPr/>
        </p:nvSpPr>
        <p:spPr>
          <a:xfrm>
            <a:off x="2852058" y="673963"/>
            <a:ext cx="8294914" cy="707886"/>
          </a:xfrm>
          <a:prstGeom prst="rect">
            <a:avLst/>
          </a:prstGeom>
          <a:noFill/>
        </p:spPr>
        <p:txBody>
          <a:bodyPr wrap="square" rtlCol="0">
            <a:spAutoFit/>
          </a:bodyPr>
          <a:lstStyle/>
          <a:p>
            <a:r>
              <a:rPr lang="en-GB" sz="4000" dirty="0">
                <a:latin typeface="Atkinson Hyperlegible" pitchFamily="2" charset="0"/>
              </a:rPr>
              <a:t>Closing the Feedback loop </a:t>
            </a:r>
          </a:p>
        </p:txBody>
      </p:sp>
      <p:sp>
        <p:nvSpPr>
          <p:cNvPr id="3" name="TextBox 2">
            <a:extLst>
              <a:ext uri="{FF2B5EF4-FFF2-40B4-BE49-F238E27FC236}">
                <a16:creationId xmlns:a16="http://schemas.microsoft.com/office/drawing/2014/main" id="{E9497B59-2AFF-9E05-84AA-E11E7E1E2ED7}"/>
              </a:ext>
            </a:extLst>
          </p:cNvPr>
          <p:cNvSpPr txBox="1"/>
          <p:nvPr/>
        </p:nvSpPr>
        <p:spPr>
          <a:xfrm>
            <a:off x="5840186" y="2721428"/>
            <a:ext cx="914400" cy="914400"/>
          </a:xfrm>
          <a:prstGeom prst="rect">
            <a:avLst/>
          </a:prstGeom>
          <a:noFill/>
        </p:spPr>
        <p:txBody>
          <a:bodyPr wrap="square" rtlCol="0">
            <a:spAutoFit/>
          </a:bodyPr>
          <a:lstStyle/>
          <a:p>
            <a:endParaRPr lang="en-GB" dirty="0"/>
          </a:p>
        </p:txBody>
      </p:sp>
      <p:sp>
        <p:nvSpPr>
          <p:cNvPr id="4" name="TextBox 3">
            <a:extLst>
              <a:ext uri="{FF2B5EF4-FFF2-40B4-BE49-F238E27FC236}">
                <a16:creationId xmlns:a16="http://schemas.microsoft.com/office/drawing/2014/main" id="{388B40F7-D591-B75D-FA4E-E620BD3B6D63}"/>
              </a:ext>
            </a:extLst>
          </p:cNvPr>
          <p:cNvSpPr txBox="1"/>
          <p:nvPr/>
        </p:nvSpPr>
        <p:spPr>
          <a:xfrm>
            <a:off x="707571" y="1690687"/>
            <a:ext cx="10874829" cy="4524315"/>
          </a:xfrm>
          <a:prstGeom prst="rect">
            <a:avLst/>
          </a:prstGeom>
          <a:noFill/>
        </p:spPr>
        <p:txBody>
          <a:bodyPr wrap="square" rtlCol="0">
            <a:spAutoFit/>
          </a:bodyPr>
          <a:lstStyle/>
          <a:p>
            <a:r>
              <a:rPr lang="en-GB" sz="3200" dirty="0">
                <a:latin typeface="Atkinson Hyperlegible" pitchFamily="2" charset="0"/>
              </a:rPr>
              <a:t>Wherever you take your feedback and however small or big it is, remember to close the feedback loop.</a:t>
            </a:r>
          </a:p>
          <a:p>
            <a:r>
              <a:rPr lang="en-GB" sz="3200" dirty="0">
                <a:latin typeface="Atkinson Hyperlegible" pitchFamily="2" charset="0"/>
              </a:rPr>
              <a:t>This means reporting back to your </a:t>
            </a:r>
            <a:r>
              <a:rPr lang="en-GB" sz="3200" dirty="0" err="1">
                <a:latin typeface="Atkinson Hyperlegible" pitchFamily="2" charset="0"/>
              </a:rPr>
              <a:t>coursemates</a:t>
            </a:r>
            <a:r>
              <a:rPr lang="en-GB" sz="3200" dirty="0">
                <a:latin typeface="Atkinson Hyperlegible" pitchFamily="2" charset="0"/>
              </a:rPr>
              <a:t> the outcome of the feedback. </a:t>
            </a:r>
          </a:p>
          <a:p>
            <a:r>
              <a:rPr lang="en-GB" sz="3200" dirty="0">
                <a:latin typeface="Atkinson Hyperlegible" pitchFamily="2" charset="0"/>
              </a:rPr>
              <a:t>e.g. If you report to an SSLC that students are having issues with the timetabling and the faculty says they will report it to the timetabling team to try and fix it next term. You should send out communication to your course mates that this is happening, so they can stay in the loop.</a:t>
            </a:r>
          </a:p>
        </p:txBody>
      </p:sp>
    </p:spTree>
    <p:extLst>
      <p:ext uri="{BB962C8B-B14F-4D97-AF65-F5344CB8AC3E}">
        <p14:creationId xmlns:p14="http://schemas.microsoft.com/office/powerpoint/2010/main" val="86987965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91D290-70F7-5937-B24F-549CE9ECB216}"/>
            </a:ext>
          </a:extLst>
        </p:cNvPr>
        <p:cNvGrpSpPr/>
        <p:nvPr/>
      </p:nvGrpSpPr>
      <p:grpSpPr>
        <a:xfrm>
          <a:off x="0" y="0"/>
          <a:ext cx="0" cy="0"/>
          <a:chOff x="0" y="0"/>
          <a:chExt cx="0" cy="0"/>
        </a:xfrm>
      </p:grpSpPr>
      <p:sp>
        <p:nvSpPr>
          <p:cNvPr id="25" name="Rectangle 24">
            <a:extLst>
              <a:ext uri="{FF2B5EF4-FFF2-40B4-BE49-F238E27FC236}">
                <a16:creationId xmlns:a16="http://schemas.microsoft.com/office/drawing/2014/main" id="{39ABF262-1E57-689B-A535-375C22465D85}"/>
              </a:ext>
            </a:extLst>
          </p:cNvPr>
          <p:cNvSpPr/>
          <p:nvPr/>
        </p:nvSpPr>
        <p:spPr>
          <a:xfrm>
            <a:off x="0" y="-1"/>
            <a:ext cx="12192000" cy="6858000"/>
          </a:xfrm>
          <a:prstGeom prst="rect">
            <a:avLst/>
          </a:prstGeom>
          <a:solidFill>
            <a:srgbClr val="D4BAF9"/>
          </a:solidFill>
          <a:ln>
            <a:solidFill>
              <a:srgbClr val="D4BAF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Isosceles Triangle 9">
            <a:extLst>
              <a:ext uri="{FF2B5EF4-FFF2-40B4-BE49-F238E27FC236}">
                <a16:creationId xmlns:a16="http://schemas.microsoft.com/office/drawing/2014/main" id="{404E6D22-66EB-10FF-704B-8A005378E0D0}"/>
              </a:ext>
            </a:extLst>
          </p:cNvPr>
          <p:cNvSpPr/>
          <p:nvPr/>
        </p:nvSpPr>
        <p:spPr>
          <a:xfrm>
            <a:off x="7711263" y="1140780"/>
            <a:ext cx="6871316" cy="5717220"/>
          </a:xfrm>
          <a:prstGeom prst="triangle">
            <a:avLst>
              <a:gd name="adj" fmla="val 48320"/>
            </a:avLst>
          </a:prstGeom>
          <a:solidFill>
            <a:srgbClr val="7CF9C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Isosceles Triangle 8">
            <a:extLst>
              <a:ext uri="{FF2B5EF4-FFF2-40B4-BE49-F238E27FC236}">
                <a16:creationId xmlns:a16="http://schemas.microsoft.com/office/drawing/2014/main" id="{C5DDC91D-7BA4-7958-5672-A24A10CEDFA7}"/>
              </a:ext>
            </a:extLst>
          </p:cNvPr>
          <p:cNvSpPr/>
          <p:nvPr/>
        </p:nvSpPr>
        <p:spPr>
          <a:xfrm rot="10800000">
            <a:off x="8515042" y="0"/>
            <a:ext cx="6871316" cy="5717220"/>
          </a:xfrm>
          <a:prstGeom prst="triangle">
            <a:avLst>
              <a:gd name="adj" fmla="val 48320"/>
            </a:avLst>
          </a:prstGeom>
          <a:solidFill>
            <a:srgbClr val="FF4C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a:extLst>
              <a:ext uri="{FF2B5EF4-FFF2-40B4-BE49-F238E27FC236}">
                <a16:creationId xmlns:a16="http://schemas.microsoft.com/office/drawing/2014/main" id="{38E3767B-630E-7909-FA31-7BF442FC066D}"/>
              </a:ext>
            </a:extLst>
          </p:cNvPr>
          <p:cNvSpPr txBox="1"/>
          <p:nvPr/>
        </p:nvSpPr>
        <p:spPr>
          <a:xfrm>
            <a:off x="640341" y="186510"/>
            <a:ext cx="7234360" cy="707886"/>
          </a:xfrm>
          <a:prstGeom prst="rect">
            <a:avLst/>
          </a:prstGeom>
          <a:noFill/>
        </p:spPr>
        <p:txBody>
          <a:bodyPr wrap="square" rtlCol="0">
            <a:spAutoFit/>
          </a:bodyPr>
          <a:lstStyle/>
          <a:p>
            <a:r>
              <a:rPr lang="en-GB" sz="4000" b="1">
                <a:latin typeface="Atkinson Hyperlegible" pitchFamily="2" charset="0"/>
                <a:cs typeface="Aharoni" panose="02010803020104030203" pitchFamily="2" charset="-79"/>
              </a:rPr>
              <a:t>Signposting</a:t>
            </a:r>
          </a:p>
        </p:txBody>
      </p:sp>
      <p:sp>
        <p:nvSpPr>
          <p:cNvPr id="20" name="Rectangle: Rounded Corners 19">
            <a:extLst>
              <a:ext uri="{FF2B5EF4-FFF2-40B4-BE49-F238E27FC236}">
                <a16:creationId xmlns:a16="http://schemas.microsoft.com/office/drawing/2014/main" id="{1D07DCB5-AF0A-A41B-E7C0-CE4D90D6EB28}"/>
              </a:ext>
            </a:extLst>
          </p:cNvPr>
          <p:cNvSpPr/>
          <p:nvPr/>
        </p:nvSpPr>
        <p:spPr>
          <a:xfrm>
            <a:off x="923925" y="1080907"/>
            <a:ext cx="10344150" cy="5444891"/>
          </a:xfrm>
          <a:prstGeom prst="round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2" name="Graphic 21" descr="Star with solid fill">
            <a:extLst>
              <a:ext uri="{FF2B5EF4-FFF2-40B4-BE49-F238E27FC236}">
                <a16:creationId xmlns:a16="http://schemas.microsoft.com/office/drawing/2014/main" id="{FDF51565-7CBF-299A-1504-DEC273691F9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286000" y="1518104"/>
            <a:ext cx="914400" cy="914400"/>
          </a:xfrm>
          <a:prstGeom prst="rect">
            <a:avLst/>
          </a:prstGeom>
        </p:spPr>
      </p:pic>
      <p:pic>
        <p:nvPicPr>
          <p:cNvPr id="23" name="Graphic 22" descr="Star with solid fill">
            <a:extLst>
              <a:ext uri="{FF2B5EF4-FFF2-40B4-BE49-F238E27FC236}">
                <a16:creationId xmlns:a16="http://schemas.microsoft.com/office/drawing/2014/main" id="{D2DD3406-C3F3-786F-2766-5811F69DFA7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667263" y="1449709"/>
            <a:ext cx="914400" cy="914400"/>
          </a:xfrm>
          <a:prstGeom prst="rect">
            <a:avLst/>
          </a:prstGeom>
        </p:spPr>
      </p:pic>
      <p:pic>
        <p:nvPicPr>
          <p:cNvPr id="26" name="Graphic 25" descr="Star with solid fill">
            <a:extLst>
              <a:ext uri="{FF2B5EF4-FFF2-40B4-BE49-F238E27FC236}">
                <a16:creationId xmlns:a16="http://schemas.microsoft.com/office/drawing/2014/main" id="{E5679E8B-3C86-8F0D-3218-B598237F909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991600" y="1449709"/>
            <a:ext cx="914400" cy="914400"/>
          </a:xfrm>
          <a:prstGeom prst="rect">
            <a:avLst/>
          </a:prstGeom>
        </p:spPr>
      </p:pic>
      <p:pic>
        <p:nvPicPr>
          <p:cNvPr id="27" name="Graphic 26" descr="Star with solid fill">
            <a:extLst>
              <a:ext uri="{FF2B5EF4-FFF2-40B4-BE49-F238E27FC236}">
                <a16:creationId xmlns:a16="http://schemas.microsoft.com/office/drawing/2014/main" id="{C5903E40-3B24-4399-E770-8E9F222010A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781215" y="4096549"/>
            <a:ext cx="914400" cy="914400"/>
          </a:xfrm>
          <a:prstGeom prst="rect">
            <a:avLst/>
          </a:prstGeom>
        </p:spPr>
      </p:pic>
      <p:pic>
        <p:nvPicPr>
          <p:cNvPr id="28" name="Graphic 27" descr="Star with solid fill">
            <a:extLst>
              <a:ext uri="{FF2B5EF4-FFF2-40B4-BE49-F238E27FC236}">
                <a16:creationId xmlns:a16="http://schemas.microsoft.com/office/drawing/2014/main" id="{4DFEFEED-AFB8-B516-943E-18C30AFCA1F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954889" y="4096549"/>
            <a:ext cx="914400" cy="914400"/>
          </a:xfrm>
          <a:prstGeom prst="rect">
            <a:avLst/>
          </a:prstGeom>
        </p:spPr>
      </p:pic>
      <p:sp>
        <p:nvSpPr>
          <p:cNvPr id="29" name="TextBox 28">
            <a:extLst>
              <a:ext uri="{FF2B5EF4-FFF2-40B4-BE49-F238E27FC236}">
                <a16:creationId xmlns:a16="http://schemas.microsoft.com/office/drawing/2014/main" id="{3ADF11A8-61EA-E269-FE56-0D811A5CAACA}"/>
              </a:ext>
            </a:extLst>
          </p:cNvPr>
          <p:cNvSpPr txBox="1"/>
          <p:nvPr/>
        </p:nvSpPr>
        <p:spPr>
          <a:xfrm>
            <a:off x="1852717" y="2456373"/>
            <a:ext cx="1780965" cy="400110"/>
          </a:xfrm>
          <a:prstGeom prst="rect">
            <a:avLst/>
          </a:prstGeom>
          <a:noFill/>
        </p:spPr>
        <p:txBody>
          <a:bodyPr wrap="square" rtlCol="0">
            <a:spAutoFit/>
          </a:bodyPr>
          <a:lstStyle/>
          <a:p>
            <a:pPr algn="ctr"/>
            <a:r>
              <a:rPr lang="en-GB" sz="2000">
                <a:latin typeface="Atkinson Hyperlegible" pitchFamily="2" charset="0"/>
              </a:rPr>
              <a:t>SU Advice</a:t>
            </a:r>
          </a:p>
        </p:txBody>
      </p:sp>
      <p:sp>
        <p:nvSpPr>
          <p:cNvPr id="30" name="TextBox 29">
            <a:extLst>
              <a:ext uri="{FF2B5EF4-FFF2-40B4-BE49-F238E27FC236}">
                <a16:creationId xmlns:a16="http://schemas.microsoft.com/office/drawing/2014/main" id="{A33A0E01-80AD-D8AE-4B36-1C0C127BF389}"/>
              </a:ext>
            </a:extLst>
          </p:cNvPr>
          <p:cNvSpPr txBox="1"/>
          <p:nvPr/>
        </p:nvSpPr>
        <p:spPr>
          <a:xfrm>
            <a:off x="5205517" y="2427498"/>
            <a:ext cx="1780965" cy="400110"/>
          </a:xfrm>
          <a:prstGeom prst="rect">
            <a:avLst/>
          </a:prstGeom>
          <a:noFill/>
        </p:spPr>
        <p:txBody>
          <a:bodyPr wrap="square" rtlCol="0">
            <a:spAutoFit/>
          </a:bodyPr>
          <a:lstStyle/>
          <a:p>
            <a:pPr algn="ctr"/>
            <a:r>
              <a:rPr lang="en-GB" sz="2000">
                <a:latin typeface="Atkinson Hyperlegible" pitchFamily="2" charset="0"/>
              </a:rPr>
              <a:t>Study Skills+</a:t>
            </a:r>
          </a:p>
        </p:txBody>
      </p:sp>
      <p:sp>
        <p:nvSpPr>
          <p:cNvPr id="31" name="TextBox 30">
            <a:extLst>
              <a:ext uri="{FF2B5EF4-FFF2-40B4-BE49-F238E27FC236}">
                <a16:creationId xmlns:a16="http://schemas.microsoft.com/office/drawing/2014/main" id="{25B50614-E80E-0A09-DDE4-6874E791BD94}"/>
              </a:ext>
            </a:extLst>
          </p:cNvPr>
          <p:cNvSpPr txBox="1"/>
          <p:nvPr/>
        </p:nvSpPr>
        <p:spPr>
          <a:xfrm>
            <a:off x="8558317" y="2361341"/>
            <a:ext cx="1780965" cy="400110"/>
          </a:xfrm>
          <a:prstGeom prst="rect">
            <a:avLst/>
          </a:prstGeom>
          <a:noFill/>
        </p:spPr>
        <p:txBody>
          <a:bodyPr wrap="square" rtlCol="0">
            <a:spAutoFit/>
          </a:bodyPr>
          <a:lstStyle/>
          <a:p>
            <a:pPr algn="ctr"/>
            <a:r>
              <a:rPr lang="en-GB" sz="2000">
                <a:latin typeface="Atkinson Hyperlegible" pitchFamily="2" charset="0"/>
              </a:rPr>
              <a:t>Money Advice</a:t>
            </a:r>
          </a:p>
        </p:txBody>
      </p:sp>
      <p:sp>
        <p:nvSpPr>
          <p:cNvPr id="32" name="TextBox 31">
            <a:extLst>
              <a:ext uri="{FF2B5EF4-FFF2-40B4-BE49-F238E27FC236}">
                <a16:creationId xmlns:a16="http://schemas.microsoft.com/office/drawing/2014/main" id="{5CFA5688-6BC7-2ED5-C3B4-B6FA56F28C4D}"/>
              </a:ext>
            </a:extLst>
          </p:cNvPr>
          <p:cNvSpPr txBox="1"/>
          <p:nvPr/>
        </p:nvSpPr>
        <p:spPr>
          <a:xfrm>
            <a:off x="3367038" y="4990922"/>
            <a:ext cx="1780965" cy="400110"/>
          </a:xfrm>
          <a:prstGeom prst="rect">
            <a:avLst/>
          </a:prstGeom>
          <a:noFill/>
        </p:spPr>
        <p:txBody>
          <a:bodyPr wrap="square" rtlCol="0">
            <a:spAutoFit/>
          </a:bodyPr>
          <a:lstStyle/>
          <a:p>
            <a:pPr algn="ctr"/>
            <a:r>
              <a:rPr lang="en-GB" sz="2000">
                <a:latin typeface="Atkinson Hyperlegible" pitchFamily="2" charset="0"/>
              </a:rPr>
              <a:t>iCentre</a:t>
            </a:r>
          </a:p>
        </p:txBody>
      </p:sp>
      <p:sp>
        <p:nvSpPr>
          <p:cNvPr id="33" name="TextBox 32">
            <a:extLst>
              <a:ext uri="{FF2B5EF4-FFF2-40B4-BE49-F238E27FC236}">
                <a16:creationId xmlns:a16="http://schemas.microsoft.com/office/drawing/2014/main" id="{C0936FEE-C039-7A1C-25A6-A3F5152055F0}"/>
              </a:ext>
            </a:extLst>
          </p:cNvPr>
          <p:cNvSpPr txBox="1"/>
          <p:nvPr/>
        </p:nvSpPr>
        <p:spPr>
          <a:xfrm>
            <a:off x="7003251" y="4992698"/>
            <a:ext cx="2817676" cy="369332"/>
          </a:xfrm>
          <a:prstGeom prst="rect">
            <a:avLst/>
          </a:prstGeom>
          <a:noFill/>
        </p:spPr>
        <p:txBody>
          <a:bodyPr wrap="square" rtlCol="0">
            <a:spAutoFit/>
          </a:bodyPr>
          <a:lstStyle/>
          <a:p>
            <a:pPr algn="ctr"/>
            <a:r>
              <a:rPr lang="en-GB" dirty="0">
                <a:latin typeface="Atkinson Hyperlegible" pitchFamily="2" charset="0"/>
              </a:rPr>
              <a:t>Counselling &amp; Wellbeing</a:t>
            </a:r>
          </a:p>
        </p:txBody>
      </p:sp>
      <p:sp>
        <p:nvSpPr>
          <p:cNvPr id="34" name="TextBox 33">
            <a:extLst>
              <a:ext uri="{FF2B5EF4-FFF2-40B4-BE49-F238E27FC236}">
                <a16:creationId xmlns:a16="http://schemas.microsoft.com/office/drawing/2014/main" id="{C16AA712-4E56-7B6A-3163-A0F9CE7AFD16}"/>
              </a:ext>
            </a:extLst>
          </p:cNvPr>
          <p:cNvSpPr txBox="1"/>
          <p:nvPr/>
        </p:nvSpPr>
        <p:spPr>
          <a:xfrm>
            <a:off x="1268331" y="2827608"/>
            <a:ext cx="2959381" cy="1200329"/>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GB" dirty="0">
                <a:latin typeface="Atkinson Hyperlegible" pitchFamily="2" charset="0"/>
              </a:rPr>
              <a:t>Exceptional Circumstances</a:t>
            </a:r>
          </a:p>
          <a:p>
            <a:pPr marL="285750" indent="-285750">
              <a:buFont typeface="Arial" panose="020B0604020202020204" pitchFamily="34" charset="0"/>
              <a:buChar char="•"/>
            </a:pPr>
            <a:r>
              <a:rPr lang="en-GB" dirty="0">
                <a:latin typeface="Atkinson Hyperlegible" pitchFamily="2" charset="0"/>
              </a:rPr>
              <a:t>Complaints</a:t>
            </a:r>
          </a:p>
          <a:p>
            <a:pPr marL="285750" indent="-285750">
              <a:buFont typeface="Arial" panose="020B0604020202020204" pitchFamily="34" charset="0"/>
              <a:buChar char="•"/>
            </a:pPr>
            <a:r>
              <a:rPr lang="en-GB" dirty="0">
                <a:latin typeface="Atkinson Hyperlegible" pitchFamily="2" charset="0"/>
              </a:rPr>
              <a:t>Academic offences</a:t>
            </a:r>
          </a:p>
        </p:txBody>
      </p:sp>
      <p:sp>
        <p:nvSpPr>
          <p:cNvPr id="35" name="TextBox 34">
            <a:extLst>
              <a:ext uri="{FF2B5EF4-FFF2-40B4-BE49-F238E27FC236}">
                <a16:creationId xmlns:a16="http://schemas.microsoft.com/office/drawing/2014/main" id="{1EC6F5B4-3084-812A-23D0-710168FD703F}"/>
              </a:ext>
            </a:extLst>
          </p:cNvPr>
          <p:cNvSpPr txBox="1"/>
          <p:nvPr/>
        </p:nvSpPr>
        <p:spPr>
          <a:xfrm>
            <a:off x="5007744" y="2761451"/>
            <a:ext cx="2428875" cy="646331"/>
          </a:xfrm>
          <a:prstGeom prst="rect">
            <a:avLst/>
          </a:prstGeom>
          <a:noFill/>
        </p:spPr>
        <p:txBody>
          <a:bodyPr wrap="square" rtlCol="0">
            <a:spAutoFit/>
          </a:bodyPr>
          <a:lstStyle/>
          <a:p>
            <a:pPr marL="285750" indent="-285750">
              <a:buFont typeface="Arial" panose="020B0604020202020204" pitchFamily="34" charset="0"/>
              <a:buChar char="•"/>
            </a:pPr>
            <a:r>
              <a:rPr lang="en-GB">
                <a:latin typeface="Atkinson Hyperlegible" pitchFamily="2" charset="0"/>
              </a:rPr>
              <a:t>Assignment help</a:t>
            </a:r>
          </a:p>
          <a:p>
            <a:pPr marL="285750" indent="-285750">
              <a:buFont typeface="Arial" panose="020B0604020202020204" pitchFamily="34" charset="0"/>
              <a:buChar char="•"/>
            </a:pPr>
            <a:r>
              <a:rPr lang="en-GB">
                <a:latin typeface="Atkinson Hyperlegible" pitchFamily="2" charset="0"/>
              </a:rPr>
              <a:t>Skills workshops</a:t>
            </a:r>
          </a:p>
        </p:txBody>
      </p:sp>
      <p:sp>
        <p:nvSpPr>
          <p:cNvPr id="36" name="TextBox 35">
            <a:extLst>
              <a:ext uri="{FF2B5EF4-FFF2-40B4-BE49-F238E27FC236}">
                <a16:creationId xmlns:a16="http://schemas.microsoft.com/office/drawing/2014/main" id="{C9E1B13D-2972-3287-3673-63634F27A4E5}"/>
              </a:ext>
            </a:extLst>
          </p:cNvPr>
          <p:cNvSpPr txBox="1"/>
          <p:nvPr/>
        </p:nvSpPr>
        <p:spPr>
          <a:xfrm>
            <a:off x="8360544" y="2696103"/>
            <a:ext cx="2428875" cy="923330"/>
          </a:xfrm>
          <a:prstGeom prst="rect">
            <a:avLst/>
          </a:prstGeom>
          <a:noFill/>
        </p:spPr>
        <p:txBody>
          <a:bodyPr wrap="square" rtlCol="0">
            <a:spAutoFit/>
          </a:bodyPr>
          <a:lstStyle/>
          <a:p>
            <a:pPr marL="285750" indent="-285750">
              <a:buFont typeface="Arial" panose="020B0604020202020204" pitchFamily="34" charset="0"/>
              <a:buChar char="•"/>
            </a:pPr>
            <a:r>
              <a:rPr lang="en-GB">
                <a:latin typeface="Atkinson Hyperlegible" pitchFamily="2" charset="0"/>
              </a:rPr>
              <a:t>Tuition fees</a:t>
            </a:r>
          </a:p>
          <a:p>
            <a:pPr marL="285750" indent="-285750">
              <a:buFont typeface="Arial" panose="020B0604020202020204" pitchFamily="34" charset="0"/>
              <a:buChar char="•"/>
            </a:pPr>
            <a:r>
              <a:rPr lang="en-GB">
                <a:latin typeface="Atkinson Hyperlegible" pitchFamily="2" charset="0"/>
              </a:rPr>
              <a:t>Living costs</a:t>
            </a:r>
          </a:p>
          <a:p>
            <a:pPr marL="285750" indent="-285750">
              <a:buFont typeface="Arial" panose="020B0604020202020204" pitchFamily="34" charset="0"/>
              <a:buChar char="•"/>
            </a:pPr>
            <a:r>
              <a:rPr lang="en-GB">
                <a:latin typeface="Atkinson Hyperlegible" pitchFamily="2" charset="0"/>
              </a:rPr>
              <a:t>Banks and savings</a:t>
            </a:r>
          </a:p>
        </p:txBody>
      </p:sp>
      <p:sp>
        <p:nvSpPr>
          <p:cNvPr id="37" name="TextBox 36">
            <a:extLst>
              <a:ext uri="{FF2B5EF4-FFF2-40B4-BE49-F238E27FC236}">
                <a16:creationId xmlns:a16="http://schemas.microsoft.com/office/drawing/2014/main" id="{818580E2-F758-D050-CC58-4F6E5AC3B60E}"/>
              </a:ext>
            </a:extLst>
          </p:cNvPr>
          <p:cNvSpPr txBox="1"/>
          <p:nvPr/>
        </p:nvSpPr>
        <p:spPr>
          <a:xfrm>
            <a:off x="3200400" y="5306904"/>
            <a:ext cx="2428875" cy="923330"/>
          </a:xfrm>
          <a:prstGeom prst="rect">
            <a:avLst/>
          </a:prstGeom>
          <a:noFill/>
        </p:spPr>
        <p:txBody>
          <a:bodyPr wrap="square" rtlCol="0">
            <a:spAutoFit/>
          </a:bodyPr>
          <a:lstStyle/>
          <a:p>
            <a:pPr marL="285750" indent="-285750">
              <a:buFont typeface="Arial" panose="020B0604020202020204" pitchFamily="34" charset="0"/>
              <a:buChar char="•"/>
            </a:pPr>
            <a:r>
              <a:rPr lang="en-GB">
                <a:latin typeface="Atkinson Hyperlegible" pitchFamily="2" charset="0"/>
              </a:rPr>
              <a:t>Mitigation</a:t>
            </a:r>
          </a:p>
          <a:p>
            <a:pPr marL="285750" indent="-285750">
              <a:buFont typeface="Arial" panose="020B0604020202020204" pitchFamily="34" charset="0"/>
              <a:buChar char="•"/>
            </a:pPr>
            <a:r>
              <a:rPr lang="en-GB">
                <a:latin typeface="Atkinson Hyperlegible" pitchFamily="2" charset="0"/>
              </a:rPr>
              <a:t>Withdrawal</a:t>
            </a:r>
          </a:p>
          <a:p>
            <a:pPr marL="285750" indent="-285750">
              <a:buFont typeface="Arial" panose="020B0604020202020204" pitchFamily="34" charset="0"/>
              <a:buChar char="•"/>
            </a:pPr>
            <a:r>
              <a:rPr lang="en-GB">
                <a:latin typeface="Atkinson Hyperlegible" pitchFamily="2" charset="0"/>
              </a:rPr>
              <a:t>Timetable changes</a:t>
            </a:r>
          </a:p>
        </p:txBody>
      </p:sp>
      <p:sp>
        <p:nvSpPr>
          <p:cNvPr id="38" name="TextBox 37">
            <a:extLst>
              <a:ext uri="{FF2B5EF4-FFF2-40B4-BE49-F238E27FC236}">
                <a16:creationId xmlns:a16="http://schemas.microsoft.com/office/drawing/2014/main" id="{66D81C70-72AF-3776-BEC1-838EB47CCE92}"/>
              </a:ext>
            </a:extLst>
          </p:cNvPr>
          <p:cNvSpPr txBox="1"/>
          <p:nvPr/>
        </p:nvSpPr>
        <p:spPr>
          <a:xfrm>
            <a:off x="7477125" y="5306904"/>
            <a:ext cx="2428875" cy="646331"/>
          </a:xfrm>
          <a:prstGeom prst="rect">
            <a:avLst/>
          </a:prstGeom>
          <a:noFill/>
        </p:spPr>
        <p:txBody>
          <a:bodyPr wrap="square" rtlCol="0">
            <a:spAutoFit/>
          </a:bodyPr>
          <a:lstStyle/>
          <a:p>
            <a:pPr marL="285750" indent="-285750">
              <a:buFont typeface="Arial" panose="020B0604020202020204" pitchFamily="34" charset="0"/>
              <a:buChar char="•"/>
            </a:pPr>
            <a:r>
              <a:rPr lang="en-GB">
                <a:latin typeface="Atkinson Hyperlegible" pitchFamily="2" charset="0"/>
              </a:rPr>
              <a:t>Mental health </a:t>
            </a:r>
          </a:p>
          <a:p>
            <a:pPr marL="285750" indent="-285750">
              <a:buFont typeface="Arial" panose="020B0604020202020204" pitchFamily="34" charset="0"/>
              <a:buChar char="•"/>
            </a:pPr>
            <a:r>
              <a:rPr lang="en-GB">
                <a:latin typeface="Atkinson Hyperlegible" pitchFamily="2" charset="0"/>
              </a:rPr>
              <a:t>Emotional support</a:t>
            </a:r>
          </a:p>
        </p:txBody>
      </p:sp>
    </p:spTree>
    <p:extLst>
      <p:ext uri="{BB962C8B-B14F-4D97-AF65-F5344CB8AC3E}">
        <p14:creationId xmlns:p14="http://schemas.microsoft.com/office/powerpoint/2010/main" val="387428972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917C76A6-F3D2-BED2-1482-71AFE82CD1A9}"/>
              </a:ext>
            </a:extLst>
          </p:cNvPr>
          <p:cNvSpPr/>
          <p:nvPr/>
        </p:nvSpPr>
        <p:spPr>
          <a:xfrm>
            <a:off x="0" y="-1"/>
            <a:ext cx="12192000" cy="6858000"/>
          </a:xfrm>
          <a:prstGeom prst="rect">
            <a:avLst/>
          </a:prstGeom>
          <a:solidFill>
            <a:srgbClr val="D4BAF9"/>
          </a:solidFill>
          <a:ln>
            <a:solidFill>
              <a:srgbClr val="D4BAF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Isosceles Triangle 9">
            <a:extLst>
              <a:ext uri="{FF2B5EF4-FFF2-40B4-BE49-F238E27FC236}">
                <a16:creationId xmlns:a16="http://schemas.microsoft.com/office/drawing/2014/main" id="{D44CC6A7-2FD0-3572-E49A-64EA49D25756}"/>
              </a:ext>
            </a:extLst>
          </p:cNvPr>
          <p:cNvSpPr/>
          <p:nvPr/>
        </p:nvSpPr>
        <p:spPr>
          <a:xfrm>
            <a:off x="7711263" y="1140780"/>
            <a:ext cx="6871316" cy="5717220"/>
          </a:xfrm>
          <a:prstGeom prst="triangle">
            <a:avLst>
              <a:gd name="adj" fmla="val 48320"/>
            </a:avLst>
          </a:prstGeom>
          <a:solidFill>
            <a:srgbClr val="7CF9C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Isosceles Triangle 8">
            <a:extLst>
              <a:ext uri="{FF2B5EF4-FFF2-40B4-BE49-F238E27FC236}">
                <a16:creationId xmlns:a16="http://schemas.microsoft.com/office/drawing/2014/main" id="{BB4B6AE8-ED29-CDD7-568A-5419E78726FF}"/>
              </a:ext>
            </a:extLst>
          </p:cNvPr>
          <p:cNvSpPr/>
          <p:nvPr/>
        </p:nvSpPr>
        <p:spPr>
          <a:xfrm rot="10800000">
            <a:off x="8515042" y="0"/>
            <a:ext cx="6871316" cy="5717220"/>
          </a:xfrm>
          <a:prstGeom prst="triangle">
            <a:avLst>
              <a:gd name="adj" fmla="val 48320"/>
            </a:avLst>
          </a:prstGeom>
          <a:solidFill>
            <a:srgbClr val="FF4C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a:extLst>
              <a:ext uri="{FF2B5EF4-FFF2-40B4-BE49-F238E27FC236}">
                <a16:creationId xmlns:a16="http://schemas.microsoft.com/office/drawing/2014/main" id="{B45DFE39-10F1-B73C-EF4E-2C60CDB91F0B}"/>
              </a:ext>
            </a:extLst>
          </p:cNvPr>
          <p:cNvSpPr txBox="1"/>
          <p:nvPr/>
        </p:nvSpPr>
        <p:spPr>
          <a:xfrm>
            <a:off x="640341" y="186510"/>
            <a:ext cx="7234360" cy="707886"/>
          </a:xfrm>
          <a:prstGeom prst="rect">
            <a:avLst/>
          </a:prstGeom>
          <a:noFill/>
        </p:spPr>
        <p:txBody>
          <a:bodyPr wrap="square" rtlCol="0">
            <a:spAutoFit/>
          </a:bodyPr>
          <a:lstStyle/>
          <a:p>
            <a:r>
              <a:rPr lang="en-GB" sz="4000" b="1">
                <a:latin typeface="Atkinson Hyperlegible" pitchFamily="2" charset="0"/>
                <a:cs typeface="Aharoni" panose="02010803020104030203" pitchFamily="2" charset="-79"/>
              </a:rPr>
              <a:t>Signposting</a:t>
            </a:r>
          </a:p>
        </p:txBody>
      </p:sp>
      <p:sp>
        <p:nvSpPr>
          <p:cNvPr id="20" name="Rectangle: Rounded Corners 19">
            <a:extLst>
              <a:ext uri="{FF2B5EF4-FFF2-40B4-BE49-F238E27FC236}">
                <a16:creationId xmlns:a16="http://schemas.microsoft.com/office/drawing/2014/main" id="{18DBD17B-0B2F-5355-9564-D5889DBE9592}"/>
              </a:ext>
            </a:extLst>
          </p:cNvPr>
          <p:cNvSpPr/>
          <p:nvPr/>
        </p:nvSpPr>
        <p:spPr>
          <a:xfrm>
            <a:off x="923925" y="1080907"/>
            <a:ext cx="10344150" cy="5444891"/>
          </a:xfrm>
          <a:prstGeom prst="round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2" name="Graphic 21" descr="Star with solid fill">
            <a:extLst>
              <a:ext uri="{FF2B5EF4-FFF2-40B4-BE49-F238E27FC236}">
                <a16:creationId xmlns:a16="http://schemas.microsoft.com/office/drawing/2014/main" id="{619E917E-D6DB-9908-22C9-03C68E0C4EB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286000" y="1518104"/>
            <a:ext cx="914400" cy="914400"/>
          </a:xfrm>
          <a:prstGeom prst="rect">
            <a:avLst/>
          </a:prstGeom>
        </p:spPr>
      </p:pic>
      <p:pic>
        <p:nvPicPr>
          <p:cNvPr id="23" name="Graphic 22" descr="Star with solid fill">
            <a:extLst>
              <a:ext uri="{FF2B5EF4-FFF2-40B4-BE49-F238E27FC236}">
                <a16:creationId xmlns:a16="http://schemas.microsoft.com/office/drawing/2014/main" id="{23552F6E-224E-12CC-E040-0EE8D170CED8}"/>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667263" y="1449709"/>
            <a:ext cx="914400" cy="914400"/>
          </a:xfrm>
          <a:prstGeom prst="rect">
            <a:avLst/>
          </a:prstGeom>
        </p:spPr>
      </p:pic>
      <p:pic>
        <p:nvPicPr>
          <p:cNvPr id="26" name="Graphic 25" descr="Star with solid fill">
            <a:extLst>
              <a:ext uri="{FF2B5EF4-FFF2-40B4-BE49-F238E27FC236}">
                <a16:creationId xmlns:a16="http://schemas.microsoft.com/office/drawing/2014/main" id="{5326E1AD-F7CC-A851-A4C2-3277BEABE08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991600" y="1449709"/>
            <a:ext cx="914400" cy="914400"/>
          </a:xfrm>
          <a:prstGeom prst="rect">
            <a:avLst/>
          </a:prstGeom>
        </p:spPr>
      </p:pic>
      <p:sp>
        <p:nvSpPr>
          <p:cNvPr id="2" name="TextBox 1">
            <a:extLst>
              <a:ext uri="{FF2B5EF4-FFF2-40B4-BE49-F238E27FC236}">
                <a16:creationId xmlns:a16="http://schemas.microsoft.com/office/drawing/2014/main" id="{CC8AED74-E63B-E630-6060-EA0CBAE89D2D}"/>
              </a:ext>
            </a:extLst>
          </p:cNvPr>
          <p:cNvSpPr txBox="1"/>
          <p:nvPr/>
        </p:nvSpPr>
        <p:spPr>
          <a:xfrm>
            <a:off x="1593087" y="2432504"/>
            <a:ext cx="2300225" cy="369332"/>
          </a:xfrm>
          <a:prstGeom prst="rect">
            <a:avLst/>
          </a:prstGeom>
          <a:noFill/>
        </p:spPr>
        <p:txBody>
          <a:bodyPr wrap="square" rtlCol="0">
            <a:spAutoFit/>
          </a:bodyPr>
          <a:lstStyle/>
          <a:p>
            <a:pPr algn="ctr"/>
            <a:r>
              <a:rPr lang="en-GB">
                <a:latin typeface="Atkinson Hyperlegible" pitchFamily="2" charset="0"/>
              </a:rPr>
              <a:t>International Office</a:t>
            </a:r>
          </a:p>
        </p:txBody>
      </p:sp>
      <p:sp>
        <p:nvSpPr>
          <p:cNvPr id="3" name="TextBox 2">
            <a:extLst>
              <a:ext uri="{FF2B5EF4-FFF2-40B4-BE49-F238E27FC236}">
                <a16:creationId xmlns:a16="http://schemas.microsoft.com/office/drawing/2014/main" id="{4E2ACF11-6CC6-5345-E550-235532F06B8A}"/>
              </a:ext>
            </a:extLst>
          </p:cNvPr>
          <p:cNvSpPr txBox="1"/>
          <p:nvPr/>
        </p:nvSpPr>
        <p:spPr>
          <a:xfrm>
            <a:off x="5233980" y="2458499"/>
            <a:ext cx="1780965" cy="400110"/>
          </a:xfrm>
          <a:prstGeom prst="rect">
            <a:avLst/>
          </a:prstGeom>
          <a:noFill/>
        </p:spPr>
        <p:txBody>
          <a:bodyPr wrap="square" rtlCol="0">
            <a:spAutoFit/>
          </a:bodyPr>
          <a:lstStyle/>
          <a:p>
            <a:pPr algn="ctr"/>
            <a:r>
              <a:rPr lang="en-GB" sz="2000">
                <a:latin typeface="Atkinson Hyperlegible" pitchFamily="2" charset="0"/>
              </a:rPr>
              <a:t>Employability</a:t>
            </a:r>
          </a:p>
        </p:txBody>
      </p:sp>
      <p:sp>
        <p:nvSpPr>
          <p:cNvPr id="4" name="TextBox 3">
            <a:extLst>
              <a:ext uri="{FF2B5EF4-FFF2-40B4-BE49-F238E27FC236}">
                <a16:creationId xmlns:a16="http://schemas.microsoft.com/office/drawing/2014/main" id="{B5169676-DD23-9FA3-C130-24286999F6AC}"/>
              </a:ext>
            </a:extLst>
          </p:cNvPr>
          <p:cNvSpPr txBox="1"/>
          <p:nvPr/>
        </p:nvSpPr>
        <p:spPr>
          <a:xfrm>
            <a:off x="8298688" y="2414455"/>
            <a:ext cx="2300225" cy="707886"/>
          </a:xfrm>
          <a:prstGeom prst="rect">
            <a:avLst/>
          </a:prstGeom>
          <a:noFill/>
        </p:spPr>
        <p:txBody>
          <a:bodyPr wrap="square" rtlCol="0">
            <a:spAutoFit/>
          </a:bodyPr>
          <a:lstStyle/>
          <a:p>
            <a:pPr algn="ctr"/>
            <a:r>
              <a:rPr lang="en-GB" sz="2000">
                <a:latin typeface="Atkinson Hyperlegible" pitchFamily="2" charset="0"/>
              </a:rPr>
              <a:t>Disability &amp; Dyslexia Service</a:t>
            </a:r>
          </a:p>
        </p:txBody>
      </p:sp>
      <p:sp>
        <p:nvSpPr>
          <p:cNvPr id="5" name="TextBox 4">
            <a:extLst>
              <a:ext uri="{FF2B5EF4-FFF2-40B4-BE49-F238E27FC236}">
                <a16:creationId xmlns:a16="http://schemas.microsoft.com/office/drawing/2014/main" id="{06158553-07DB-0664-F138-8EFFD2747F49}"/>
              </a:ext>
            </a:extLst>
          </p:cNvPr>
          <p:cNvSpPr txBox="1"/>
          <p:nvPr/>
        </p:nvSpPr>
        <p:spPr>
          <a:xfrm>
            <a:off x="1764111" y="2768398"/>
            <a:ext cx="2428875" cy="923330"/>
          </a:xfrm>
          <a:prstGeom prst="rect">
            <a:avLst/>
          </a:prstGeom>
          <a:noFill/>
        </p:spPr>
        <p:txBody>
          <a:bodyPr wrap="square" rtlCol="0">
            <a:spAutoFit/>
          </a:bodyPr>
          <a:lstStyle/>
          <a:p>
            <a:pPr marL="285750" indent="-285750">
              <a:buFont typeface="Arial" panose="020B0604020202020204" pitchFamily="34" charset="0"/>
              <a:buChar char="•"/>
            </a:pPr>
            <a:r>
              <a:rPr lang="en-GB">
                <a:latin typeface="Atkinson Hyperlegible" pitchFamily="2" charset="0"/>
              </a:rPr>
              <a:t>Visa questions</a:t>
            </a:r>
          </a:p>
          <a:p>
            <a:pPr marL="285750" indent="-285750">
              <a:buFont typeface="Arial" panose="020B0604020202020204" pitchFamily="34" charset="0"/>
              <a:buChar char="•"/>
            </a:pPr>
            <a:r>
              <a:rPr lang="en-GB">
                <a:latin typeface="Atkinson Hyperlegible" pitchFamily="2" charset="0"/>
              </a:rPr>
              <a:t>Expenses</a:t>
            </a:r>
          </a:p>
          <a:p>
            <a:pPr marL="285750" indent="-285750">
              <a:buFont typeface="Arial" panose="020B0604020202020204" pitchFamily="34" charset="0"/>
              <a:buChar char="•"/>
            </a:pPr>
            <a:r>
              <a:rPr lang="en-GB">
                <a:latin typeface="Atkinson Hyperlegible" pitchFamily="2" charset="0"/>
              </a:rPr>
              <a:t>Visa advice</a:t>
            </a:r>
          </a:p>
        </p:txBody>
      </p:sp>
      <p:sp>
        <p:nvSpPr>
          <p:cNvPr id="6" name="TextBox 5">
            <a:extLst>
              <a:ext uri="{FF2B5EF4-FFF2-40B4-BE49-F238E27FC236}">
                <a16:creationId xmlns:a16="http://schemas.microsoft.com/office/drawing/2014/main" id="{965BB686-2281-E695-A172-9A9BAF966DA0}"/>
              </a:ext>
            </a:extLst>
          </p:cNvPr>
          <p:cNvSpPr txBox="1"/>
          <p:nvPr/>
        </p:nvSpPr>
        <p:spPr>
          <a:xfrm>
            <a:off x="5116911" y="2801089"/>
            <a:ext cx="2428875" cy="923330"/>
          </a:xfrm>
          <a:prstGeom prst="rect">
            <a:avLst/>
          </a:prstGeom>
          <a:noFill/>
        </p:spPr>
        <p:txBody>
          <a:bodyPr wrap="square" rtlCol="0">
            <a:spAutoFit/>
          </a:bodyPr>
          <a:lstStyle/>
          <a:p>
            <a:pPr marL="285750" indent="-285750">
              <a:buFont typeface="Arial" panose="020B0604020202020204" pitchFamily="34" charset="0"/>
              <a:buChar char="•"/>
            </a:pPr>
            <a:r>
              <a:rPr lang="en-GB">
                <a:latin typeface="Atkinson Hyperlegible" pitchFamily="2" charset="0"/>
              </a:rPr>
              <a:t>Graduate jobs</a:t>
            </a:r>
          </a:p>
          <a:p>
            <a:pPr marL="285750" indent="-285750">
              <a:buFont typeface="Arial" panose="020B0604020202020204" pitchFamily="34" charset="0"/>
              <a:buChar char="•"/>
            </a:pPr>
            <a:r>
              <a:rPr lang="en-GB">
                <a:latin typeface="Atkinson Hyperlegible" pitchFamily="2" charset="0"/>
              </a:rPr>
              <a:t>CV building</a:t>
            </a:r>
          </a:p>
          <a:p>
            <a:pPr marL="285750" indent="-285750">
              <a:buFont typeface="Arial" panose="020B0604020202020204" pitchFamily="34" charset="0"/>
              <a:buChar char="•"/>
            </a:pPr>
            <a:r>
              <a:rPr lang="en-GB">
                <a:latin typeface="Atkinson Hyperlegible" pitchFamily="2" charset="0"/>
              </a:rPr>
              <a:t>Volunteer work</a:t>
            </a:r>
          </a:p>
        </p:txBody>
      </p:sp>
      <p:sp>
        <p:nvSpPr>
          <p:cNvPr id="7" name="TextBox 6">
            <a:extLst>
              <a:ext uri="{FF2B5EF4-FFF2-40B4-BE49-F238E27FC236}">
                <a16:creationId xmlns:a16="http://schemas.microsoft.com/office/drawing/2014/main" id="{A2664CB8-0ABA-1A15-C4F1-77A266DDEFB7}"/>
              </a:ext>
            </a:extLst>
          </p:cNvPr>
          <p:cNvSpPr txBox="1"/>
          <p:nvPr/>
        </p:nvSpPr>
        <p:spPr>
          <a:xfrm>
            <a:off x="8469711" y="3003848"/>
            <a:ext cx="2428875" cy="1200329"/>
          </a:xfrm>
          <a:prstGeom prst="rect">
            <a:avLst/>
          </a:prstGeom>
          <a:noFill/>
        </p:spPr>
        <p:txBody>
          <a:bodyPr wrap="square" rtlCol="0">
            <a:spAutoFit/>
          </a:bodyPr>
          <a:lstStyle/>
          <a:p>
            <a:pPr marL="285750" indent="-285750">
              <a:buFont typeface="Arial" panose="020B0604020202020204" pitchFamily="34" charset="0"/>
              <a:buChar char="•"/>
            </a:pPr>
            <a:r>
              <a:rPr lang="en-GB">
                <a:latin typeface="Atkinson Hyperlegible" pitchFamily="2" charset="0"/>
              </a:rPr>
              <a:t>Accessibility</a:t>
            </a:r>
          </a:p>
          <a:p>
            <a:pPr marL="285750" indent="-285750">
              <a:buFont typeface="Arial" panose="020B0604020202020204" pitchFamily="34" charset="0"/>
              <a:buChar char="•"/>
            </a:pPr>
            <a:r>
              <a:rPr lang="en-GB">
                <a:latin typeface="Atkinson Hyperlegible" pitchFamily="2" charset="0"/>
              </a:rPr>
              <a:t>Additional benefits</a:t>
            </a:r>
          </a:p>
          <a:p>
            <a:pPr marL="285750" indent="-285750">
              <a:buFont typeface="Arial" panose="020B0604020202020204" pitchFamily="34" charset="0"/>
              <a:buChar char="•"/>
            </a:pPr>
            <a:r>
              <a:rPr lang="en-GB">
                <a:latin typeface="Atkinson Hyperlegible" pitchFamily="2" charset="0"/>
              </a:rPr>
              <a:t>Reasonable adjustments</a:t>
            </a:r>
          </a:p>
        </p:txBody>
      </p:sp>
      <p:sp>
        <p:nvSpPr>
          <p:cNvPr id="8" name="TextBox 7">
            <a:extLst>
              <a:ext uri="{FF2B5EF4-FFF2-40B4-BE49-F238E27FC236}">
                <a16:creationId xmlns:a16="http://schemas.microsoft.com/office/drawing/2014/main" id="{6E348552-2A56-8DCB-8667-9097A42485F1}"/>
              </a:ext>
            </a:extLst>
          </p:cNvPr>
          <p:cNvSpPr txBox="1"/>
          <p:nvPr/>
        </p:nvSpPr>
        <p:spPr>
          <a:xfrm>
            <a:off x="1764111" y="5103377"/>
            <a:ext cx="8694339" cy="954107"/>
          </a:xfrm>
          <a:prstGeom prst="rect">
            <a:avLst/>
          </a:prstGeom>
          <a:noFill/>
        </p:spPr>
        <p:txBody>
          <a:bodyPr wrap="square" rtlCol="0">
            <a:spAutoFit/>
          </a:bodyPr>
          <a:lstStyle/>
          <a:p>
            <a:pPr algn="ctr"/>
            <a:r>
              <a:rPr lang="en-GB" sz="2800" b="1">
                <a:latin typeface="Atkinson Hyperlegible" pitchFamily="2" charset="0"/>
              </a:rPr>
              <a:t>If you’re ever in doubt, reach out to your Rep Coordinator!</a:t>
            </a:r>
          </a:p>
        </p:txBody>
      </p:sp>
    </p:spTree>
    <p:extLst>
      <p:ext uri="{BB962C8B-B14F-4D97-AF65-F5344CB8AC3E}">
        <p14:creationId xmlns:p14="http://schemas.microsoft.com/office/powerpoint/2010/main" val="257010416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917C76A6-F3D2-BED2-1482-71AFE82CD1A9}"/>
              </a:ext>
            </a:extLst>
          </p:cNvPr>
          <p:cNvSpPr/>
          <p:nvPr/>
        </p:nvSpPr>
        <p:spPr>
          <a:xfrm>
            <a:off x="-12730130" y="0"/>
            <a:ext cx="12192000" cy="6858000"/>
          </a:xfrm>
          <a:prstGeom prst="rect">
            <a:avLst/>
          </a:prstGeom>
          <a:solidFill>
            <a:srgbClr val="D4BAF9"/>
          </a:solidFill>
          <a:ln>
            <a:solidFill>
              <a:srgbClr val="D4BAF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Isosceles Triangle 9">
            <a:extLst>
              <a:ext uri="{FF2B5EF4-FFF2-40B4-BE49-F238E27FC236}">
                <a16:creationId xmlns:a16="http://schemas.microsoft.com/office/drawing/2014/main" id="{D44CC6A7-2FD0-3572-E49A-64EA49D25756}"/>
              </a:ext>
            </a:extLst>
          </p:cNvPr>
          <p:cNvSpPr/>
          <p:nvPr/>
        </p:nvSpPr>
        <p:spPr>
          <a:xfrm>
            <a:off x="7711263" y="1140780"/>
            <a:ext cx="6871316" cy="5717220"/>
          </a:xfrm>
          <a:prstGeom prst="triangle">
            <a:avLst>
              <a:gd name="adj" fmla="val 48320"/>
            </a:avLst>
          </a:prstGeom>
          <a:solidFill>
            <a:srgbClr val="7CF9C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Isosceles Triangle 8">
            <a:extLst>
              <a:ext uri="{FF2B5EF4-FFF2-40B4-BE49-F238E27FC236}">
                <a16:creationId xmlns:a16="http://schemas.microsoft.com/office/drawing/2014/main" id="{BB4B6AE8-ED29-CDD7-568A-5419E78726FF}"/>
              </a:ext>
            </a:extLst>
          </p:cNvPr>
          <p:cNvSpPr/>
          <p:nvPr/>
        </p:nvSpPr>
        <p:spPr>
          <a:xfrm rot="10800000">
            <a:off x="8515042" y="0"/>
            <a:ext cx="6871316" cy="5717220"/>
          </a:xfrm>
          <a:prstGeom prst="triangle">
            <a:avLst>
              <a:gd name="adj" fmla="val 48320"/>
            </a:avLst>
          </a:prstGeom>
          <a:solidFill>
            <a:srgbClr val="FF4C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a:extLst>
              <a:ext uri="{FF2B5EF4-FFF2-40B4-BE49-F238E27FC236}">
                <a16:creationId xmlns:a16="http://schemas.microsoft.com/office/drawing/2014/main" id="{5D0D9767-F700-803F-E3AB-31A1ECF9E738}"/>
              </a:ext>
            </a:extLst>
          </p:cNvPr>
          <p:cNvSpPr txBox="1"/>
          <p:nvPr/>
        </p:nvSpPr>
        <p:spPr>
          <a:xfrm>
            <a:off x="595190" y="272329"/>
            <a:ext cx="7234360" cy="769441"/>
          </a:xfrm>
          <a:prstGeom prst="rect">
            <a:avLst/>
          </a:prstGeom>
          <a:noFill/>
        </p:spPr>
        <p:txBody>
          <a:bodyPr wrap="square" rtlCol="0">
            <a:spAutoFit/>
          </a:bodyPr>
          <a:lstStyle/>
          <a:p>
            <a:r>
              <a:rPr lang="en-GB" sz="4400">
                <a:latin typeface="Atkinson Hyperlegible" pitchFamily="2" charset="0"/>
                <a:cs typeface="Aharoni" panose="02010803020104030203" pitchFamily="2" charset="-79"/>
              </a:rPr>
              <a:t>You Should Not…</a:t>
            </a:r>
          </a:p>
        </p:txBody>
      </p:sp>
      <p:grpSp>
        <p:nvGrpSpPr>
          <p:cNvPr id="5" name="Group 4">
            <a:extLst>
              <a:ext uri="{FF2B5EF4-FFF2-40B4-BE49-F238E27FC236}">
                <a16:creationId xmlns:a16="http://schemas.microsoft.com/office/drawing/2014/main" id="{68C46D76-EA9D-AF8D-A73A-6BB76D8C1E1D}"/>
              </a:ext>
            </a:extLst>
          </p:cNvPr>
          <p:cNvGrpSpPr/>
          <p:nvPr/>
        </p:nvGrpSpPr>
        <p:grpSpPr>
          <a:xfrm>
            <a:off x="252444" y="1383656"/>
            <a:ext cx="4359691" cy="4643266"/>
            <a:chOff x="1622321" y="317286"/>
            <a:chExt cx="5807491" cy="4643266"/>
          </a:xfrm>
          <a:solidFill>
            <a:srgbClr val="00A5B4"/>
          </a:solidFill>
        </p:grpSpPr>
        <p:sp>
          <p:nvSpPr>
            <p:cNvPr id="6" name="Rectangle: Rounded Corners 5">
              <a:extLst>
                <a:ext uri="{FF2B5EF4-FFF2-40B4-BE49-F238E27FC236}">
                  <a16:creationId xmlns:a16="http://schemas.microsoft.com/office/drawing/2014/main" id="{668ADB80-4F26-2CA2-1295-FDB349FAF797}"/>
                </a:ext>
              </a:extLst>
            </p:cNvPr>
            <p:cNvSpPr/>
            <p:nvPr/>
          </p:nvSpPr>
          <p:spPr>
            <a:xfrm>
              <a:off x="1622321" y="317286"/>
              <a:ext cx="5807491" cy="608846"/>
            </a:xfrm>
            <a:prstGeom prst="roundRect">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solidFill>
                    <a:schemeClr val="bg1"/>
                  </a:solidFill>
                  <a:latin typeface="Brandon Grotesque Light" panose="020B0303020203060202" pitchFamily="34" charset="0"/>
                </a:rPr>
                <a:t>SIT ON DISCIPLINARY OR APPEALS PANELS</a:t>
              </a:r>
            </a:p>
          </p:txBody>
        </p:sp>
        <p:sp>
          <p:nvSpPr>
            <p:cNvPr id="7" name="Rectangle: Rounded Corners 6">
              <a:extLst>
                <a:ext uri="{FF2B5EF4-FFF2-40B4-BE49-F238E27FC236}">
                  <a16:creationId xmlns:a16="http://schemas.microsoft.com/office/drawing/2014/main" id="{3E691E8E-5F71-D1AF-D971-54008620E3FC}"/>
                </a:ext>
              </a:extLst>
            </p:cNvPr>
            <p:cNvSpPr/>
            <p:nvPr/>
          </p:nvSpPr>
          <p:spPr>
            <a:xfrm>
              <a:off x="1622321" y="1124170"/>
              <a:ext cx="5807491" cy="608846"/>
            </a:xfrm>
            <a:prstGeom prst="roundRect">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solidFill>
                    <a:schemeClr val="bg1"/>
                  </a:solidFill>
                  <a:latin typeface="Brandon Grotesque Light" panose="020B0303020203060202" pitchFamily="34" charset="0"/>
                </a:rPr>
                <a:t>REPRESENT STUDENTS AT ARU COMMITTEES</a:t>
              </a:r>
            </a:p>
          </p:txBody>
        </p:sp>
        <p:sp>
          <p:nvSpPr>
            <p:cNvPr id="8" name="Rectangle: Rounded Corners 7">
              <a:extLst>
                <a:ext uri="{FF2B5EF4-FFF2-40B4-BE49-F238E27FC236}">
                  <a16:creationId xmlns:a16="http://schemas.microsoft.com/office/drawing/2014/main" id="{27E970AB-CBDD-100B-6726-962F236318A8}"/>
                </a:ext>
              </a:extLst>
            </p:cNvPr>
            <p:cNvSpPr/>
            <p:nvPr/>
          </p:nvSpPr>
          <p:spPr>
            <a:xfrm>
              <a:off x="1622321" y="1931054"/>
              <a:ext cx="5807491" cy="608846"/>
            </a:xfrm>
            <a:prstGeom prst="roundRect">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solidFill>
                    <a:schemeClr val="bg1"/>
                  </a:solidFill>
                  <a:latin typeface="Brandon Grotesque Light" panose="020B0303020203060202" pitchFamily="34" charset="0"/>
                </a:rPr>
                <a:t>TAKE PART IN SURVEYS AND FORUMS</a:t>
              </a:r>
            </a:p>
          </p:txBody>
        </p:sp>
        <p:sp>
          <p:nvSpPr>
            <p:cNvPr id="11" name="Rectangle: Rounded Corners 10">
              <a:extLst>
                <a:ext uri="{FF2B5EF4-FFF2-40B4-BE49-F238E27FC236}">
                  <a16:creationId xmlns:a16="http://schemas.microsoft.com/office/drawing/2014/main" id="{50B71A51-8630-B305-61EE-A471541A162E}"/>
                </a:ext>
              </a:extLst>
            </p:cNvPr>
            <p:cNvSpPr/>
            <p:nvPr/>
          </p:nvSpPr>
          <p:spPr>
            <a:xfrm>
              <a:off x="1622321" y="2737938"/>
              <a:ext cx="5807491" cy="608846"/>
            </a:xfrm>
            <a:prstGeom prst="roundRect">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solidFill>
                    <a:schemeClr val="bg1"/>
                  </a:solidFill>
                  <a:latin typeface="Brandon Grotesque Light" panose="020B0303020203060202" pitchFamily="34" charset="0"/>
                </a:rPr>
                <a:t>HELP GET NEW COURSES APPROVED</a:t>
              </a:r>
            </a:p>
          </p:txBody>
        </p:sp>
        <p:sp>
          <p:nvSpPr>
            <p:cNvPr id="14" name="Rectangle: Rounded Corners 13">
              <a:extLst>
                <a:ext uri="{FF2B5EF4-FFF2-40B4-BE49-F238E27FC236}">
                  <a16:creationId xmlns:a16="http://schemas.microsoft.com/office/drawing/2014/main" id="{7129EDAA-79B2-5427-7A46-CC19A5C78E1B}"/>
                </a:ext>
              </a:extLst>
            </p:cNvPr>
            <p:cNvSpPr/>
            <p:nvPr/>
          </p:nvSpPr>
          <p:spPr>
            <a:xfrm>
              <a:off x="1622321" y="3544822"/>
              <a:ext cx="5807491" cy="608846"/>
            </a:xfrm>
            <a:prstGeom prst="roundRect">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solidFill>
                    <a:schemeClr val="bg1"/>
                  </a:solidFill>
                  <a:latin typeface="Brandon Grotesque Light" panose="020B0303020203060202" pitchFamily="34" charset="0"/>
                </a:rPr>
                <a:t>START A COURSE BASED SOCIETY</a:t>
              </a:r>
            </a:p>
          </p:txBody>
        </p:sp>
        <p:sp>
          <p:nvSpPr>
            <p:cNvPr id="15" name="Rectangle: Rounded Corners 14">
              <a:extLst>
                <a:ext uri="{FF2B5EF4-FFF2-40B4-BE49-F238E27FC236}">
                  <a16:creationId xmlns:a16="http://schemas.microsoft.com/office/drawing/2014/main" id="{BDCEDE46-86B0-9E57-E2B3-45649233394B}"/>
                </a:ext>
              </a:extLst>
            </p:cNvPr>
            <p:cNvSpPr/>
            <p:nvPr/>
          </p:nvSpPr>
          <p:spPr>
            <a:xfrm>
              <a:off x="1622321" y="4351706"/>
              <a:ext cx="5807491" cy="608846"/>
            </a:xfrm>
            <a:prstGeom prst="roundRect">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solidFill>
                    <a:schemeClr val="bg1"/>
                  </a:solidFill>
                  <a:latin typeface="Brandon Grotesque Light" panose="020B0303020203060202" pitchFamily="34" charset="0"/>
                </a:rPr>
                <a:t>CO-CHAIR MEETINGS</a:t>
              </a:r>
            </a:p>
          </p:txBody>
        </p:sp>
      </p:grpSp>
      <p:grpSp>
        <p:nvGrpSpPr>
          <p:cNvPr id="3" name="Group 2">
            <a:extLst>
              <a:ext uri="{FF2B5EF4-FFF2-40B4-BE49-F238E27FC236}">
                <a16:creationId xmlns:a16="http://schemas.microsoft.com/office/drawing/2014/main" id="{D011E47C-5A7F-280A-7F1E-A2A3442F1961}"/>
              </a:ext>
            </a:extLst>
          </p:cNvPr>
          <p:cNvGrpSpPr/>
          <p:nvPr/>
        </p:nvGrpSpPr>
        <p:grpSpPr>
          <a:xfrm>
            <a:off x="252444" y="1383656"/>
            <a:ext cx="4359691" cy="4643266"/>
            <a:chOff x="1622321" y="317286"/>
            <a:chExt cx="5807491" cy="4643266"/>
          </a:xfrm>
          <a:solidFill>
            <a:srgbClr val="D4BAF9"/>
          </a:solidFill>
        </p:grpSpPr>
        <p:sp>
          <p:nvSpPr>
            <p:cNvPr id="4" name="Rectangle: Rounded Corners 3">
              <a:extLst>
                <a:ext uri="{FF2B5EF4-FFF2-40B4-BE49-F238E27FC236}">
                  <a16:creationId xmlns:a16="http://schemas.microsoft.com/office/drawing/2014/main" id="{02C02E0D-F80F-169A-D3AC-321503125995}"/>
                </a:ext>
              </a:extLst>
            </p:cNvPr>
            <p:cNvSpPr/>
            <p:nvPr/>
          </p:nvSpPr>
          <p:spPr>
            <a:xfrm>
              <a:off x="1622321" y="317286"/>
              <a:ext cx="5807491" cy="608846"/>
            </a:xfrm>
            <a:prstGeom prst="roundRect">
              <a:avLst/>
            </a:prstGeom>
            <a:grpFill/>
            <a:ln>
              <a:solidFill>
                <a:srgbClr val="D4BAF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Atkinson Hyperlegible" pitchFamily="2" charset="0"/>
                </a:rPr>
                <a:t>DEAL WITH STUDENTS’ PERSONAL ISSUES</a:t>
              </a:r>
            </a:p>
          </p:txBody>
        </p:sp>
        <p:sp>
          <p:nvSpPr>
            <p:cNvPr id="12" name="Rectangle: Rounded Corners 11">
              <a:extLst>
                <a:ext uri="{FF2B5EF4-FFF2-40B4-BE49-F238E27FC236}">
                  <a16:creationId xmlns:a16="http://schemas.microsoft.com/office/drawing/2014/main" id="{3E63017A-B004-B664-3F5A-07D85F8C63D8}"/>
                </a:ext>
              </a:extLst>
            </p:cNvPr>
            <p:cNvSpPr/>
            <p:nvPr/>
          </p:nvSpPr>
          <p:spPr>
            <a:xfrm>
              <a:off x="1622321" y="1124170"/>
              <a:ext cx="5807491" cy="608846"/>
            </a:xfrm>
            <a:prstGeom prst="roundRect">
              <a:avLst/>
            </a:prstGeom>
            <a:grpFill/>
            <a:ln>
              <a:solidFill>
                <a:srgbClr val="D4BAF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Atkinson Hyperlegible" pitchFamily="2" charset="0"/>
                </a:rPr>
                <a:t>HELP STUDENTS WITH PERSONAL FORMAL PROCESSES</a:t>
              </a:r>
            </a:p>
          </p:txBody>
        </p:sp>
        <p:sp>
          <p:nvSpPr>
            <p:cNvPr id="13" name="Rectangle: Rounded Corners 12">
              <a:extLst>
                <a:ext uri="{FF2B5EF4-FFF2-40B4-BE49-F238E27FC236}">
                  <a16:creationId xmlns:a16="http://schemas.microsoft.com/office/drawing/2014/main" id="{69ED4346-5343-784D-5C34-49779B65AF70}"/>
                </a:ext>
              </a:extLst>
            </p:cNvPr>
            <p:cNvSpPr/>
            <p:nvPr/>
          </p:nvSpPr>
          <p:spPr>
            <a:xfrm>
              <a:off x="1622321" y="1931054"/>
              <a:ext cx="5807491" cy="608846"/>
            </a:xfrm>
            <a:prstGeom prst="roundRect">
              <a:avLst/>
            </a:prstGeom>
            <a:grpFill/>
            <a:ln>
              <a:solidFill>
                <a:srgbClr val="D4BAF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latin typeface="Atkinson Hyperlegible" pitchFamily="2" charset="0"/>
                </a:rPr>
                <a:t>REPRESENT OTHER COURSES</a:t>
              </a:r>
            </a:p>
          </p:txBody>
        </p:sp>
        <p:sp>
          <p:nvSpPr>
            <p:cNvPr id="16" name="Rectangle: Rounded Corners 15">
              <a:extLst>
                <a:ext uri="{FF2B5EF4-FFF2-40B4-BE49-F238E27FC236}">
                  <a16:creationId xmlns:a16="http://schemas.microsoft.com/office/drawing/2014/main" id="{2E7D6628-797D-0E80-830C-C8DEC07C6C2F}"/>
                </a:ext>
              </a:extLst>
            </p:cNvPr>
            <p:cNvSpPr/>
            <p:nvPr/>
          </p:nvSpPr>
          <p:spPr>
            <a:xfrm>
              <a:off x="1622321" y="2737938"/>
              <a:ext cx="5807491" cy="608846"/>
            </a:xfrm>
            <a:prstGeom prst="roundRect">
              <a:avLst/>
            </a:prstGeom>
            <a:grpFill/>
            <a:ln>
              <a:solidFill>
                <a:srgbClr val="D4BAF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Atkinson Hyperlegible" pitchFamily="2" charset="0"/>
                </a:rPr>
                <a:t>MAKE ON THE SPOT DECISIONS ON BEHALF OF STUDENTS</a:t>
              </a:r>
            </a:p>
          </p:txBody>
        </p:sp>
        <p:sp>
          <p:nvSpPr>
            <p:cNvPr id="17" name="Rectangle: Rounded Corners 16">
              <a:extLst>
                <a:ext uri="{FF2B5EF4-FFF2-40B4-BE49-F238E27FC236}">
                  <a16:creationId xmlns:a16="http://schemas.microsoft.com/office/drawing/2014/main" id="{2CF93AFD-D0BB-7817-DC5E-69CE1196D3B0}"/>
                </a:ext>
              </a:extLst>
            </p:cNvPr>
            <p:cNvSpPr/>
            <p:nvPr/>
          </p:nvSpPr>
          <p:spPr>
            <a:xfrm>
              <a:off x="1622321" y="3544822"/>
              <a:ext cx="5807491" cy="608846"/>
            </a:xfrm>
            <a:prstGeom prst="roundRect">
              <a:avLst/>
            </a:prstGeom>
            <a:grpFill/>
            <a:ln>
              <a:solidFill>
                <a:srgbClr val="D4BAF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Atkinson Hyperlegible" pitchFamily="2" charset="0"/>
                </a:rPr>
                <a:t>WAIT FOR STUDENTS TO GET IN TOUCH</a:t>
              </a:r>
            </a:p>
          </p:txBody>
        </p:sp>
        <p:sp>
          <p:nvSpPr>
            <p:cNvPr id="24" name="Rectangle: Rounded Corners 23">
              <a:extLst>
                <a:ext uri="{FF2B5EF4-FFF2-40B4-BE49-F238E27FC236}">
                  <a16:creationId xmlns:a16="http://schemas.microsoft.com/office/drawing/2014/main" id="{D59E49A0-9545-E8E6-4EC1-5C8496C0CF2B}"/>
                </a:ext>
              </a:extLst>
            </p:cNvPr>
            <p:cNvSpPr/>
            <p:nvPr/>
          </p:nvSpPr>
          <p:spPr>
            <a:xfrm>
              <a:off x="1622321" y="4351706"/>
              <a:ext cx="5807491" cy="608846"/>
            </a:xfrm>
            <a:prstGeom prst="roundRect">
              <a:avLst/>
            </a:prstGeom>
            <a:grpFill/>
            <a:ln>
              <a:solidFill>
                <a:srgbClr val="D4BAF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latin typeface="Atkinson Hyperlegible" pitchFamily="2" charset="0"/>
                </a:rPr>
                <a:t>PRIORITISE YOUR REP ROLE OVER YOUR STUDUES</a:t>
              </a:r>
            </a:p>
          </p:txBody>
        </p:sp>
      </p:grpSp>
    </p:spTree>
    <p:extLst>
      <p:ext uri="{BB962C8B-B14F-4D97-AF65-F5344CB8AC3E}">
        <p14:creationId xmlns:p14="http://schemas.microsoft.com/office/powerpoint/2010/main" val="324714712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15A6511-5315-6F96-B682-BB7D41642C48}"/>
              </a:ext>
            </a:extLst>
          </p:cNvPr>
          <p:cNvPicPr>
            <a:picLocks noChangeAspect="1"/>
          </p:cNvPicPr>
          <p:nvPr/>
        </p:nvPicPr>
        <p:blipFill>
          <a:blip r:embed="rId2"/>
          <a:stretch>
            <a:fillRect/>
          </a:stretch>
        </p:blipFill>
        <p:spPr>
          <a:xfrm>
            <a:off x="14186" y="0"/>
            <a:ext cx="12177814" cy="6858000"/>
          </a:xfrm>
          <a:prstGeom prst="rect">
            <a:avLst/>
          </a:prstGeom>
        </p:spPr>
      </p:pic>
      <p:sp>
        <p:nvSpPr>
          <p:cNvPr id="4" name="TextBox 3">
            <a:extLst>
              <a:ext uri="{FF2B5EF4-FFF2-40B4-BE49-F238E27FC236}">
                <a16:creationId xmlns:a16="http://schemas.microsoft.com/office/drawing/2014/main" id="{ED4484E5-FAA5-A445-D72C-3E0ED472C736}"/>
              </a:ext>
            </a:extLst>
          </p:cNvPr>
          <p:cNvSpPr txBox="1"/>
          <p:nvPr/>
        </p:nvSpPr>
        <p:spPr>
          <a:xfrm>
            <a:off x="3013219" y="708103"/>
            <a:ext cx="8632371" cy="646331"/>
          </a:xfrm>
          <a:prstGeom prst="rect">
            <a:avLst/>
          </a:prstGeom>
          <a:noFill/>
        </p:spPr>
        <p:txBody>
          <a:bodyPr wrap="square" rtlCol="0">
            <a:spAutoFit/>
          </a:bodyPr>
          <a:lstStyle/>
          <a:p>
            <a:r>
              <a:rPr lang="en-GB" sz="3600" dirty="0">
                <a:latin typeface="Atkinson Hyperlegible" pitchFamily="2" charset="0"/>
              </a:rPr>
              <a:t>Celebrating your rep wins</a:t>
            </a:r>
          </a:p>
        </p:txBody>
      </p:sp>
      <p:sp>
        <p:nvSpPr>
          <p:cNvPr id="5" name="TextBox 4">
            <a:extLst>
              <a:ext uri="{FF2B5EF4-FFF2-40B4-BE49-F238E27FC236}">
                <a16:creationId xmlns:a16="http://schemas.microsoft.com/office/drawing/2014/main" id="{BF85480F-36AC-31F8-27E9-6B0262172CA2}"/>
              </a:ext>
            </a:extLst>
          </p:cNvPr>
          <p:cNvSpPr txBox="1"/>
          <p:nvPr/>
        </p:nvSpPr>
        <p:spPr>
          <a:xfrm>
            <a:off x="186707" y="2062537"/>
            <a:ext cx="11832772" cy="4339650"/>
          </a:xfrm>
          <a:prstGeom prst="rect">
            <a:avLst/>
          </a:prstGeom>
          <a:noFill/>
        </p:spPr>
        <p:txBody>
          <a:bodyPr wrap="square" rtlCol="0">
            <a:spAutoFit/>
          </a:bodyPr>
          <a:lstStyle/>
          <a:p>
            <a:r>
              <a:rPr lang="en-GB" sz="2400" dirty="0">
                <a:latin typeface="Atkinson Hyperlegible" pitchFamily="2" charset="0"/>
              </a:rPr>
              <a:t>At Union we want to celebrate the work our reps do, big or small, so if you have successfully made change let us know! </a:t>
            </a:r>
          </a:p>
          <a:p>
            <a:endParaRPr lang="en-GB" sz="2400" dirty="0">
              <a:latin typeface="Atkinson Hyperlegible" pitchFamily="2" charset="0"/>
            </a:endParaRPr>
          </a:p>
          <a:p>
            <a:r>
              <a:rPr lang="en-GB" sz="2400" dirty="0">
                <a:latin typeface="Atkinson Hyperlegible" pitchFamily="2" charset="0"/>
              </a:rPr>
              <a:t>Whether you got lecture recordings posted on Canvas or you’ve made improvements to timetabling for your course, we want to know. </a:t>
            </a:r>
          </a:p>
          <a:p>
            <a:endParaRPr lang="en-GB" sz="2400" dirty="0">
              <a:latin typeface="Atkinson Hyperlegible" pitchFamily="2" charset="0"/>
            </a:endParaRPr>
          </a:p>
          <a:p>
            <a:r>
              <a:rPr lang="en-GB" sz="2400" dirty="0">
                <a:latin typeface="Atkinson Hyperlegible" pitchFamily="2" charset="0"/>
              </a:rPr>
              <a:t>This year we are looking to shout out the hard work of reps via LinkedIn and our other social media channels, but we can’t do this if we don’t know what you are doing so please stay in touch. </a:t>
            </a:r>
          </a:p>
          <a:p>
            <a:endParaRPr lang="en-GB" sz="2400" dirty="0">
              <a:latin typeface="Atkinson Hyperlegible" pitchFamily="2" charset="0"/>
            </a:endParaRPr>
          </a:p>
          <a:p>
            <a:endParaRPr lang="en-GB" dirty="0">
              <a:latin typeface="Atkinson Hyperlegible" pitchFamily="2" charset="0"/>
            </a:endParaRPr>
          </a:p>
          <a:p>
            <a:endParaRPr lang="en-GB" dirty="0">
              <a:latin typeface="Atkinson Hyperlegible" pitchFamily="2" charset="0"/>
            </a:endParaRPr>
          </a:p>
        </p:txBody>
      </p:sp>
    </p:spTree>
    <p:extLst>
      <p:ext uri="{BB962C8B-B14F-4D97-AF65-F5344CB8AC3E}">
        <p14:creationId xmlns:p14="http://schemas.microsoft.com/office/powerpoint/2010/main" val="255212738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E52941-C399-A111-D779-BC8DE893C08E}"/>
            </a:ext>
          </a:extLst>
        </p:cNvPr>
        <p:cNvGrpSpPr/>
        <p:nvPr/>
      </p:nvGrpSpPr>
      <p:grpSpPr>
        <a:xfrm>
          <a:off x="0" y="0"/>
          <a:ext cx="0" cy="0"/>
          <a:chOff x="0" y="0"/>
          <a:chExt cx="0" cy="0"/>
        </a:xfrm>
      </p:grpSpPr>
      <p:sp>
        <p:nvSpPr>
          <p:cNvPr id="25" name="Rectangle 24">
            <a:extLst>
              <a:ext uri="{FF2B5EF4-FFF2-40B4-BE49-F238E27FC236}">
                <a16:creationId xmlns:a16="http://schemas.microsoft.com/office/drawing/2014/main" id="{EA6AADB4-5675-FC2E-5C43-C52F5F44AAC9}"/>
              </a:ext>
            </a:extLst>
          </p:cNvPr>
          <p:cNvSpPr/>
          <p:nvPr/>
        </p:nvSpPr>
        <p:spPr>
          <a:xfrm>
            <a:off x="0" y="0"/>
            <a:ext cx="12192000" cy="6858000"/>
          </a:xfrm>
          <a:prstGeom prst="rect">
            <a:avLst/>
          </a:prstGeom>
          <a:solidFill>
            <a:srgbClr val="D4BAF9"/>
          </a:solidFill>
          <a:ln>
            <a:solidFill>
              <a:srgbClr val="D4BAF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a:extLst>
              <a:ext uri="{FF2B5EF4-FFF2-40B4-BE49-F238E27FC236}">
                <a16:creationId xmlns:a16="http://schemas.microsoft.com/office/drawing/2014/main" id="{BAEB01EC-D141-7A77-0230-C8D09BC6868A}"/>
              </a:ext>
            </a:extLst>
          </p:cNvPr>
          <p:cNvSpPr txBox="1"/>
          <p:nvPr/>
        </p:nvSpPr>
        <p:spPr>
          <a:xfrm>
            <a:off x="595190" y="272329"/>
            <a:ext cx="7234360" cy="769441"/>
          </a:xfrm>
          <a:prstGeom prst="rect">
            <a:avLst/>
          </a:prstGeom>
          <a:noFill/>
        </p:spPr>
        <p:txBody>
          <a:bodyPr wrap="square" lIns="91440" tIns="45720" rIns="91440" bIns="45720" rtlCol="0" anchor="t">
            <a:spAutoFit/>
          </a:bodyPr>
          <a:lstStyle/>
          <a:p>
            <a:r>
              <a:rPr lang="en-GB" sz="4400">
                <a:latin typeface="Atkinson Hyperlegible"/>
                <a:cs typeface="Aharoni"/>
              </a:rPr>
              <a:t>Other opportunities... </a:t>
            </a:r>
            <a:endParaRPr lang="en-GB" sz="4400">
              <a:latin typeface="Atkinson Hyperlegible" pitchFamily="2" charset="0"/>
              <a:cs typeface="Aharoni" panose="02010803020104030203" pitchFamily="2" charset="-79"/>
            </a:endParaRPr>
          </a:p>
        </p:txBody>
      </p:sp>
      <p:sp>
        <p:nvSpPr>
          <p:cNvPr id="18" name="TextBox 17">
            <a:extLst>
              <a:ext uri="{FF2B5EF4-FFF2-40B4-BE49-F238E27FC236}">
                <a16:creationId xmlns:a16="http://schemas.microsoft.com/office/drawing/2014/main" id="{4509781F-FBF7-4872-4DB1-702A948801AB}"/>
              </a:ext>
            </a:extLst>
          </p:cNvPr>
          <p:cNvSpPr txBox="1"/>
          <p:nvPr/>
        </p:nvSpPr>
        <p:spPr>
          <a:xfrm>
            <a:off x="595190" y="949064"/>
            <a:ext cx="11334645" cy="6432530"/>
          </a:xfrm>
          <a:prstGeom prst="rect">
            <a:avLst/>
          </a:prstGeom>
          <a:noFill/>
        </p:spPr>
        <p:txBody>
          <a:bodyPr wrap="square" lIns="91440" tIns="45720" rIns="91440" bIns="45720" rtlCol="0" anchor="t">
            <a:spAutoFit/>
          </a:bodyPr>
          <a:lstStyle/>
          <a:p>
            <a:r>
              <a:rPr lang="en-GB" sz="2800" dirty="0">
                <a:latin typeface="Atkinson Hyperlegible"/>
                <a:cs typeface="Aharoni"/>
              </a:rPr>
              <a:t>As a course rep you will also have access to the following:</a:t>
            </a:r>
            <a:endParaRPr lang="en-GB" sz="2800" dirty="0">
              <a:latin typeface="Atkinson Hyperlegible" pitchFamily="2" charset="0"/>
              <a:cs typeface="Aharoni" panose="02010803020104030203" pitchFamily="2" charset="-79"/>
            </a:endParaRPr>
          </a:p>
          <a:p>
            <a:pPr marL="342900" indent="-342900">
              <a:buFont typeface="Arial"/>
              <a:buChar char="•"/>
            </a:pPr>
            <a:r>
              <a:rPr lang="en-GB" sz="2800" dirty="0">
                <a:latin typeface="Atkinson Hyperlegible"/>
                <a:cs typeface="Aharoni"/>
              </a:rPr>
              <a:t>Course Approval Panels </a:t>
            </a:r>
          </a:p>
          <a:p>
            <a:pPr marL="342900" indent="-342900">
              <a:buFont typeface="Arial"/>
              <a:buChar char="•"/>
            </a:pPr>
            <a:r>
              <a:rPr lang="en-GB" sz="2800" dirty="0">
                <a:latin typeface="Atkinson Hyperlegible"/>
                <a:cs typeface="Aharoni"/>
              </a:rPr>
              <a:t>Academic Misconduct Panels</a:t>
            </a:r>
          </a:p>
          <a:p>
            <a:pPr marL="342900" indent="-342900">
              <a:buFont typeface="Arial"/>
              <a:buChar char="•"/>
            </a:pPr>
            <a:r>
              <a:rPr lang="en-GB" sz="2800" dirty="0">
                <a:latin typeface="Atkinson Hyperlegible"/>
                <a:cs typeface="Aharoni"/>
              </a:rPr>
              <a:t>Co-chairing SSLC's with the faculty chair </a:t>
            </a:r>
          </a:p>
          <a:p>
            <a:pPr marL="342900" indent="-342900">
              <a:buFont typeface="Arial"/>
              <a:buChar char="•"/>
            </a:pPr>
            <a:r>
              <a:rPr lang="en-GB" sz="2800" dirty="0">
                <a:latin typeface="Atkinson Hyperlegible"/>
                <a:cs typeface="Aharoni"/>
              </a:rPr>
              <a:t>Take part in forums and surveys from both the </a:t>
            </a:r>
            <a:r>
              <a:rPr lang="en-GB" sz="2800" dirty="0" err="1">
                <a:latin typeface="Atkinson Hyperlegible"/>
                <a:cs typeface="Aharoni"/>
              </a:rPr>
              <a:t>uni</a:t>
            </a:r>
            <a:r>
              <a:rPr lang="en-GB" sz="2800" dirty="0">
                <a:latin typeface="Atkinson Hyperlegible"/>
                <a:cs typeface="Aharoni"/>
              </a:rPr>
              <a:t> and the union</a:t>
            </a:r>
            <a:endParaRPr lang="en-GB" sz="2800" dirty="0">
              <a:latin typeface="Atkinson Hyperlegible" pitchFamily="2" charset="0"/>
              <a:cs typeface="Aharoni" panose="02010803020104030203" pitchFamily="2" charset="-79"/>
            </a:endParaRPr>
          </a:p>
          <a:p>
            <a:pPr marL="342900" indent="-342900">
              <a:buFont typeface="Arial"/>
              <a:buChar char="•"/>
            </a:pPr>
            <a:r>
              <a:rPr lang="en-GB" sz="2800" dirty="0">
                <a:latin typeface="Atkinson Hyperlegible"/>
                <a:cs typeface="Aharoni"/>
              </a:rPr>
              <a:t>Run an event or project with our Make It Happen team </a:t>
            </a:r>
            <a:r>
              <a:rPr lang="en-GB" sz="2800" dirty="0">
                <a:latin typeface="Atkinson Hyperlegible"/>
                <a:cs typeface="Aharoni"/>
                <a:hlinkClick r:id="rId3"/>
              </a:rPr>
              <a:t>https://arunion.co.uk/chelmsford/your-say/makeithappen/</a:t>
            </a:r>
            <a:r>
              <a:rPr lang="en-GB" sz="2800" dirty="0">
                <a:latin typeface="Atkinson Hyperlegible"/>
                <a:cs typeface="Aharoni"/>
              </a:rPr>
              <a:t> </a:t>
            </a:r>
          </a:p>
          <a:p>
            <a:pPr marL="342900" indent="-342900">
              <a:buFont typeface="Arial"/>
              <a:buChar char="•"/>
            </a:pPr>
            <a:r>
              <a:rPr lang="en-GB" sz="2800" dirty="0">
                <a:latin typeface="Atkinson Hyperlegible"/>
                <a:cs typeface="Aharoni"/>
              </a:rPr>
              <a:t>Campaigning </a:t>
            </a:r>
          </a:p>
          <a:p>
            <a:pPr marL="342900" indent="-342900">
              <a:buFont typeface="Arial"/>
              <a:buChar char="•"/>
            </a:pPr>
            <a:r>
              <a:rPr lang="en-GB" sz="2800" dirty="0">
                <a:latin typeface="Atkinson Hyperlegible"/>
                <a:cs typeface="Aharoni"/>
              </a:rPr>
              <a:t>Join or start a course based society. </a:t>
            </a:r>
            <a:r>
              <a:rPr lang="en-GB" sz="2800" dirty="0">
                <a:latin typeface="Atkinson Hyperlegible"/>
                <a:cs typeface="Aharoni"/>
                <a:hlinkClick r:id="rId4"/>
              </a:rPr>
              <a:t>https://arunion.co.uk/chelmsford/get-involved/societies/</a:t>
            </a:r>
            <a:r>
              <a:rPr lang="en-GB" sz="2800" dirty="0">
                <a:latin typeface="Atkinson Hyperlegible"/>
                <a:cs typeface="Aharoni"/>
              </a:rPr>
              <a:t> </a:t>
            </a:r>
          </a:p>
          <a:p>
            <a:endParaRPr lang="en-GB" sz="2800" dirty="0">
              <a:latin typeface="Atkinson Hyperlegible" pitchFamily="2" charset="0"/>
              <a:cs typeface="Aharoni" panose="02010803020104030203" pitchFamily="2" charset="-79"/>
            </a:endParaRPr>
          </a:p>
          <a:p>
            <a:r>
              <a:rPr lang="en-GB" sz="2800" dirty="0">
                <a:latin typeface="Atkinson Hyperlegible"/>
                <a:cs typeface="Aharoni"/>
              </a:rPr>
              <a:t>These opportunities are awarded in a variety of ways and will come to your emails so read them! </a:t>
            </a:r>
          </a:p>
          <a:p>
            <a:pPr marL="342900" indent="-342900">
              <a:buFont typeface="Arial"/>
              <a:buChar char="•"/>
            </a:pPr>
            <a:endParaRPr lang="en-GB" sz="2400" dirty="0">
              <a:latin typeface="Atkinson Hyperlegible" pitchFamily="2" charset="0"/>
              <a:cs typeface="Aharoni" panose="02010803020104030203" pitchFamily="2" charset="-79"/>
            </a:endParaRPr>
          </a:p>
          <a:p>
            <a:pPr marL="342900" indent="-342900">
              <a:buFont typeface="Arial"/>
              <a:buChar char="•"/>
            </a:pPr>
            <a:endParaRPr lang="en-GB" sz="2400" dirty="0">
              <a:latin typeface="Atkinson Hyperlegible" pitchFamily="2" charset="0"/>
              <a:cs typeface="Aharoni" panose="02010803020104030203" pitchFamily="2" charset="-79"/>
            </a:endParaRPr>
          </a:p>
        </p:txBody>
      </p:sp>
    </p:spTree>
    <p:extLst>
      <p:ext uri="{BB962C8B-B14F-4D97-AF65-F5344CB8AC3E}">
        <p14:creationId xmlns:p14="http://schemas.microsoft.com/office/powerpoint/2010/main" val="156074137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5FBC90-C6D1-9971-AB3C-61CBCDFABEE2}"/>
            </a:ext>
          </a:extLst>
        </p:cNvPr>
        <p:cNvGrpSpPr/>
        <p:nvPr/>
      </p:nvGrpSpPr>
      <p:grpSpPr>
        <a:xfrm>
          <a:off x="0" y="0"/>
          <a:ext cx="0" cy="0"/>
          <a:chOff x="0" y="0"/>
          <a:chExt cx="0" cy="0"/>
        </a:xfrm>
      </p:grpSpPr>
      <p:sp>
        <p:nvSpPr>
          <p:cNvPr id="25" name="Rectangle 24">
            <a:extLst>
              <a:ext uri="{FF2B5EF4-FFF2-40B4-BE49-F238E27FC236}">
                <a16:creationId xmlns:a16="http://schemas.microsoft.com/office/drawing/2014/main" id="{E8A49B69-308D-9703-1802-0E7105C21660}"/>
              </a:ext>
            </a:extLst>
          </p:cNvPr>
          <p:cNvSpPr/>
          <p:nvPr/>
        </p:nvSpPr>
        <p:spPr>
          <a:xfrm>
            <a:off x="0" y="0"/>
            <a:ext cx="12192000" cy="6858000"/>
          </a:xfrm>
          <a:prstGeom prst="rect">
            <a:avLst/>
          </a:prstGeom>
          <a:solidFill>
            <a:srgbClr val="D4BAF9"/>
          </a:solidFill>
          <a:ln>
            <a:solidFill>
              <a:srgbClr val="D4BAF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a:extLst>
              <a:ext uri="{FF2B5EF4-FFF2-40B4-BE49-F238E27FC236}">
                <a16:creationId xmlns:a16="http://schemas.microsoft.com/office/drawing/2014/main" id="{4A6BDD32-4BB3-CDA8-96D0-522A83051CAE}"/>
              </a:ext>
            </a:extLst>
          </p:cNvPr>
          <p:cNvSpPr txBox="1"/>
          <p:nvPr/>
        </p:nvSpPr>
        <p:spPr>
          <a:xfrm>
            <a:off x="595190" y="163712"/>
            <a:ext cx="7234360" cy="769441"/>
          </a:xfrm>
          <a:prstGeom prst="rect">
            <a:avLst/>
          </a:prstGeom>
          <a:noFill/>
        </p:spPr>
        <p:txBody>
          <a:bodyPr wrap="square" lIns="91440" tIns="45720" rIns="91440" bIns="45720" rtlCol="0" anchor="t">
            <a:spAutoFit/>
          </a:bodyPr>
          <a:lstStyle/>
          <a:p>
            <a:r>
              <a:rPr lang="en-GB" sz="4400" dirty="0">
                <a:latin typeface="Atkinson Hyperlegible" pitchFamily="2" charset="0"/>
                <a:cs typeface="Aharoni" panose="02010803020104030203" pitchFamily="2" charset="-79"/>
              </a:rPr>
              <a:t>Volunteering hours </a:t>
            </a:r>
          </a:p>
        </p:txBody>
      </p:sp>
      <p:sp>
        <p:nvSpPr>
          <p:cNvPr id="18" name="TextBox 17">
            <a:extLst>
              <a:ext uri="{FF2B5EF4-FFF2-40B4-BE49-F238E27FC236}">
                <a16:creationId xmlns:a16="http://schemas.microsoft.com/office/drawing/2014/main" id="{0A2B2D64-331E-BE1A-2A1F-086532200CA4}"/>
              </a:ext>
            </a:extLst>
          </p:cNvPr>
          <p:cNvSpPr txBox="1"/>
          <p:nvPr/>
        </p:nvSpPr>
        <p:spPr>
          <a:xfrm>
            <a:off x="595190" y="933153"/>
            <a:ext cx="11334645" cy="7171194"/>
          </a:xfrm>
          <a:prstGeom prst="rect">
            <a:avLst/>
          </a:prstGeom>
          <a:noFill/>
        </p:spPr>
        <p:txBody>
          <a:bodyPr wrap="square" lIns="91440" tIns="45720" rIns="91440" bIns="45720" rtlCol="0" anchor="t">
            <a:spAutoFit/>
          </a:bodyPr>
          <a:lstStyle/>
          <a:p>
            <a:r>
              <a:rPr lang="en-GB" sz="2400" dirty="0">
                <a:latin typeface="Atkinson Hyperlegible"/>
                <a:cs typeface="Aharoni"/>
              </a:rPr>
              <a:t>As a course rep you are a volunteer for the Union and whilst completing your duties as a rep and any extra opportunities you may take on, you will accumulate some volunteering hours. </a:t>
            </a:r>
          </a:p>
          <a:p>
            <a:endParaRPr lang="en-GB" sz="2400" dirty="0">
              <a:latin typeface="Atkinson Hyperlegible"/>
              <a:cs typeface="Aharoni"/>
            </a:endParaRPr>
          </a:p>
          <a:p>
            <a:r>
              <a:rPr lang="en-GB" sz="2400" dirty="0">
                <a:latin typeface="Atkinson Hyperlegible"/>
                <a:cs typeface="Aharoni"/>
              </a:rPr>
              <a:t>You should log these hours on our volunteering portal: </a:t>
            </a:r>
            <a:r>
              <a:rPr lang="en-GB" sz="2400" dirty="0">
                <a:latin typeface="Atkinson Hyperlegible"/>
                <a:cs typeface="Aharoni"/>
                <a:hlinkClick r:id="rId3"/>
              </a:rPr>
              <a:t>https://arunion.co.uk/chelmsford/get-involved/volunteering/log-hours/</a:t>
            </a:r>
            <a:endParaRPr lang="en-GB" sz="2400" dirty="0">
              <a:latin typeface="Atkinson Hyperlegible"/>
              <a:cs typeface="Aharoni"/>
            </a:endParaRPr>
          </a:p>
          <a:p>
            <a:endParaRPr lang="en-GB" sz="2400" dirty="0">
              <a:latin typeface="Atkinson Hyperlegible"/>
              <a:cs typeface="Aharoni"/>
            </a:endParaRPr>
          </a:p>
          <a:p>
            <a:r>
              <a:rPr lang="en-GB" sz="2400" dirty="0">
                <a:latin typeface="Atkinson Hyperlegible"/>
                <a:cs typeface="Aharoni"/>
              </a:rPr>
              <a:t>Through this you can generate a transcript of all the hours you spent as a course rep which you can use for portfolio’s, applications or your CV. </a:t>
            </a:r>
          </a:p>
          <a:p>
            <a:endParaRPr lang="en-GB" sz="2400" dirty="0">
              <a:latin typeface="Atkinson Hyperlegible"/>
              <a:cs typeface="Aharoni"/>
            </a:endParaRPr>
          </a:p>
          <a:p>
            <a:r>
              <a:rPr lang="en-GB" sz="2400" dirty="0">
                <a:latin typeface="Atkinson Hyperlegible"/>
                <a:cs typeface="Aharoni"/>
              </a:rPr>
              <a:t>These hours are carried over throughout all your years at university and once you hit a milestone you can also ask to generate a certificate. 75 hours gets you a Bronze certificate, 150 for Silver, 250 for Gold and 400 for Platinum. </a:t>
            </a:r>
          </a:p>
          <a:p>
            <a:endParaRPr lang="en-GB" sz="2400" dirty="0">
              <a:latin typeface="Atkinson Hyperlegible"/>
              <a:cs typeface="Aharoni"/>
            </a:endParaRPr>
          </a:p>
          <a:p>
            <a:r>
              <a:rPr lang="en-GB" sz="2400" dirty="0">
                <a:latin typeface="Atkinson Hyperlegible"/>
                <a:cs typeface="Aharoni"/>
              </a:rPr>
              <a:t>You can also log this hour of training on there, so don’t forget to do so after this session!</a:t>
            </a:r>
          </a:p>
          <a:p>
            <a:endParaRPr lang="en-GB" sz="2800" dirty="0">
              <a:latin typeface="Atkinson Hyperlegible"/>
              <a:cs typeface="Aharoni"/>
            </a:endParaRPr>
          </a:p>
          <a:p>
            <a:endParaRPr lang="en-GB" sz="2400" dirty="0">
              <a:latin typeface="Atkinson Hyperlegible" pitchFamily="2" charset="0"/>
              <a:cs typeface="Aharoni" panose="02010803020104030203" pitchFamily="2" charset="-79"/>
            </a:endParaRPr>
          </a:p>
          <a:p>
            <a:pPr marL="342900" indent="-342900">
              <a:buFont typeface="Arial"/>
              <a:buChar char="•"/>
            </a:pPr>
            <a:endParaRPr lang="en-GB" sz="2400" dirty="0">
              <a:latin typeface="Atkinson Hyperlegible" pitchFamily="2" charset="0"/>
              <a:cs typeface="Aharoni" panose="02010803020104030203" pitchFamily="2" charset="-79"/>
            </a:endParaRPr>
          </a:p>
        </p:txBody>
      </p:sp>
    </p:spTree>
    <p:extLst>
      <p:ext uri="{BB962C8B-B14F-4D97-AF65-F5344CB8AC3E}">
        <p14:creationId xmlns:p14="http://schemas.microsoft.com/office/powerpoint/2010/main" val="213193932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3EE96F40-91C4-1B46-2A4C-6609A0FF2BAB}"/>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BAA06771-A540-A09E-76C0-B78B19ABCDD6}"/>
              </a:ext>
            </a:extLst>
          </p:cNvPr>
          <p:cNvPicPr>
            <a:picLocks noChangeAspect="1"/>
          </p:cNvPicPr>
          <p:nvPr/>
        </p:nvPicPr>
        <p:blipFill>
          <a:blip r:embed="rId3"/>
          <a:stretch>
            <a:fillRect/>
          </a:stretch>
        </p:blipFill>
        <p:spPr>
          <a:xfrm>
            <a:off x="7093" y="0"/>
            <a:ext cx="12177814" cy="6858000"/>
          </a:xfrm>
          <a:prstGeom prst="rect">
            <a:avLst/>
          </a:prstGeom>
        </p:spPr>
      </p:pic>
      <p:pic>
        <p:nvPicPr>
          <p:cNvPr id="3" name="Picture 2" descr="A orange blotch on a black background&#10;&#10;AI-generated content may be incorrect.">
            <a:extLst>
              <a:ext uri="{FF2B5EF4-FFF2-40B4-BE49-F238E27FC236}">
                <a16:creationId xmlns:a16="http://schemas.microsoft.com/office/drawing/2014/main" id="{6CDBB73E-508C-F033-D9EA-EA2D5F4E2FB0}"/>
              </a:ext>
            </a:extLst>
          </p:cNvPr>
          <p:cNvPicPr>
            <a:picLocks noChangeAspect="1"/>
          </p:cNvPicPr>
          <p:nvPr/>
        </p:nvPicPr>
        <p:blipFill>
          <a:blip r:embed="rId4"/>
          <a:srcRect l="-980" t="1961" r="980" b="-1961"/>
          <a:stretch>
            <a:fillRect/>
          </a:stretch>
        </p:blipFill>
        <p:spPr>
          <a:xfrm>
            <a:off x="6096000" y="0"/>
            <a:ext cx="6259285" cy="6259285"/>
          </a:xfrm>
          <a:prstGeom prst="rect">
            <a:avLst/>
          </a:prstGeom>
        </p:spPr>
      </p:pic>
      <p:sp>
        <p:nvSpPr>
          <p:cNvPr id="7" name="TextBox 6">
            <a:extLst>
              <a:ext uri="{FF2B5EF4-FFF2-40B4-BE49-F238E27FC236}">
                <a16:creationId xmlns:a16="http://schemas.microsoft.com/office/drawing/2014/main" id="{FAEB803B-4916-17EE-E9A1-03C5C378A8B2}"/>
              </a:ext>
            </a:extLst>
          </p:cNvPr>
          <p:cNvSpPr txBox="1"/>
          <p:nvPr/>
        </p:nvSpPr>
        <p:spPr>
          <a:xfrm>
            <a:off x="239487" y="598715"/>
            <a:ext cx="7021287" cy="507831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600" dirty="0">
                <a:latin typeface="Atkinson Hyperlegible"/>
              </a:rPr>
              <a:t>Your main staff contact as a rep will be your Representation Co-Ordinator – Nicola. You can contact Nicola via Chelmsford.reps@arunion.co.uk </a:t>
            </a:r>
          </a:p>
          <a:p>
            <a:endParaRPr lang="en-US" sz="3600" dirty="0">
              <a:latin typeface="Atkinson Hyperlegible"/>
            </a:endParaRPr>
          </a:p>
          <a:p>
            <a:r>
              <a:rPr lang="en-GB" sz="3600" dirty="0">
                <a:latin typeface="Atkinson Hyperlegible"/>
              </a:rPr>
              <a:t>These are full-time staff members whose job is to elect, train, and support Course Reps like yourself</a:t>
            </a:r>
            <a:r>
              <a:rPr lang="en-GB" sz="3600" dirty="0">
                <a:solidFill>
                  <a:schemeClr val="bg1"/>
                </a:solidFill>
                <a:latin typeface="Atkinson Hyperlegible"/>
              </a:rPr>
              <a:t>.</a:t>
            </a:r>
            <a:endParaRPr lang="en-US" sz="3600" dirty="0">
              <a:solidFill>
                <a:schemeClr val="bg1"/>
              </a:solidFill>
            </a:endParaRPr>
          </a:p>
        </p:txBody>
      </p:sp>
      <p:pic>
        <p:nvPicPr>
          <p:cNvPr id="8" name="Picture 7" descr="A purple letters on a black background&#10;&#10;AI-generated content may be incorrect.">
            <a:extLst>
              <a:ext uri="{FF2B5EF4-FFF2-40B4-BE49-F238E27FC236}">
                <a16:creationId xmlns:a16="http://schemas.microsoft.com/office/drawing/2014/main" id="{C243B70F-9F62-A581-8F11-6D89C32CAF3E}"/>
              </a:ext>
            </a:extLst>
          </p:cNvPr>
          <p:cNvPicPr>
            <a:picLocks noChangeAspect="1"/>
          </p:cNvPicPr>
          <p:nvPr/>
        </p:nvPicPr>
        <p:blipFill>
          <a:blip r:embed="rId5"/>
          <a:stretch>
            <a:fillRect/>
          </a:stretch>
        </p:blipFill>
        <p:spPr>
          <a:xfrm>
            <a:off x="0" y="7594745"/>
            <a:ext cx="2592917" cy="1039924"/>
          </a:xfrm>
          <a:prstGeom prst="rect">
            <a:avLst/>
          </a:prstGeom>
        </p:spPr>
      </p:pic>
    </p:spTree>
    <p:extLst>
      <p:ext uri="{BB962C8B-B14F-4D97-AF65-F5344CB8AC3E}">
        <p14:creationId xmlns:p14="http://schemas.microsoft.com/office/powerpoint/2010/main" val="8815705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C409757-FE75-ECB4-B7D1-200A53DDD358}"/>
              </a:ext>
            </a:extLst>
          </p:cNvPr>
          <p:cNvSpPr/>
          <p:nvPr/>
        </p:nvSpPr>
        <p:spPr>
          <a:xfrm>
            <a:off x="0" y="-458787"/>
            <a:ext cx="12192000" cy="78486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C0BFA261-8741-345E-DC77-E7C5FA1A074F}"/>
              </a:ext>
            </a:extLst>
          </p:cNvPr>
          <p:cNvSpPr/>
          <p:nvPr/>
        </p:nvSpPr>
        <p:spPr>
          <a:xfrm>
            <a:off x="1" y="-495300"/>
            <a:ext cx="12191999" cy="7848600"/>
          </a:xfrm>
          <a:prstGeom prst="rect">
            <a:avLst/>
          </a:prstGeom>
          <a:solidFill>
            <a:schemeClr val="tx1"/>
          </a:solidFill>
          <a:ln>
            <a:solidFill>
              <a:srgbClr val="59595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F82FC19A-6E11-6667-3C1F-7465895EB045}"/>
              </a:ext>
            </a:extLst>
          </p:cNvPr>
          <p:cNvSpPr txBox="1"/>
          <p:nvPr/>
        </p:nvSpPr>
        <p:spPr>
          <a:xfrm>
            <a:off x="327120" y="18945"/>
            <a:ext cx="11432547" cy="646331"/>
          </a:xfrm>
          <a:prstGeom prst="rect">
            <a:avLst/>
          </a:prstGeom>
          <a:noFill/>
        </p:spPr>
        <p:txBody>
          <a:bodyPr wrap="square" lIns="91440" tIns="45720" rIns="91440" bIns="45720" rtlCol="0" anchor="t">
            <a:spAutoFit/>
          </a:bodyPr>
          <a:lstStyle/>
          <a:p>
            <a:r>
              <a:rPr lang="en-GB" sz="3600" b="1" dirty="0">
                <a:solidFill>
                  <a:schemeClr val="bg1"/>
                </a:solidFill>
                <a:latin typeface="Atkinson Hyperlegible"/>
                <a:cs typeface="Aharoni"/>
              </a:rPr>
              <a:t>Congratulations on finishing training: What's Next?  </a:t>
            </a:r>
            <a:endParaRPr lang="en-GB" sz="3600" b="1" dirty="0">
              <a:solidFill>
                <a:schemeClr val="bg1"/>
              </a:solidFill>
              <a:latin typeface="Atkinson Hyperlegible" pitchFamily="2" charset="0"/>
              <a:cs typeface="Aharoni" panose="02010803020104030203" pitchFamily="2" charset="-79"/>
            </a:endParaRPr>
          </a:p>
        </p:txBody>
      </p:sp>
      <p:sp>
        <p:nvSpPr>
          <p:cNvPr id="10" name="TextBox 9">
            <a:extLst>
              <a:ext uri="{FF2B5EF4-FFF2-40B4-BE49-F238E27FC236}">
                <a16:creationId xmlns:a16="http://schemas.microsoft.com/office/drawing/2014/main" id="{37B24194-5D1B-AEE7-2895-F820F5E6FF42}"/>
              </a:ext>
            </a:extLst>
          </p:cNvPr>
          <p:cNvSpPr txBox="1"/>
          <p:nvPr/>
        </p:nvSpPr>
        <p:spPr>
          <a:xfrm>
            <a:off x="1493422" y="948690"/>
            <a:ext cx="9541093" cy="7879080"/>
          </a:xfrm>
          <a:prstGeom prst="rect">
            <a:avLst/>
          </a:prstGeom>
          <a:noFill/>
        </p:spPr>
        <p:txBody>
          <a:bodyPr wrap="square" lIns="91440" tIns="45720" rIns="91440" bIns="45720" rtlCol="0" anchor="t">
            <a:spAutoFit/>
          </a:bodyPr>
          <a:lstStyle/>
          <a:p>
            <a:pPr marL="342900" indent="-342900">
              <a:buFont typeface="Arial"/>
              <a:buChar char="•"/>
            </a:pPr>
            <a:r>
              <a:rPr lang="en-US" sz="3200" dirty="0">
                <a:solidFill>
                  <a:schemeClr val="bg1"/>
                </a:solidFill>
                <a:latin typeface="Aptos" panose="02110004020202020204"/>
              </a:rPr>
              <a:t>Collect your Course Rep lanyard </a:t>
            </a:r>
          </a:p>
          <a:p>
            <a:pPr marL="342900" indent="-342900">
              <a:buFont typeface="Arial"/>
              <a:buChar char="•"/>
            </a:pPr>
            <a:r>
              <a:rPr lang="en-US" sz="3200" dirty="0">
                <a:solidFill>
                  <a:schemeClr val="bg1"/>
                </a:solidFill>
                <a:latin typeface="Aptos" panose="02110004020202020204"/>
              </a:rPr>
              <a:t>Put your digital course rep badge in your email signature</a:t>
            </a:r>
          </a:p>
          <a:p>
            <a:pPr marL="342900" indent="-342900">
              <a:buFont typeface="Arial"/>
              <a:buChar char="•"/>
            </a:pPr>
            <a:r>
              <a:rPr lang="en-US" sz="3200" dirty="0">
                <a:solidFill>
                  <a:schemeClr val="bg1"/>
                </a:solidFill>
              </a:rPr>
              <a:t>Check out the Rep Hub on the Student Union website </a:t>
            </a:r>
            <a:r>
              <a:rPr lang="en-US" sz="3200" dirty="0">
                <a:solidFill>
                  <a:schemeClr val="bg1"/>
                </a:solidFill>
                <a:hlinkClick r:id="rId2"/>
              </a:rPr>
              <a:t>https://arunion.co.uk/chelmsford/your-say/representation/</a:t>
            </a:r>
            <a:r>
              <a:rPr lang="en-US" sz="3200" dirty="0">
                <a:solidFill>
                  <a:schemeClr val="bg1"/>
                </a:solidFill>
              </a:rPr>
              <a:t> </a:t>
            </a:r>
          </a:p>
          <a:p>
            <a:pPr marL="342900" indent="-342900">
              <a:buFont typeface="Arial"/>
              <a:buChar char="•"/>
            </a:pPr>
            <a:r>
              <a:rPr lang="en-US" sz="3200" dirty="0">
                <a:solidFill>
                  <a:schemeClr val="bg1"/>
                </a:solidFill>
                <a:latin typeface="Aptos"/>
              </a:rPr>
              <a:t>Tell your cohort who you are!</a:t>
            </a:r>
          </a:p>
          <a:p>
            <a:pPr marL="342900" indent="-342900">
              <a:buFont typeface="Arial"/>
              <a:buChar char="•"/>
            </a:pPr>
            <a:r>
              <a:rPr lang="en-US" sz="3200" dirty="0">
                <a:solidFill>
                  <a:schemeClr val="bg1"/>
                </a:solidFill>
                <a:latin typeface="Aptos"/>
              </a:rPr>
              <a:t>Find out who your school rep is here: </a:t>
            </a:r>
            <a:r>
              <a:rPr lang="en-US" sz="3200" dirty="0">
                <a:solidFill>
                  <a:schemeClr val="bg1"/>
                </a:solidFill>
                <a:latin typeface="Aptos"/>
                <a:hlinkClick r:id="rId3"/>
              </a:rPr>
              <a:t>https://arunion.co.uk/chelmsford/get-involved/representation/</a:t>
            </a:r>
            <a:r>
              <a:rPr lang="en-US" sz="3200" dirty="0">
                <a:solidFill>
                  <a:schemeClr val="bg1"/>
                </a:solidFill>
                <a:latin typeface="Aptos"/>
              </a:rPr>
              <a:t> </a:t>
            </a:r>
          </a:p>
          <a:p>
            <a:pPr marL="342900" indent="-342900">
              <a:buFont typeface="Arial"/>
              <a:buChar char="•"/>
            </a:pPr>
            <a:r>
              <a:rPr lang="en-US" sz="3200" dirty="0">
                <a:solidFill>
                  <a:schemeClr val="bg1"/>
                </a:solidFill>
                <a:latin typeface="Aptos"/>
              </a:rPr>
              <a:t>Log your volunteer hour for this session!</a:t>
            </a:r>
          </a:p>
          <a:p>
            <a:endParaRPr lang="en-US" sz="3200" dirty="0">
              <a:solidFill>
                <a:schemeClr val="bg1"/>
              </a:solidFill>
              <a:latin typeface="Aptos"/>
            </a:endParaRPr>
          </a:p>
          <a:p>
            <a:pPr marL="342900" indent="-342900">
              <a:buFont typeface="Arial"/>
              <a:buChar char="•"/>
            </a:pPr>
            <a:endParaRPr lang="en-US" sz="2800" dirty="0">
              <a:solidFill>
                <a:srgbClr val="FFFFFF"/>
              </a:solidFill>
              <a:latin typeface="Aptos"/>
            </a:endParaRPr>
          </a:p>
          <a:p>
            <a:pPr marL="342900" indent="-342900">
              <a:buFont typeface="Arial"/>
              <a:buChar char="•"/>
            </a:pPr>
            <a:endParaRPr lang="en-US" dirty="0">
              <a:solidFill>
                <a:srgbClr val="000000"/>
              </a:solidFill>
              <a:latin typeface="Aptos"/>
            </a:endParaRPr>
          </a:p>
          <a:p>
            <a:pPr marL="342900" indent="-342900">
              <a:buFont typeface="Arial"/>
              <a:buChar char="•"/>
            </a:pPr>
            <a:endParaRPr lang="en-US" sz="3600" dirty="0">
              <a:solidFill>
                <a:schemeClr val="bg1"/>
              </a:solidFill>
              <a:latin typeface="Aptos"/>
            </a:endParaRPr>
          </a:p>
          <a:p>
            <a:endParaRPr lang="en-GB" sz="2000" dirty="0">
              <a:solidFill>
                <a:schemeClr val="bg1"/>
              </a:solidFill>
              <a:latin typeface="Atkinson Hyperlegible"/>
            </a:endParaRPr>
          </a:p>
          <a:p>
            <a:endParaRPr lang="en-GB" sz="2000" dirty="0">
              <a:solidFill>
                <a:schemeClr val="bg1"/>
              </a:solidFill>
              <a:latin typeface="Atkinson Hyperlegible"/>
            </a:endParaRPr>
          </a:p>
        </p:txBody>
      </p:sp>
    </p:spTree>
    <p:extLst>
      <p:ext uri="{BB962C8B-B14F-4D97-AF65-F5344CB8AC3E}">
        <p14:creationId xmlns:p14="http://schemas.microsoft.com/office/powerpoint/2010/main" val="205010335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a:extLst>
            <a:ext uri="{FF2B5EF4-FFF2-40B4-BE49-F238E27FC236}">
              <a16:creationId xmlns:a16="http://schemas.microsoft.com/office/drawing/2014/main" id="{9958A27D-3F39-A080-5209-849317B22AA2}"/>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9285C1E2-B890-CB25-9EA9-14C8B4FDC5CC}"/>
              </a:ext>
            </a:extLst>
          </p:cNvPr>
          <p:cNvSpPr txBox="1"/>
          <p:nvPr/>
        </p:nvSpPr>
        <p:spPr>
          <a:xfrm>
            <a:off x="226820" y="251871"/>
            <a:ext cx="11726085"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4800">
                <a:latin typeface="Atkinson Hyperlegible"/>
              </a:rPr>
              <a:t>What is a course rep?</a:t>
            </a:r>
            <a:r>
              <a:rPr lang="en-US" sz="4800">
                <a:solidFill>
                  <a:schemeClr val="bg1"/>
                </a:solidFill>
                <a:latin typeface="Atkinson Hyperlegible"/>
              </a:rPr>
              <a:t> </a:t>
            </a:r>
            <a:endParaRPr lang="en-US">
              <a:solidFill>
                <a:schemeClr val="bg1"/>
              </a:solidFill>
            </a:endParaRPr>
          </a:p>
        </p:txBody>
      </p:sp>
      <p:pic>
        <p:nvPicPr>
          <p:cNvPr id="2" name="Picture 1" descr="A red star on a black background&#10;&#10;AI-generated content may be incorrect.">
            <a:extLst>
              <a:ext uri="{FF2B5EF4-FFF2-40B4-BE49-F238E27FC236}">
                <a16:creationId xmlns:a16="http://schemas.microsoft.com/office/drawing/2014/main" id="{07BE324C-7184-414D-D8A2-D8274637B985}"/>
              </a:ext>
            </a:extLst>
          </p:cNvPr>
          <p:cNvPicPr>
            <a:picLocks noChangeAspect="1"/>
          </p:cNvPicPr>
          <p:nvPr/>
        </p:nvPicPr>
        <p:blipFill>
          <a:blip r:embed="rId3"/>
          <a:stretch>
            <a:fillRect/>
          </a:stretch>
        </p:blipFill>
        <p:spPr>
          <a:xfrm>
            <a:off x="-145132" y="245792"/>
            <a:ext cx="5576653" cy="5672545"/>
          </a:xfrm>
          <a:prstGeom prst="rect">
            <a:avLst/>
          </a:prstGeom>
        </p:spPr>
      </p:pic>
      <p:sp>
        <p:nvSpPr>
          <p:cNvPr id="3" name="TextBox 2">
            <a:extLst>
              <a:ext uri="{FF2B5EF4-FFF2-40B4-BE49-F238E27FC236}">
                <a16:creationId xmlns:a16="http://schemas.microsoft.com/office/drawing/2014/main" id="{A7714332-116B-7980-ABD9-8CDAD65297A2}"/>
              </a:ext>
            </a:extLst>
          </p:cNvPr>
          <p:cNvSpPr txBox="1"/>
          <p:nvPr/>
        </p:nvSpPr>
        <p:spPr>
          <a:xfrm>
            <a:off x="1204988" y="2288131"/>
            <a:ext cx="2883830" cy="181588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2800">
                <a:latin typeface="Atkinson Hyperlegible"/>
              </a:rPr>
              <a:t>Each course has at least one course rep per year of study. </a:t>
            </a:r>
            <a:endParaRPr lang="en-US" sz="2800">
              <a:latin typeface="Atkinson Hyperlegible"/>
            </a:endParaRPr>
          </a:p>
        </p:txBody>
      </p:sp>
    </p:spTree>
    <p:extLst>
      <p:ext uri="{BB962C8B-B14F-4D97-AF65-F5344CB8AC3E}">
        <p14:creationId xmlns:p14="http://schemas.microsoft.com/office/powerpoint/2010/main" val="353405110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a:extLst>
            <a:ext uri="{FF2B5EF4-FFF2-40B4-BE49-F238E27FC236}">
              <a16:creationId xmlns:a16="http://schemas.microsoft.com/office/drawing/2014/main" id="{40D67B01-37AF-16B8-F9F4-AAA682CF467E}"/>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59DF2D01-109E-7CC4-3A8D-98B4839194F6}"/>
              </a:ext>
            </a:extLst>
          </p:cNvPr>
          <p:cNvSpPr txBox="1"/>
          <p:nvPr/>
        </p:nvSpPr>
        <p:spPr>
          <a:xfrm>
            <a:off x="226820" y="251871"/>
            <a:ext cx="11726085"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4800" dirty="0">
                <a:latin typeface="Atkinson Hyperlegible"/>
              </a:rPr>
              <a:t>What is a course rep?</a:t>
            </a:r>
            <a:r>
              <a:rPr lang="en-US" sz="4800" dirty="0">
                <a:solidFill>
                  <a:schemeClr val="bg1"/>
                </a:solidFill>
                <a:latin typeface="Atkinson Hyperlegible"/>
              </a:rPr>
              <a:t> </a:t>
            </a:r>
            <a:endParaRPr lang="en-US" dirty="0">
              <a:solidFill>
                <a:schemeClr val="bg1"/>
              </a:solidFill>
            </a:endParaRPr>
          </a:p>
        </p:txBody>
      </p:sp>
      <p:pic>
        <p:nvPicPr>
          <p:cNvPr id="2" name="Picture 1" descr="A red star on a black background&#10;&#10;AI-generated content may be incorrect.">
            <a:extLst>
              <a:ext uri="{FF2B5EF4-FFF2-40B4-BE49-F238E27FC236}">
                <a16:creationId xmlns:a16="http://schemas.microsoft.com/office/drawing/2014/main" id="{CDD5F3C2-552B-3D28-95FC-38A7EED6F2DA}"/>
              </a:ext>
            </a:extLst>
          </p:cNvPr>
          <p:cNvPicPr>
            <a:picLocks noChangeAspect="1"/>
          </p:cNvPicPr>
          <p:nvPr/>
        </p:nvPicPr>
        <p:blipFill>
          <a:blip r:embed="rId3"/>
          <a:stretch>
            <a:fillRect/>
          </a:stretch>
        </p:blipFill>
        <p:spPr>
          <a:xfrm>
            <a:off x="3052959" y="1504247"/>
            <a:ext cx="5576653" cy="5672545"/>
          </a:xfrm>
          <a:prstGeom prst="rect">
            <a:avLst/>
          </a:prstGeom>
        </p:spPr>
      </p:pic>
      <p:sp>
        <p:nvSpPr>
          <p:cNvPr id="3" name="TextBox 2">
            <a:extLst>
              <a:ext uri="{FF2B5EF4-FFF2-40B4-BE49-F238E27FC236}">
                <a16:creationId xmlns:a16="http://schemas.microsoft.com/office/drawing/2014/main" id="{42205E15-395B-7BD3-DA55-47EC2B2F4E95}"/>
              </a:ext>
            </a:extLst>
          </p:cNvPr>
          <p:cNvSpPr txBox="1"/>
          <p:nvPr/>
        </p:nvSpPr>
        <p:spPr>
          <a:xfrm>
            <a:off x="4576357" y="2989495"/>
            <a:ext cx="2477585" cy="264687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2000" dirty="0">
                <a:latin typeface="Atkinson Hyperlegible"/>
              </a:rPr>
              <a:t>Their job is to gather feedback about all aspects of the student experience at ARU and deliver that feedback to relevant staff</a:t>
            </a:r>
            <a:r>
              <a:rPr lang="en-GB" sz="2600" dirty="0">
                <a:latin typeface="Atkinson Hyperlegible"/>
              </a:rPr>
              <a:t>.</a:t>
            </a:r>
            <a:endParaRPr lang="en-US" sz="2600" dirty="0">
              <a:latin typeface="Atkinson Hyperlegible"/>
            </a:endParaRPr>
          </a:p>
        </p:txBody>
      </p:sp>
    </p:spTree>
    <p:extLst>
      <p:ext uri="{BB962C8B-B14F-4D97-AF65-F5344CB8AC3E}">
        <p14:creationId xmlns:p14="http://schemas.microsoft.com/office/powerpoint/2010/main" val="120563794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a:extLst>
            <a:ext uri="{FF2B5EF4-FFF2-40B4-BE49-F238E27FC236}">
              <a16:creationId xmlns:a16="http://schemas.microsoft.com/office/drawing/2014/main" id="{50066223-6F77-BDA9-EB39-A79D5553360E}"/>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89AE8899-273B-FFA3-475C-82DC486F2F4C}"/>
              </a:ext>
            </a:extLst>
          </p:cNvPr>
          <p:cNvSpPr txBox="1"/>
          <p:nvPr/>
        </p:nvSpPr>
        <p:spPr>
          <a:xfrm>
            <a:off x="226820" y="251871"/>
            <a:ext cx="11726085"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4800">
                <a:latin typeface="Atkinson Hyperlegible"/>
              </a:rPr>
              <a:t>What is a course rep?</a:t>
            </a:r>
            <a:r>
              <a:rPr lang="en-US" sz="4800">
                <a:solidFill>
                  <a:schemeClr val="bg1"/>
                </a:solidFill>
                <a:latin typeface="Atkinson Hyperlegible"/>
              </a:rPr>
              <a:t> </a:t>
            </a:r>
            <a:endParaRPr lang="en-US">
              <a:solidFill>
                <a:schemeClr val="bg1"/>
              </a:solidFill>
            </a:endParaRPr>
          </a:p>
        </p:txBody>
      </p:sp>
      <p:pic>
        <p:nvPicPr>
          <p:cNvPr id="2" name="Picture 1" descr="A red star on a black background&#10;&#10;AI-generated content may be incorrect.">
            <a:extLst>
              <a:ext uri="{FF2B5EF4-FFF2-40B4-BE49-F238E27FC236}">
                <a16:creationId xmlns:a16="http://schemas.microsoft.com/office/drawing/2014/main" id="{6E67FBFF-B23C-3D14-3DCC-4621AEC8FF38}"/>
              </a:ext>
            </a:extLst>
          </p:cNvPr>
          <p:cNvPicPr>
            <a:picLocks noChangeAspect="1"/>
          </p:cNvPicPr>
          <p:nvPr/>
        </p:nvPicPr>
        <p:blipFill>
          <a:blip r:embed="rId3"/>
          <a:stretch>
            <a:fillRect/>
          </a:stretch>
        </p:blipFill>
        <p:spPr>
          <a:xfrm>
            <a:off x="7013050" y="257338"/>
            <a:ext cx="5576653" cy="5672545"/>
          </a:xfrm>
          <a:prstGeom prst="rect">
            <a:avLst/>
          </a:prstGeom>
        </p:spPr>
      </p:pic>
      <p:sp>
        <p:nvSpPr>
          <p:cNvPr id="3" name="TextBox 2">
            <a:extLst>
              <a:ext uri="{FF2B5EF4-FFF2-40B4-BE49-F238E27FC236}">
                <a16:creationId xmlns:a16="http://schemas.microsoft.com/office/drawing/2014/main" id="{FB181F15-B69D-DEBF-EAE7-FE22860C5033}"/>
              </a:ext>
            </a:extLst>
          </p:cNvPr>
          <p:cNvSpPr txBox="1"/>
          <p:nvPr/>
        </p:nvSpPr>
        <p:spPr>
          <a:xfrm>
            <a:off x="8525563" y="1852433"/>
            <a:ext cx="2546553" cy="249299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2600" dirty="0">
                <a:latin typeface="Atkinson Hyperlegible"/>
              </a:rPr>
              <a:t>The Students Union can help you use that feedback and make positive change at ARU! </a:t>
            </a:r>
            <a:endParaRPr lang="en-US" sz="2600" dirty="0">
              <a:latin typeface="Atkinson Hyperlegible"/>
            </a:endParaRPr>
          </a:p>
        </p:txBody>
      </p:sp>
    </p:spTree>
    <p:extLst>
      <p:ext uri="{BB962C8B-B14F-4D97-AF65-F5344CB8AC3E}">
        <p14:creationId xmlns:p14="http://schemas.microsoft.com/office/powerpoint/2010/main" val="97635627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FAA7C535-162F-470D-3BB5-EF9C5822EBE6}"/>
              </a:ext>
            </a:extLst>
          </p:cNvPr>
          <p:cNvPicPr>
            <a:picLocks noChangeAspect="1"/>
          </p:cNvPicPr>
          <p:nvPr/>
        </p:nvPicPr>
        <p:blipFill>
          <a:blip r:embed="rId3"/>
          <a:stretch>
            <a:fillRect/>
          </a:stretch>
        </p:blipFill>
        <p:spPr>
          <a:xfrm>
            <a:off x="0" y="0"/>
            <a:ext cx="12177814" cy="6858000"/>
          </a:xfrm>
          <a:prstGeom prst="rect">
            <a:avLst/>
          </a:prstGeom>
        </p:spPr>
      </p:pic>
      <p:sp>
        <p:nvSpPr>
          <p:cNvPr id="10" name="Isosceles Triangle 9">
            <a:extLst>
              <a:ext uri="{FF2B5EF4-FFF2-40B4-BE49-F238E27FC236}">
                <a16:creationId xmlns:a16="http://schemas.microsoft.com/office/drawing/2014/main" id="{D44CC6A7-2FD0-3572-E49A-64EA49D25756}"/>
              </a:ext>
            </a:extLst>
          </p:cNvPr>
          <p:cNvSpPr/>
          <p:nvPr/>
        </p:nvSpPr>
        <p:spPr>
          <a:xfrm>
            <a:off x="7901763" y="7122480"/>
            <a:ext cx="6871316" cy="5717220"/>
          </a:xfrm>
          <a:prstGeom prst="triangle">
            <a:avLst>
              <a:gd name="adj" fmla="val 48320"/>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a:extLst>
              <a:ext uri="{FF2B5EF4-FFF2-40B4-BE49-F238E27FC236}">
                <a16:creationId xmlns:a16="http://schemas.microsoft.com/office/drawing/2014/main" id="{CEB1C2DD-9FE0-6ED6-596D-726623DCBD70}"/>
              </a:ext>
            </a:extLst>
          </p:cNvPr>
          <p:cNvSpPr txBox="1"/>
          <p:nvPr/>
        </p:nvSpPr>
        <p:spPr>
          <a:xfrm>
            <a:off x="1012372" y="732787"/>
            <a:ext cx="9622970" cy="769441"/>
          </a:xfrm>
          <a:prstGeom prst="rect">
            <a:avLst/>
          </a:prstGeom>
          <a:noFill/>
        </p:spPr>
        <p:txBody>
          <a:bodyPr wrap="square" rtlCol="0">
            <a:spAutoFit/>
          </a:bodyPr>
          <a:lstStyle/>
          <a:p>
            <a:pPr algn="ctr"/>
            <a:r>
              <a:rPr lang="en-GB" sz="4400" dirty="0">
                <a:latin typeface="Atkinson Hyperlegible" pitchFamily="2" charset="0"/>
              </a:rPr>
              <a:t>How do I get feedback?</a:t>
            </a:r>
          </a:p>
        </p:txBody>
      </p:sp>
      <p:pic>
        <p:nvPicPr>
          <p:cNvPr id="27" name="Picture 26" descr="A orange star on a black background&#10;&#10;AI-generated content may be incorrect.">
            <a:extLst>
              <a:ext uri="{FF2B5EF4-FFF2-40B4-BE49-F238E27FC236}">
                <a16:creationId xmlns:a16="http://schemas.microsoft.com/office/drawing/2014/main" id="{60532040-D87B-3AFB-7506-9F47F236704C}"/>
              </a:ext>
            </a:extLst>
          </p:cNvPr>
          <p:cNvPicPr>
            <a:picLocks noChangeAspect="1"/>
          </p:cNvPicPr>
          <p:nvPr/>
        </p:nvPicPr>
        <p:blipFill>
          <a:blip r:embed="rId4"/>
          <a:stretch>
            <a:fillRect/>
          </a:stretch>
        </p:blipFill>
        <p:spPr>
          <a:xfrm>
            <a:off x="677952" y="1433743"/>
            <a:ext cx="5410955" cy="5401429"/>
          </a:xfrm>
          <a:prstGeom prst="rect">
            <a:avLst/>
          </a:prstGeom>
        </p:spPr>
      </p:pic>
      <p:sp>
        <p:nvSpPr>
          <p:cNvPr id="29" name="TextBox 28">
            <a:extLst>
              <a:ext uri="{FF2B5EF4-FFF2-40B4-BE49-F238E27FC236}">
                <a16:creationId xmlns:a16="http://schemas.microsoft.com/office/drawing/2014/main" id="{81500FD3-9D56-5307-62A5-9C0AAF566DCB}"/>
              </a:ext>
            </a:extLst>
          </p:cNvPr>
          <p:cNvSpPr txBox="1"/>
          <p:nvPr/>
        </p:nvSpPr>
        <p:spPr>
          <a:xfrm>
            <a:off x="2271983" y="3534292"/>
            <a:ext cx="2430645" cy="1200329"/>
          </a:xfrm>
          <a:prstGeom prst="rect">
            <a:avLst/>
          </a:prstGeom>
          <a:noFill/>
        </p:spPr>
        <p:txBody>
          <a:bodyPr wrap="square" rtlCol="0">
            <a:spAutoFit/>
          </a:bodyPr>
          <a:lstStyle/>
          <a:p>
            <a:r>
              <a:rPr lang="en-GB" sz="3600" dirty="0">
                <a:latin typeface="Atkinson Hyperlegible" pitchFamily="2" charset="0"/>
              </a:rPr>
              <a:t>Use Social Media </a:t>
            </a:r>
          </a:p>
        </p:txBody>
      </p:sp>
      <p:pic>
        <p:nvPicPr>
          <p:cNvPr id="32" name="Picture 31" descr="File:WhatsApp icon.png - Wikimedia Commons">
            <a:extLst>
              <a:ext uri="{FF2B5EF4-FFF2-40B4-BE49-F238E27FC236}">
                <a16:creationId xmlns:a16="http://schemas.microsoft.com/office/drawing/2014/main" id="{A5593E88-7FEE-B215-F591-1399916219D8}"/>
              </a:ext>
            </a:extLst>
          </p:cNvPr>
          <p:cNvPicPr>
            <a:picLocks noChangeAspect="1"/>
          </p:cNvPicPr>
          <p:nvPr/>
        </p:nvPicPr>
        <p:blipFill>
          <a:blip r:embed="rId5"/>
          <a:stretch>
            <a:fillRect/>
          </a:stretch>
        </p:blipFill>
        <p:spPr>
          <a:xfrm>
            <a:off x="7203966" y="3962401"/>
            <a:ext cx="2548732" cy="2422972"/>
          </a:xfrm>
          <a:prstGeom prst="rect">
            <a:avLst/>
          </a:prstGeom>
        </p:spPr>
      </p:pic>
      <p:pic>
        <p:nvPicPr>
          <p:cNvPr id="33" name="Picture 32" descr="A screenshot of a social media post&#10;&#10;AI-generated content may be incorrect.">
            <a:extLst>
              <a:ext uri="{FF2B5EF4-FFF2-40B4-BE49-F238E27FC236}">
                <a16:creationId xmlns:a16="http://schemas.microsoft.com/office/drawing/2014/main" id="{F001FF64-EA3C-9FF2-AA7E-4230A66AF8F2}"/>
              </a:ext>
            </a:extLst>
          </p:cNvPr>
          <p:cNvPicPr>
            <a:picLocks noChangeAspect="1"/>
          </p:cNvPicPr>
          <p:nvPr/>
        </p:nvPicPr>
        <p:blipFill>
          <a:blip r:embed="rId6"/>
          <a:stretch>
            <a:fillRect/>
          </a:stretch>
        </p:blipFill>
        <p:spPr>
          <a:xfrm>
            <a:off x="8329820" y="1722534"/>
            <a:ext cx="3611319" cy="2346129"/>
          </a:xfrm>
          <a:prstGeom prst="rect">
            <a:avLst/>
          </a:prstGeom>
        </p:spPr>
      </p:pic>
    </p:spTree>
    <p:extLst>
      <p:ext uri="{BB962C8B-B14F-4D97-AF65-F5344CB8AC3E}">
        <p14:creationId xmlns:p14="http://schemas.microsoft.com/office/powerpoint/2010/main" val="159500753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83B0FF"/>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774ECF4-0DAD-50A8-DD1F-F0E78C672BBE}"/>
              </a:ext>
            </a:extLst>
          </p:cNvPr>
          <p:cNvPicPr>
            <a:picLocks noChangeAspect="1"/>
          </p:cNvPicPr>
          <p:nvPr/>
        </p:nvPicPr>
        <p:blipFill>
          <a:blip r:embed="rId3"/>
          <a:stretch>
            <a:fillRect/>
          </a:stretch>
        </p:blipFill>
        <p:spPr>
          <a:xfrm>
            <a:off x="-73252" y="0"/>
            <a:ext cx="12315140" cy="6934200"/>
          </a:xfrm>
          <a:prstGeom prst="rect">
            <a:avLst/>
          </a:prstGeom>
        </p:spPr>
      </p:pic>
      <p:sp>
        <p:nvSpPr>
          <p:cNvPr id="2" name="Title 1">
            <a:extLst>
              <a:ext uri="{FF2B5EF4-FFF2-40B4-BE49-F238E27FC236}">
                <a16:creationId xmlns:a16="http://schemas.microsoft.com/office/drawing/2014/main" id="{A29CF9DA-4F32-D53D-E1FC-A3807A747E40}"/>
              </a:ext>
            </a:extLst>
          </p:cNvPr>
          <p:cNvSpPr>
            <a:spLocks noGrp="1"/>
          </p:cNvSpPr>
          <p:nvPr>
            <p:ph type="title"/>
          </p:nvPr>
        </p:nvSpPr>
        <p:spPr>
          <a:xfrm>
            <a:off x="425970" y="252699"/>
            <a:ext cx="10515600" cy="1325563"/>
          </a:xfrm>
        </p:spPr>
        <p:txBody>
          <a:bodyPr/>
          <a:lstStyle/>
          <a:p>
            <a:r>
              <a:rPr lang="en-GB" dirty="0">
                <a:latin typeface="Atkinson Hyperlegible"/>
              </a:rPr>
              <a:t>Email your cohort Via THE REP HUB </a:t>
            </a:r>
          </a:p>
        </p:txBody>
      </p:sp>
      <p:sp>
        <p:nvSpPr>
          <p:cNvPr id="3" name="Content Placeholder 2">
            <a:extLst>
              <a:ext uri="{FF2B5EF4-FFF2-40B4-BE49-F238E27FC236}">
                <a16:creationId xmlns:a16="http://schemas.microsoft.com/office/drawing/2014/main" id="{9CE043F5-72D5-98E9-69D6-83F92DCA7553}"/>
              </a:ext>
            </a:extLst>
          </p:cNvPr>
          <p:cNvSpPr>
            <a:spLocks noGrp="1"/>
          </p:cNvSpPr>
          <p:nvPr>
            <p:ph idx="1"/>
          </p:nvPr>
        </p:nvSpPr>
        <p:spPr>
          <a:xfrm>
            <a:off x="351971" y="1274082"/>
            <a:ext cx="6241143" cy="998538"/>
          </a:xfrm>
        </p:spPr>
        <p:txBody>
          <a:bodyPr vert="horz" lIns="91440" tIns="45720" rIns="91440" bIns="45720" rtlCol="0" anchor="t">
            <a:normAutofit/>
          </a:bodyPr>
          <a:lstStyle/>
          <a:p>
            <a:pPr marL="0" indent="0">
              <a:buNone/>
            </a:pPr>
            <a:r>
              <a:rPr lang="en-GB" dirty="0">
                <a:ea typeface="+mn-lt"/>
                <a:cs typeface="+mn-lt"/>
                <a:hlinkClick r:id="rId4"/>
              </a:rPr>
              <a:t>https://arunion.co.uk/chelmsford/your-say/representation/messaging-centre/</a:t>
            </a:r>
            <a:r>
              <a:rPr lang="en-GB" dirty="0">
                <a:ea typeface="+mn-lt"/>
                <a:cs typeface="+mn-lt"/>
              </a:rPr>
              <a:t> </a:t>
            </a:r>
            <a:endParaRPr lang="en-US" dirty="0"/>
          </a:p>
        </p:txBody>
      </p:sp>
      <p:pic>
        <p:nvPicPr>
          <p:cNvPr id="4" name="Picture 3" descr="A screenshot of a computer&#10;&#10;AI-generated content may be incorrect.">
            <a:extLst>
              <a:ext uri="{FF2B5EF4-FFF2-40B4-BE49-F238E27FC236}">
                <a16:creationId xmlns:a16="http://schemas.microsoft.com/office/drawing/2014/main" id="{2943E706-AABB-8CD2-6AD7-647C5080D6AF}"/>
              </a:ext>
            </a:extLst>
          </p:cNvPr>
          <p:cNvPicPr>
            <a:picLocks noChangeAspect="1"/>
          </p:cNvPicPr>
          <p:nvPr/>
        </p:nvPicPr>
        <p:blipFill>
          <a:blip r:embed="rId5"/>
          <a:stretch>
            <a:fillRect/>
          </a:stretch>
        </p:blipFill>
        <p:spPr>
          <a:xfrm>
            <a:off x="1550080" y="2272620"/>
            <a:ext cx="7096125" cy="4104368"/>
          </a:xfrm>
          <a:prstGeom prst="rect">
            <a:avLst/>
          </a:prstGeom>
        </p:spPr>
      </p:pic>
    </p:spTree>
    <p:extLst>
      <p:ext uri="{BB962C8B-B14F-4D97-AF65-F5344CB8AC3E}">
        <p14:creationId xmlns:p14="http://schemas.microsoft.com/office/powerpoint/2010/main" val="124601285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0000"/>
        </a:solidFill>
        <a:effectLst/>
      </p:bgPr>
    </p:bg>
    <p:spTree>
      <p:nvGrpSpPr>
        <p:cNvPr id="1" name="">
          <a:extLst>
            <a:ext uri="{FF2B5EF4-FFF2-40B4-BE49-F238E27FC236}">
              <a16:creationId xmlns:a16="http://schemas.microsoft.com/office/drawing/2014/main" id="{E36748FD-9603-D7EB-A0B8-1C5523DBA826}"/>
            </a:ext>
          </a:extLst>
        </p:cNvPr>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7AAC3D99-F527-433D-86CB-3C19B86829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3" y="0"/>
            <a:ext cx="12191695" cy="6858000"/>
          </a:xfrm>
          <a:prstGeom prst="rect">
            <a:avLst/>
          </a:prstGeom>
          <a:solidFill>
            <a:schemeClr val="bg2">
              <a:tint val="95000"/>
              <a:satMod val="1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Meiryo"/>
            </a:endParaRPr>
          </a:p>
        </p:txBody>
      </p:sp>
      <p:sp>
        <p:nvSpPr>
          <p:cNvPr id="15" name="Freeform: Shape 14">
            <a:extLst>
              <a:ext uri="{FF2B5EF4-FFF2-40B4-BE49-F238E27FC236}">
                <a16:creationId xmlns:a16="http://schemas.microsoft.com/office/drawing/2014/main" id="{B60AD925-C857-4641-888D-DD8B23E2FD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64" y="2646946"/>
            <a:ext cx="4611389" cy="4234957"/>
          </a:xfrm>
          <a:custGeom>
            <a:avLst/>
            <a:gdLst>
              <a:gd name="connsiteX0" fmla="*/ 1027223 w 4611389"/>
              <a:gd name="connsiteY0" fmla="*/ 1561 h 4349060"/>
              <a:gd name="connsiteX1" fmla="*/ 2494275 w 4611389"/>
              <a:gd name="connsiteY1" fmla="*/ 407320 h 4349060"/>
              <a:gd name="connsiteX2" fmla="*/ 4571779 w 4611389"/>
              <a:gd name="connsiteY2" fmla="*/ 4223172 h 4349060"/>
              <a:gd name="connsiteX3" fmla="*/ 4542246 w 4611389"/>
              <a:gd name="connsiteY3" fmla="*/ 4349060 h 4349060"/>
              <a:gd name="connsiteX4" fmla="*/ 0 w 4611389"/>
              <a:gd name="connsiteY4" fmla="*/ 4349060 h 4349060"/>
              <a:gd name="connsiteX5" fmla="*/ 0 w 4611389"/>
              <a:gd name="connsiteY5" fmla="*/ 145315 h 4349060"/>
              <a:gd name="connsiteX6" fmla="*/ 177713 w 4611389"/>
              <a:gd name="connsiteY6" fmla="*/ 92596 h 4349060"/>
              <a:gd name="connsiteX7" fmla="*/ 1027223 w 4611389"/>
              <a:gd name="connsiteY7" fmla="*/ 1561 h 4349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11389" h="4349060">
                <a:moveTo>
                  <a:pt x="1027223" y="1561"/>
                </a:moveTo>
                <a:cubicBezTo>
                  <a:pt x="1510283" y="16927"/>
                  <a:pt x="2006320" y="146146"/>
                  <a:pt x="2494275" y="407320"/>
                </a:cubicBezTo>
                <a:cubicBezTo>
                  <a:pt x="3912216" y="1166261"/>
                  <a:pt x="4815410" y="2787044"/>
                  <a:pt x="4571779" y="4223172"/>
                </a:cubicBezTo>
                <a:lnTo>
                  <a:pt x="4542246" y="4349060"/>
                </a:lnTo>
                <a:lnTo>
                  <a:pt x="0" y="4349060"/>
                </a:lnTo>
                <a:lnTo>
                  <a:pt x="0" y="145315"/>
                </a:lnTo>
                <a:lnTo>
                  <a:pt x="177713" y="92596"/>
                </a:lnTo>
                <a:cubicBezTo>
                  <a:pt x="453211" y="23999"/>
                  <a:pt x="737889" y="-7642"/>
                  <a:pt x="1027223" y="1561"/>
                </a:cubicBezTo>
                <a:close/>
              </a:path>
            </a:pathLst>
          </a:custGeom>
          <a:noFill/>
          <a:ln w="19050">
            <a:solidFill>
              <a:srgbClr val="FFFFFF">
                <a:alpha val="50000"/>
              </a:srgb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17" name="Freeform: Shape 16">
            <a:extLst>
              <a:ext uri="{FF2B5EF4-FFF2-40B4-BE49-F238E27FC236}">
                <a16:creationId xmlns:a16="http://schemas.microsoft.com/office/drawing/2014/main" id="{3C9C3854-C672-47D2-8FD3-15A88F6CE9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27910" y="-12717"/>
            <a:ext cx="4495812" cy="2866417"/>
          </a:xfrm>
          <a:custGeom>
            <a:avLst/>
            <a:gdLst>
              <a:gd name="connsiteX0" fmla="*/ 237339 w 4130517"/>
              <a:gd name="connsiteY0" fmla="*/ 0 h 2806419"/>
              <a:gd name="connsiteX1" fmla="*/ 3997489 w 4130517"/>
              <a:gd name="connsiteY1" fmla="*/ 0 h 2806419"/>
              <a:gd name="connsiteX2" fmla="*/ 4006148 w 4130517"/>
              <a:gd name="connsiteY2" fmla="*/ 24333 h 2806419"/>
              <a:gd name="connsiteX3" fmla="*/ 4130517 w 4130517"/>
              <a:gd name="connsiteY3" fmla="*/ 887307 h 2806419"/>
              <a:gd name="connsiteX4" fmla="*/ 3915925 w 4130517"/>
              <a:gd name="connsiteY4" fmla="*/ 1525677 h 2806419"/>
              <a:gd name="connsiteX5" fmla="*/ 3280571 w 4130517"/>
              <a:gd name="connsiteY5" fmla="*/ 2120090 h 2806419"/>
              <a:gd name="connsiteX6" fmla="*/ 3140878 w 4130517"/>
              <a:gd name="connsiteY6" fmla="*/ 2233796 h 2806419"/>
              <a:gd name="connsiteX7" fmla="*/ 1993019 w 4130517"/>
              <a:gd name="connsiteY7" fmla="*/ 2806419 h 2806419"/>
              <a:gd name="connsiteX8" fmla="*/ 480948 w 4130517"/>
              <a:gd name="connsiteY8" fmla="*/ 1875638 h 2806419"/>
              <a:gd name="connsiteX9" fmla="*/ 319805 w 4130517"/>
              <a:gd name="connsiteY9" fmla="*/ 1637519 h 2806419"/>
              <a:gd name="connsiteX10" fmla="*/ 0 w 4130517"/>
              <a:gd name="connsiteY10" fmla="*/ 887307 h 2806419"/>
              <a:gd name="connsiteX11" fmla="*/ 193231 w 4130517"/>
              <a:gd name="connsiteY11" fmla="*/ 79360 h 2806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130517" h="2806419">
                <a:moveTo>
                  <a:pt x="237339" y="0"/>
                </a:moveTo>
                <a:lnTo>
                  <a:pt x="3997489" y="0"/>
                </a:lnTo>
                <a:lnTo>
                  <a:pt x="4006148" y="24333"/>
                </a:lnTo>
                <a:cubicBezTo>
                  <a:pt x="4087750" y="288004"/>
                  <a:pt x="4130517" y="579903"/>
                  <a:pt x="4130517" y="887307"/>
                </a:cubicBezTo>
                <a:cubicBezTo>
                  <a:pt x="4130517" y="1132599"/>
                  <a:pt x="4064304" y="1329464"/>
                  <a:pt x="3915925" y="1525677"/>
                </a:cubicBezTo>
                <a:cubicBezTo>
                  <a:pt x="3760721" y="1730924"/>
                  <a:pt x="3527514" y="1919967"/>
                  <a:pt x="3280571" y="2120090"/>
                </a:cubicBezTo>
                <a:cubicBezTo>
                  <a:pt x="3235011" y="2156968"/>
                  <a:pt x="3187944" y="2195151"/>
                  <a:pt x="3140878" y="2233796"/>
                </a:cubicBezTo>
                <a:cubicBezTo>
                  <a:pt x="2719582" y="2579662"/>
                  <a:pt x="2412097" y="2806419"/>
                  <a:pt x="1993019" y="2806419"/>
                </a:cubicBezTo>
                <a:cubicBezTo>
                  <a:pt x="1354472" y="2806419"/>
                  <a:pt x="902244" y="2528070"/>
                  <a:pt x="480948" y="1875638"/>
                </a:cubicBezTo>
                <a:cubicBezTo>
                  <a:pt x="425816" y="1790244"/>
                  <a:pt x="371924" y="1712578"/>
                  <a:pt x="319805" y="1637519"/>
                </a:cubicBezTo>
                <a:cubicBezTo>
                  <a:pt x="103795" y="1326296"/>
                  <a:pt x="0" y="1164446"/>
                  <a:pt x="0" y="887307"/>
                </a:cubicBezTo>
                <a:cubicBezTo>
                  <a:pt x="0" y="612125"/>
                  <a:pt x="65060" y="340293"/>
                  <a:pt x="193231" y="79360"/>
                </a:cubicBezTo>
                <a:close/>
              </a:path>
            </a:pathLst>
          </a:custGeom>
          <a:noFill/>
          <a:ln w="19050">
            <a:solidFill>
              <a:srgbClr val="FFFFFF">
                <a:alpha val="50000"/>
              </a:srgb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19" name="Freeform: Shape 18">
            <a:extLst>
              <a:ext uri="{FF2B5EF4-FFF2-40B4-BE49-F238E27FC236}">
                <a16:creationId xmlns:a16="http://schemas.microsoft.com/office/drawing/2014/main" id="{5A5984C3-482F-4BE6-A94A-A4BC108D7D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5969413">
            <a:off x="5578738" y="1299898"/>
            <a:ext cx="2299137" cy="2600447"/>
          </a:xfrm>
          <a:custGeom>
            <a:avLst/>
            <a:gdLst>
              <a:gd name="connsiteX0" fmla="*/ 1448892 w 2805016"/>
              <a:gd name="connsiteY0" fmla="*/ 1295 h 3049345"/>
              <a:gd name="connsiteX1" fmla="*/ 1762036 w 2805016"/>
              <a:gd name="connsiteY1" fmla="*/ 37054 h 3049345"/>
              <a:gd name="connsiteX2" fmla="*/ 2172496 w 2805016"/>
              <a:gd name="connsiteY2" fmla="*/ 276646 h 3049345"/>
              <a:gd name="connsiteX3" fmla="*/ 2494528 w 2805016"/>
              <a:gd name="connsiteY3" fmla="*/ 816190 h 3049345"/>
              <a:gd name="connsiteX4" fmla="*/ 2553622 w 2805016"/>
              <a:gd name="connsiteY4" fmla="*/ 932591 h 3049345"/>
              <a:gd name="connsiteX5" fmla="*/ 2789833 w 2805016"/>
              <a:gd name="connsiteY5" fmla="*/ 1841650 h 3049345"/>
              <a:gd name="connsiteX6" fmla="*/ 1939259 w 2805016"/>
              <a:gd name="connsiteY6" fmla="*/ 2818274 h 3049345"/>
              <a:gd name="connsiteX7" fmla="*/ 1752834 w 2805016"/>
              <a:gd name="connsiteY7" fmla="*/ 2904144 h 3049345"/>
              <a:gd name="connsiteX8" fmla="*/ 1191447 w 2805016"/>
              <a:gd name="connsiteY8" fmla="*/ 3038170 h 3049345"/>
              <a:gd name="connsiteX9" fmla="*/ 661126 w 2805016"/>
              <a:gd name="connsiteY9" fmla="*/ 2791872 h 3049345"/>
              <a:gd name="connsiteX10" fmla="*/ 256115 w 2805016"/>
              <a:gd name="connsiteY10" fmla="*/ 2313690 h 3049345"/>
              <a:gd name="connsiteX11" fmla="*/ 30620 w 2805016"/>
              <a:gd name="connsiteY11" fmla="*/ 1690804 h 3049345"/>
              <a:gd name="connsiteX12" fmla="*/ 29591 w 2805016"/>
              <a:gd name="connsiteY12" fmla="*/ 1037726 h 3049345"/>
              <a:gd name="connsiteX13" fmla="*/ 244525 w 2805016"/>
              <a:gd name="connsiteY13" fmla="*/ 519197 h 3049345"/>
              <a:gd name="connsiteX14" fmla="*/ 622356 w 2805016"/>
              <a:gd name="connsiteY14" fmla="*/ 183048 h 3049345"/>
              <a:gd name="connsiteX15" fmla="*/ 1448892 w 2805016"/>
              <a:gd name="connsiteY15" fmla="*/ 1295 h 3049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5016" h="3049345">
                <a:moveTo>
                  <a:pt x="1448892" y="1295"/>
                </a:moveTo>
                <a:cubicBezTo>
                  <a:pt x="1551302" y="5038"/>
                  <a:pt x="1656071" y="16908"/>
                  <a:pt x="1762036" y="37054"/>
                </a:cubicBezTo>
                <a:cubicBezTo>
                  <a:pt x="1931145" y="69206"/>
                  <a:pt x="2057720" y="143119"/>
                  <a:pt x="2172496" y="276646"/>
                </a:cubicBezTo>
                <a:cubicBezTo>
                  <a:pt x="2292557" y="416316"/>
                  <a:pt x="2390672" y="610536"/>
                  <a:pt x="2494528" y="816190"/>
                </a:cubicBezTo>
                <a:cubicBezTo>
                  <a:pt x="2513659" y="854126"/>
                  <a:pt x="2533480" y="893328"/>
                  <a:pt x="2553622" y="932591"/>
                </a:cubicBezTo>
                <a:cubicBezTo>
                  <a:pt x="2733870" y="1284027"/>
                  <a:pt x="2847724" y="1537159"/>
                  <a:pt x="2789833" y="1841650"/>
                </a:cubicBezTo>
                <a:cubicBezTo>
                  <a:pt x="2701624" y="2305599"/>
                  <a:pt x="2447254" y="2597690"/>
                  <a:pt x="1939259" y="2818274"/>
                </a:cubicBezTo>
                <a:cubicBezTo>
                  <a:pt x="1872770" y="2847138"/>
                  <a:pt x="1811781" y="2876114"/>
                  <a:pt x="1752834" y="2904144"/>
                </a:cubicBezTo>
                <a:cubicBezTo>
                  <a:pt x="1508432" y="3020297"/>
                  <a:pt x="1382512" y="3074496"/>
                  <a:pt x="1191447" y="3038170"/>
                </a:cubicBezTo>
                <a:cubicBezTo>
                  <a:pt x="1001732" y="3002100"/>
                  <a:pt x="823313" y="2919199"/>
                  <a:pt x="661126" y="2791872"/>
                </a:cubicBezTo>
                <a:cubicBezTo>
                  <a:pt x="502474" y="2667286"/>
                  <a:pt x="366163" y="2506376"/>
                  <a:pt x="256115" y="2313690"/>
                </a:cubicBezTo>
                <a:cubicBezTo>
                  <a:pt x="147904" y="2124290"/>
                  <a:pt x="69906" y="1908939"/>
                  <a:pt x="30620" y="1690804"/>
                </a:cubicBezTo>
                <a:cubicBezTo>
                  <a:pt x="-9871" y="1466769"/>
                  <a:pt x="-10191" y="1246967"/>
                  <a:pt x="29591" y="1037726"/>
                </a:cubicBezTo>
                <a:cubicBezTo>
                  <a:pt x="67109" y="840400"/>
                  <a:pt x="139452" y="665977"/>
                  <a:pt x="244525" y="519197"/>
                </a:cubicBezTo>
                <a:cubicBezTo>
                  <a:pt x="343054" y="381648"/>
                  <a:pt x="470192" y="268558"/>
                  <a:pt x="622356" y="183048"/>
                </a:cubicBezTo>
                <a:cubicBezTo>
                  <a:pt x="855671" y="51991"/>
                  <a:pt x="1141662" y="-9932"/>
                  <a:pt x="1448892" y="1295"/>
                </a:cubicBezTo>
                <a:close/>
              </a:path>
            </a:pathLst>
          </a:custGeom>
          <a:noFill/>
          <a:ln w="19050">
            <a:solidFill>
              <a:srgbClr val="FFFFFF">
                <a:alpha val="50000"/>
              </a:srgb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8" name="TextBox 7">
            <a:extLst>
              <a:ext uri="{FF2B5EF4-FFF2-40B4-BE49-F238E27FC236}">
                <a16:creationId xmlns:a16="http://schemas.microsoft.com/office/drawing/2014/main" id="{9302FEB7-F951-8CC9-0E40-081ED5EB58C5}"/>
              </a:ext>
            </a:extLst>
          </p:cNvPr>
          <p:cNvSpPr txBox="1"/>
          <p:nvPr/>
        </p:nvSpPr>
        <p:spPr>
          <a:xfrm>
            <a:off x="4944979" y="3749689"/>
            <a:ext cx="6769184" cy="1573724"/>
          </a:xfrm>
          <a:prstGeom prst="rect">
            <a:avLst/>
          </a:prstGeom>
        </p:spPr>
        <p:txBody>
          <a:bodyPr rot="0" spcFirstLastPara="0" vertOverflow="overflow" horzOverflow="overflow" vert="horz" lIns="91440" tIns="45720" rIns="91440" bIns="45720" numCol="1" spcCol="0" rtlCol="0" fromWordArt="0" anchor="b" anchorCtr="0" forceAA="0" compatLnSpc="1">
            <a:prstTxWarp prst="textNoShape">
              <a:avLst/>
            </a:prstTxWarp>
            <a:normAutofit/>
          </a:bodyPr>
          <a:lstStyle/>
          <a:p>
            <a:pPr>
              <a:lnSpc>
                <a:spcPct val="90000"/>
              </a:lnSpc>
              <a:spcBef>
                <a:spcPct val="0"/>
              </a:spcBef>
              <a:spcAft>
                <a:spcPts val="600"/>
              </a:spcAft>
            </a:pPr>
            <a:r>
              <a:rPr lang="en-US" sz="4800" kern="1200" dirty="0">
                <a:solidFill>
                  <a:schemeClr val="tx1"/>
                </a:solidFill>
                <a:latin typeface="+mj-lt"/>
                <a:ea typeface="+mj-ea"/>
                <a:cs typeface="+mj-cs"/>
              </a:rPr>
              <a:t>Social Media </a:t>
            </a:r>
          </a:p>
        </p:txBody>
      </p:sp>
      <p:pic>
        <p:nvPicPr>
          <p:cNvPr id="4" name="Picture 3" descr="A screenshot of a social media post&#10;&#10;AI-generated content may be incorrect.">
            <a:extLst>
              <a:ext uri="{FF2B5EF4-FFF2-40B4-BE49-F238E27FC236}">
                <a16:creationId xmlns:a16="http://schemas.microsoft.com/office/drawing/2014/main" id="{49B31579-5CC1-6EC2-6E98-40EAB46685E1}"/>
              </a:ext>
            </a:extLst>
          </p:cNvPr>
          <p:cNvPicPr>
            <a:picLocks noChangeAspect="1"/>
          </p:cNvPicPr>
          <p:nvPr/>
        </p:nvPicPr>
        <p:blipFill>
          <a:blip r:embed="rId3"/>
          <a:srcRect l="19758" r="12457" b="-3"/>
          <a:stretch>
            <a:fillRect/>
          </a:stretch>
        </p:blipFill>
        <p:spPr>
          <a:xfrm>
            <a:off x="1620005" y="10"/>
            <a:ext cx="4077699" cy="2646937"/>
          </a:xfrm>
          <a:custGeom>
            <a:avLst/>
            <a:gdLst/>
            <a:ahLst/>
            <a:cxnLst/>
            <a:rect l="l" t="t" r="r" b="b"/>
            <a:pathLst>
              <a:path w="4077699" h="2646947">
                <a:moveTo>
                  <a:pt x="298869" y="0"/>
                </a:moveTo>
                <a:lnTo>
                  <a:pt x="3905710" y="0"/>
                </a:lnTo>
                <a:lnTo>
                  <a:pt x="3954920" y="126877"/>
                </a:lnTo>
                <a:cubicBezTo>
                  <a:pt x="4035479" y="365716"/>
                  <a:pt x="4077699" y="630123"/>
                  <a:pt x="4077699" y="908578"/>
                </a:cubicBezTo>
                <a:cubicBezTo>
                  <a:pt x="4077699" y="1130767"/>
                  <a:pt x="4012333" y="1309091"/>
                  <a:pt x="3865851" y="1486825"/>
                </a:cubicBezTo>
                <a:cubicBezTo>
                  <a:pt x="3712631" y="1672742"/>
                  <a:pt x="3482407" y="1843981"/>
                  <a:pt x="3238621" y="2025257"/>
                </a:cubicBezTo>
                <a:cubicBezTo>
                  <a:pt x="3193644" y="2058662"/>
                  <a:pt x="3147179" y="2093247"/>
                  <a:pt x="3100715" y="2128254"/>
                </a:cubicBezTo>
                <a:cubicBezTo>
                  <a:pt x="2684806" y="2441546"/>
                  <a:pt x="2381253" y="2646947"/>
                  <a:pt x="1967534" y="2646947"/>
                </a:cubicBezTo>
                <a:cubicBezTo>
                  <a:pt x="1337153" y="2646947"/>
                  <a:pt x="890707" y="2394813"/>
                  <a:pt x="474798" y="1803828"/>
                </a:cubicBezTo>
                <a:cubicBezTo>
                  <a:pt x="420372" y="1726474"/>
                  <a:pt x="367168" y="1656124"/>
                  <a:pt x="315716" y="1588134"/>
                </a:cubicBezTo>
                <a:cubicBezTo>
                  <a:pt x="102468" y="1306222"/>
                  <a:pt x="0" y="1159615"/>
                  <a:pt x="0" y="908578"/>
                </a:cubicBezTo>
                <a:cubicBezTo>
                  <a:pt x="0" y="659312"/>
                  <a:pt x="64228" y="413080"/>
                  <a:pt x="190760" y="176721"/>
                </a:cubicBezTo>
                <a:cubicBezTo>
                  <a:pt x="221715" y="118918"/>
                  <a:pt x="255994" y="62336"/>
                  <a:pt x="293522" y="7075"/>
                </a:cubicBezTo>
                <a:close/>
              </a:path>
            </a:pathLst>
          </a:custGeom>
        </p:spPr>
      </p:pic>
      <p:pic>
        <p:nvPicPr>
          <p:cNvPr id="6" name="Picture 5" descr="File:LinkedIn icon.svg - Wikimedia Commons">
            <a:extLst>
              <a:ext uri="{FF2B5EF4-FFF2-40B4-BE49-F238E27FC236}">
                <a16:creationId xmlns:a16="http://schemas.microsoft.com/office/drawing/2014/main" id="{8D9B56D5-5630-454F-1E3D-F735655771E7}"/>
              </a:ext>
            </a:extLst>
          </p:cNvPr>
          <p:cNvPicPr>
            <a:picLocks noChangeAspect="1"/>
          </p:cNvPicPr>
          <p:nvPr/>
        </p:nvPicPr>
        <p:blipFill>
          <a:blip r:embed="rId4"/>
          <a:srcRect t="7399" r="1" b="1"/>
          <a:stretch>
            <a:fillRect/>
          </a:stretch>
        </p:blipFill>
        <p:spPr>
          <a:xfrm>
            <a:off x="5584924" y="1547578"/>
            <a:ext cx="2292493" cy="2122880"/>
          </a:xfrm>
          <a:custGeom>
            <a:avLst/>
            <a:gdLst/>
            <a:ahLst/>
            <a:cxnLst/>
            <a:rect l="l" t="t" r="r" b="b"/>
            <a:pathLst>
              <a:path w="2292493" h="2122880">
                <a:moveTo>
                  <a:pt x="1235443" y="101"/>
                </a:moveTo>
                <a:cubicBezTo>
                  <a:pt x="1263084" y="-395"/>
                  <a:pt x="1291217" y="936"/>
                  <a:pt x="1320072" y="4230"/>
                </a:cubicBezTo>
                <a:cubicBezTo>
                  <a:pt x="1671802" y="44384"/>
                  <a:pt x="1902125" y="218473"/>
                  <a:pt x="2090172" y="586366"/>
                </a:cubicBezTo>
                <a:cubicBezTo>
                  <a:pt x="2114779" y="634518"/>
                  <a:pt x="2139225" y="678547"/>
                  <a:pt x="2162870" y="721101"/>
                </a:cubicBezTo>
                <a:cubicBezTo>
                  <a:pt x="2260860" y="897539"/>
                  <a:pt x="2307113" y="988758"/>
                  <a:pt x="2288417" y="1133777"/>
                </a:cubicBezTo>
                <a:cubicBezTo>
                  <a:pt x="2269852" y="1277773"/>
                  <a:pt x="2215677" y="1415925"/>
                  <a:pt x="2127475" y="1544405"/>
                </a:cubicBezTo>
                <a:cubicBezTo>
                  <a:pt x="2041168" y="1670087"/>
                  <a:pt x="1926635" y="1781072"/>
                  <a:pt x="1787108" y="1874175"/>
                </a:cubicBezTo>
                <a:cubicBezTo>
                  <a:pt x="1649962" y="1965719"/>
                  <a:pt x="1492014" y="2036098"/>
                  <a:pt x="1330248" y="2077660"/>
                </a:cubicBezTo>
                <a:cubicBezTo>
                  <a:pt x="1164114" y="2120453"/>
                  <a:pt x="999359" y="2132944"/>
                  <a:pt x="840730" y="2114835"/>
                </a:cubicBezTo>
                <a:cubicBezTo>
                  <a:pt x="691132" y="2097757"/>
                  <a:pt x="557149" y="2053337"/>
                  <a:pt x="442425" y="1982881"/>
                </a:cubicBezTo>
                <a:cubicBezTo>
                  <a:pt x="334913" y="1916810"/>
                  <a:pt x="244458" y="1827961"/>
                  <a:pt x="173560" y="1718848"/>
                </a:cubicBezTo>
                <a:cubicBezTo>
                  <a:pt x="83005" y="1579424"/>
                  <a:pt x="26806" y="1409945"/>
                  <a:pt x="7516" y="1223899"/>
                </a:cubicBezTo>
                <a:cubicBezTo>
                  <a:pt x="-4057" y="1112273"/>
                  <a:pt x="-2343" y="994681"/>
                  <a:pt x="13211" y="874039"/>
                </a:cubicBezTo>
                <a:cubicBezTo>
                  <a:pt x="29758" y="745684"/>
                  <a:pt x="79512" y="646833"/>
                  <a:pt x="174480" y="553491"/>
                </a:cubicBezTo>
                <a:cubicBezTo>
                  <a:pt x="273817" y="455849"/>
                  <a:pt x="415027" y="371593"/>
                  <a:pt x="564552" y="282403"/>
                </a:cubicBezTo>
                <a:cubicBezTo>
                  <a:pt x="592135" y="265970"/>
                  <a:pt x="620637" y="248950"/>
                  <a:pt x="649169" y="231687"/>
                </a:cubicBezTo>
                <a:cubicBezTo>
                  <a:pt x="872639" y="96509"/>
                  <a:pt x="1041960" y="3569"/>
                  <a:pt x="1235443" y="101"/>
                </a:cubicBezTo>
                <a:close/>
              </a:path>
            </a:pathLst>
          </a:custGeom>
        </p:spPr>
      </p:pic>
      <p:sp>
        <p:nvSpPr>
          <p:cNvPr id="21" name="Freeform: Shape 20">
            <a:extLst>
              <a:ext uri="{FF2B5EF4-FFF2-40B4-BE49-F238E27FC236}">
                <a16:creationId xmlns:a16="http://schemas.microsoft.com/office/drawing/2014/main" id="{BA3354A6-35AE-4D59-AB14-C804900E9D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20005" y="0"/>
            <a:ext cx="4077699" cy="2646947"/>
          </a:xfrm>
          <a:custGeom>
            <a:avLst/>
            <a:gdLst>
              <a:gd name="connsiteX0" fmla="*/ 298869 w 4077699"/>
              <a:gd name="connsiteY0" fmla="*/ 0 h 2646947"/>
              <a:gd name="connsiteX1" fmla="*/ 392277 w 4077699"/>
              <a:gd name="connsiteY1" fmla="*/ 0 h 2646947"/>
              <a:gd name="connsiteX2" fmla="*/ 387217 w 4077699"/>
              <a:gd name="connsiteY2" fmla="*/ 6841 h 2646947"/>
              <a:gd name="connsiteX3" fmla="*/ 289956 w 4077699"/>
              <a:gd name="connsiteY3" fmla="*/ 170861 h 2646947"/>
              <a:gd name="connsiteX4" fmla="*/ 109408 w 4077699"/>
              <a:gd name="connsiteY4" fmla="*/ 878451 h 2646947"/>
              <a:gd name="connsiteX5" fmla="*/ 183128 w 4077699"/>
              <a:gd name="connsiteY5" fmla="*/ 1195768 h 2646947"/>
              <a:gd name="connsiteX6" fmla="*/ 190272 w 4077699"/>
              <a:gd name="connsiteY6" fmla="*/ 1207732 h 2646947"/>
              <a:gd name="connsiteX7" fmla="*/ 207472 w 4077699"/>
              <a:gd name="connsiteY7" fmla="*/ 1253396 h 2646947"/>
              <a:gd name="connsiteX8" fmla="*/ 425597 w 4077699"/>
              <a:gd name="connsiteY8" fmla="*/ 1574987 h 2646947"/>
              <a:gd name="connsiteX9" fmla="*/ 571502 w 4077699"/>
              <a:gd name="connsiteY9" fmla="*/ 1772408 h 2646947"/>
              <a:gd name="connsiteX10" fmla="*/ 1019876 w 4077699"/>
              <a:gd name="connsiteY10" fmla="*/ 2254288 h 2646947"/>
              <a:gd name="connsiteX11" fmla="*/ 1170214 w 4077699"/>
              <a:gd name="connsiteY11" fmla="*/ 2353167 h 2646947"/>
              <a:gd name="connsiteX12" fmla="*/ 1189078 w 4077699"/>
              <a:gd name="connsiteY12" fmla="*/ 2365867 h 2646947"/>
              <a:gd name="connsiteX13" fmla="*/ 1971610 w 4077699"/>
              <a:gd name="connsiteY13" fmla="*/ 2559177 h 2646947"/>
              <a:gd name="connsiteX14" fmla="*/ 3044126 w 4077699"/>
              <a:gd name="connsiteY14" fmla="*/ 2057684 h 2646947"/>
              <a:gd name="connsiteX15" fmla="*/ 3174649 w 4077699"/>
              <a:gd name="connsiteY15" fmla="*/ 1958102 h 2646947"/>
              <a:gd name="connsiteX16" fmla="*/ 3768300 w 4077699"/>
              <a:gd name="connsiteY16" fmla="*/ 1437524 h 2646947"/>
              <a:gd name="connsiteX17" fmla="*/ 3968807 w 4077699"/>
              <a:gd name="connsiteY17" fmla="*/ 878451 h 2646947"/>
              <a:gd name="connsiteX18" fmla="*/ 3852601 w 4077699"/>
              <a:gd name="connsiteY18" fmla="*/ 122670 h 2646947"/>
              <a:gd name="connsiteX19" fmla="*/ 3806026 w 4077699"/>
              <a:gd name="connsiteY19" fmla="*/ 0 h 2646947"/>
              <a:gd name="connsiteX20" fmla="*/ 3905710 w 4077699"/>
              <a:gd name="connsiteY20" fmla="*/ 0 h 2646947"/>
              <a:gd name="connsiteX21" fmla="*/ 3954920 w 4077699"/>
              <a:gd name="connsiteY21" fmla="*/ 126878 h 2646947"/>
              <a:gd name="connsiteX22" fmla="*/ 4077699 w 4077699"/>
              <a:gd name="connsiteY22" fmla="*/ 908578 h 2646947"/>
              <a:gd name="connsiteX23" fmla="*/ 3865851 w 4077699"/>
              <a:gd name="connsiteY23" fmla="*/ 1486825 h 2646947"/>
              <a:gd name="connsiteX24" fmla="*/ 3238621 w 4077699"/>
              <a:gd name="connsiteY24" fmla="*/ 2025258 h 2646947"/>
              <a:gd name="connsiteX25" fmla="*/ 3100715 w 4077699"/>
              <a:gd name="connsiteY25" fmla="*/ 2128254 h 2646947"/>
              <a:gd name="connsiteX26" fmla="*/ 1967534 w 4077699"/>
              <a:gd name="connsiteY26" fmla="*/ 2646947 h 2646947"/>
              <a:gd name="connsiteX27" fmla="*/ 474798 w 4077699"/>
              <a:gd name="connsiteY27" fmla="*/ 1803828 h 2646947"/>
              <a:gd name="connsiteX28" fmla="*/ 315716 w 4077699"/>
              <a:gd name="connsiteY28" fmla="*/ 1588134 h 2646947"/>
              <a:gd name="connsiteX29" fmla="*/ 0 w 4077699"/>
              <a:gd name="connsiteY29" fmla="*/ 908578 h 2646947"/>
              <a:gd name="connsiteX30" fmla="*/ 190760 w 4077699"/>
              <a:gd name="connsiteY30" fmla="*/ 176721 h 2646947"/>
              <a:gd name="connsiteX31" fmla="*/ 293521 w 4077699"/>
              <a:gd name="connsiteY31" fmla="*/ 7075 h 2646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4077699" h="2646947">
                <a:moveTo>
                  <a:pt x="298869" y="0"/>
                </a:moveTo>
                <a:lnTo>
                  <a:pt x="392277" y="0"/>
                </a:lnTo>
                <a:lnTo>
                  <a:pt x="387217" y="6841"/>
                </a:lnTo>
                <a:cubicBezTo>
                  <a:pt x="351698" y="60269"/>
                  <a:pt x="319254" y="114975"/>
                  <a:pt x="289956" y="170861"/>
                </a:cubicBezTo>
                <a:cubicBezTo>
                  <a:pt x="170198" y="399383"/>
                  <a:pt x="109408" y="637450"/>
                  <a:pt x="109408" y="878451"/>
                </a:cubicBezTo>
                <a:cubicBezTo>
                  <a:pt x="109408" y="999807"/>
                  <a:pt x="133654" y="1095922"/>
                  <a:pt x="183128" y="1195768"/>
                </a:cubicBezTo>
                <a:lnTo>
                  <a:pt x="190272" y="1207732"/>
                </a:lnTo>
                <a:lnTo>
                  <a:pt x="207472" y="1253396"/>
                </a:lnTo>
                <a:cubicBezTo>
                  <a:pt x="255415" y="1347918"/>
                  <a:pt x="327805" y="1445972"/>
                  <a:pt x="425597" y="1574987"/>
                </a:cubicBezTo>
                <a:cubicBezTo>
                  <a:pt x="472787" y="1637218"/>
                  <a:pt x="521584" y="1701608"/>
                  <a:pt x="571502" y="1772408"/>
                </a:cubicBezTo>
                <a:cubicBezTo>
                  <a:pt x="714549" y="1975254"/>
                  <a:pt x="861533" y="2134485"/>
                  <a:pt x="1019876" y="2254288"/>
                </a:cubicBezTo>
                <a:lnTo>
                  <a:pt x="1170214" y="2353167"/>
                </a:lnTo>
                <a:lnTo>
                  <a:pt x="1189078" y="2365867"/>
                </a:lnTo>
                <a:cubicBezTo>
                  <a:pt x="1418499" y="2498234"/>
                  <a:pt x="1673294" y="2559177"/>
                  <a:pt x="1971610" y="2559177"/>
                </a:cubicBezTo>
                <a:cubicBezTo>
                  <a:pt x="2363180" y="2559177"/>
                  <a:pt x="2650483" y="2360587"/>
                  <a:pt x="3044126" y="2057684"/>
                </a:cubicBezTo>
                <a:cubicBezTo>
                  <a:pt x="3088102" y="2023837"/>
                  <a:pt x="3132080" y="1990399"/>
                  <a:pt x="3174649" y="1958102"/>
                </a:cubicBezTo>
                <a:cubicBezTo>
                  <a:pt x="3405384" y="1782837"/>
                  <a:pt x="3623283" y="1617276"/>
                  <a:pt x="3768300" y="1437524"/>
                </a:cubicBezTo>
                <a:cubicBezTo>
                  <a:pt x="3906940" y="1265683"/>
                  <a:pt x="3968807" y="1093272"/>
                  <a:pt x="3968807" y="878451"/>
                </a:cubicBezTo>
                <a:cubicBezTo>
                  <a:pt x="3968807" y="609229"/>
                  <a:pt x="3928847" y="353589"/>
                  <a:pt x="3852601" y="122670"/>
                </a:cubicBezTo>
                <a:lnTo>
                  <a:pt x="3806026" y="0"/>
                </a:lnTo>
                <a:lnTo>
                  <a:pt x="3905710" y="0"/>
                </a:lnTo>
                <a:lnTo>
                  <a:pt x="3954920" y="126878"/>
                </a:lnTo>
                <a:cubicBezTo>
                  <a:pt x="4035479" y="365716"/>
                  <a:pt x="4077699" y="630123"/>
                  <a:pt x="4077699" y="908578"/>
                </a:cubicBezTo>
                <a:cubicBezTo>
                  <a:pt x="4077699" y="1130767"/>
                  <a:pt x="4012333" y="1309091"/>
                  <a:pt x="3865851" y="1486825"/>
                </a:cubicBezTo>
                <a:cubicBezTo>
                  <a:pt x="3712631" y="1672742"/>
                  <a:pt x="3482407" y="1843981"/>
                  <a:pt x="3238621" y="2025258"/>
                </a:cubicBezTo>
                <a:cubicBezTo>
                  <a:pt x="3193644" y="2058662"/>
                  <a:pt x="3147179" y="2093248"/>
                  <a:pt x="3100715" y="2128254"/>
                </a:cubicBezTo>
                <a:cubicBezTo>
                  <a:pt x="2684806" y="2441546"/>
                  <a:pt x="2381253" y="2646947"/>
                  <a:pt x="1967534" y="2646947"/>
                </a:cubicBezTo>
                <a:cubicBezTo>
                  <a:pt x="1337153" y="2646947"/>
                  <a:pt x="890707" y="2394813"/>
                  <a:pt x="474798" y="1803828"/>
                </a:cubicBezTo>
                <a:cubicBezTo>
                  <a:pt x="420372" y="1726474"/>
                  <a:pt x="367168" y="1656124"/>
                  <a:pt x="315716" y="1588134"/>
                </a:cubicBezTo>
                <a:cubicBezTo>
                  <a:pt x="102468" y="1306223"/>
                  <a:pt x="0" y="1159615"/>
                  <a:pt x="0" y="908578"/>
                </a:cubicBezTo>
                <a:cubicBezTo>
                  <a:pt x="0" y="659312"/>
                  <a:pt x="64228" y="413080"/>
                  <a:pt x="190760" y="176721"/>
                </a:cubicBezTo>
                <a:cubicBezTo>
                  <a:pt x="221715" y="118918"/>
                  <a:pt x="255994" y="62336"/>
                  <a:pt x="293521" y="7075"/>
                </a:cubicBez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23" name="Freeform: Shape 22">
            <a:extLst>
              <a:ext uri="{FF2B5EF4-FFF2-40B4-BE49-F238E27FC236}">
                <a16:creationId xmlns:a16="http://schemas.microsoft.com/office/drawing/2014/main" id="{4007F102-B4E3-4315-BAED-4C480A7F03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5969413">
            <a:off x="5678778" y="1463140"/>
            <a:ext cx="2104785" cy="2291756"/>
          </a:xfrm>
          <a:custGeom>
            <a:avLst/>
            <a:gdLst>
              <a:gd name="connsiteX0" fmla="*/ 2023353 w 2104785"/>
              <a:gd name="connsiteY0" fmla="*/ 1284444 h 2291756"/>
              <a:gd name="connsiteX1" fmla="*/ 1845451 w 2104785"/>
              <a:gd name="connsiteY1" fmla="*/ 738354 h 2291756"/>
              <a:gd name="connsiteX2" fmla="*/ 1803825 w 2104785"/>
              <a:gd name="connsiteY2" fmla="*/ 658465 h 2291756"/>
              <a:gd name="connsiteX3" fmla="*/ 1577531 w 2104785"/>
              <a:gd name="connsiteY3" fmla="*/ 287879 h 2291756"/>
              <a:gd name="connsiteX4" fmla="*/ 1291674 w 2104785"/>
              <a:gd name="connsiteY4" fmla="*/ 121748 h 2291756"/>
              <a:gd name="connsiteX5" fmla="*/ 969299 w 2104785"/>
              <a:gd name="connsiteY5" fmla="*/ 94904 h 2291756"/>
              <a:gd name="connsiteX6" fmla="*/ 502626 w 2104785"/>
              <a:gd name="connsiteY6" fmla="*/ 214833 h 2291756"/>
              <a:gd name="connsiteX7" fmla="*/ 242694 w 2104785"/>
              <a:gd name="connsiteY7" fmla="*/ 442328 h 2291756"/>
              <a:gd name="connsiteX8" fmla="*/ 96707 w 2104785"/>
              <a:gd name="connsiteY8" fmla="*/ 795407 h 2291756"/>
              <a:gd name="connsiteX9" fmla="*/ 101173 w 2104785"/>
              <a:gd name="connsiteY9" fmla="*/ 1241694 h 2291756"/>
              <a:gd name="connsiteX10" fmla="*/ 261039 w 2104785"/>
              <a:gd name="connsiteY10" fmla="*/ 1668667 h 2291756"/>
              <a:gd name="connsiteX11" fmla="*/ 322410 w 2104785"/>
              <a:gd name="connsiteY11" fmla="*/ 1763813 h 2291756"/>
              <a:gd name="connsiteX12" fmla="*/ 346848 w 2104785"/>
              <a:gd name="connsiteY12" fmla="*/ 1795056 h 2291756"/>
              <a:gd name="connsiteX13" fmla="*/ 361092 w 2104785"/>
              <a:gd name="connsiteY13" fmla="*/ 1818185 h 2291756"/>
              <a:gd name="connsiteX14" fmla="*/ 572684 w 2104785"/>
              <a:gd name="connsiteY14" fmla="*/ 2050800 h 2291756"/>
              <a:gd name="connsiteX15" fmla="*/ 925201 w 2104785"/>
              <a:gd name="connsiteY15" fmla="*/ 2220268 h 2291756"/>
              <a:gd name="connsiteX16" fmla="*/ 1297410 w 2104785"/>
              <a:gd name="connsiteY16" fmla="*/ 2130336 h 2291756"/>
              <a:gd name="connsiteX17" fmla="*/ 1420912 w 2104785"/>
              <a:gd name="connsiteY17" fmla="*/ 2072252 h 2291756"/>
              <a:gd name="connsiteX18" fmla="*/ 1868653 w 2104785"/>
              <a:gd name="connsiteY18" fmla="*/ 1718003 h 2291756"/>
              <a:gd name="connsiteX19" fmla="*/ 1887533 w 2104785"/>
              <a:gd name="connsiteY19" fmla="*/ 1682401 h 2291756"/>
              <a:gd name="connsiteX20" fmla="*/ 1896444 w 2104785"/>
              <a:gd name="connsiteY20" fmla="*/ 1670669 h 2291756"/>
              <a:gd name="connsiteX21" fmla="*/ 2014388 w 2104785"/>
              <a:gd name="connsiteY21" fmla="*/ 1360945 h 2291756"/>
              <a:gd name="connsiteX22" fmla="*/ 2023353 w 2104785"/>
              <a:gd name="connsiteY22" fmla="*/ 1284444 h 2291756"/>
              <a:gd name="connsiteX23" fmla="*/ 2104032 w 2104785"/>
              <a:gd name="connsiteY23" fmla="*/ 1308097 h 2291756"/>
              <a:gd name="connsiteX24" fmla="*/ 2094240 w 2104785"/>
              <a:gd name="connsiteY24" fmla="*/ 1392259 h 2291756"/>
              <a:gd name="connsiteX25" fmla="*/ 1461797 w 2104785"/>
              <a:gd name="connsiteY25" fmla="*/ 2121609 h 2291756"/>
              <a:gd name="connsiteX26" fmla="*/ 1322492 w 2104785"/>
              <a:gd name="connsiteY26" fmla="*/ 2185114 h 2291756"/>
              <a:gd name="connsiteX27" fmla="*/ 902329 w 2104785"/>
              <a:gd name="connsiteY27" fmla="*/ 2282718 h 2291756"/>
              <a:gd name="connsiteX28" fmla="*/ 503412 w 2104785"/>
              <a:gd name="connsiteY28" fmla="*/ 2094616 h 2291756"/>
              <a:gd name="connsiteX29" fmla="*/ 197197 w 2104785"/>
              <a:gd name="connsiteY29" fmla="*/ 1732912 h 2291756"/>
              <a:gd name="connsiteX30" fmla="*/ 24790 w 2104785"/>
              <a:gd name="connsiteY30" fmla="*/ 1263441 h 2291756"/>
              <a:gd name="connsiteX31" fmla="*/ 20509 w 2104785"/>
              <a:gd name="connsiteY31" fmla="*/ 772532 h 2291756"/>
              <a:gd name="connsiteX32" fmla="*/ 178862 w 2104785"/>
              <a:gd name="connsiteY32" fmla="*/ 383966 h 2291756"/>
              <a:gd name="connsiteX33" fmla="*/ 460322 w 2104785"/>
              <a:gd name="connsiteY33" fmla="*/ 133403 h 2291756"/>
              <a:gd name="connsiteX34" fmla="*/ 965287 w 2104785"/>
              <a:gd name="connsiteY34" fmla="*/ 907 h 2291756"/>
              <a:gd name="connsiteX35" fmla="*/ 1313979 w 2104785"/>
              <a:gd name="connsiteY35" fmla="*/ 30038 h 2291756"/>
              <a:gd name="connsiteX36" fmla="*/ 1622997 w 2104785"/>
              <a:gd name="connsiteY36" fmla="*/ 212429 h 2291756"/>
              <a:gd name="connsiteX37" fmla="*/ 1867331 w 2104785"/>
              <a:gd name="connsiteY37" fmla="*/ 619793 h 2291756"/>
              <a:gd name="connsiteX38" fmla="*/ 1912261 w 2104785"/>
              <a:gd name="connsiteY38" fmla="*/ 707619 h 2291756"/>
              <a:gd name="connsiteX39" fmla="*/ 2104032 w 2104785"/>
              <a:gd name="connsiteY39" fmla="*/ 1308097 h 2291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104785" h="2291756">
                <a:moveTo>
                  <a:pt x="2023353" y="1284444"/>
                </a:moveTo>
                <a:cubicBezTo>
                  <a:pt x="2031943" y="1108744"/>
                  <a:pt x="1956528" y="949413"/>
                  <a:pt x="1845451" y="738354"/>
                </a:cubicBezTo>
                <a:cubicBezTo>
                  <a:pt x="1831266" y="711406"/>
                  <a:pt x="1817303" y="684501"/>
                  <a:pt x="1803825" y="658465"/>
                </a:cubicBezTo>
                <a:cubicBezTo>
                  <a:pt x="1730664" y="517322"/>
                  <a:pt x="1661547" y="384026"/>
                  <a:pt x="1577531" y="287879"/>
                </a:cubicBezTo>
                <a:cubicBezTo>
                  <a:pt x="1497216" y="195961"/>
                  <a:pt x="1409064" y="144710"/>
                  <a:pt x="1291674" y="121748"/>
                </a:cubicBezTo>
                <a:cubicBezTo>
                  <a:pt x="1181338" y="100166"/>
                  <a:pt x="1072971" y="91324"/>
                  <a:pt x="969299" y="94904"/>
                </a:cubicBezTo>
                <a:cubicBezTo>
                  <a:pt x="796509" y="100872"/>
                  <a:pt x="636753" y="141341"/>
                  <a:pt x="502626" y="214833"/>
                </a:cubicBezTo>
                <a:cubicBezTo>
                  <a:pt x="397658" y="272375"/>
                  <a:pt x="310190" y="348911"/>
                  <a:pt x="242694" y="442328"/>
                </a:cubicBezTo>
                <a:cubicBezTo>
                  <a:pt x="170713" y="542015"/>
                  <a:pt x="121575" y="660783"/>
                  <a:pt x="96707" y="795407"/>
                </a:cubicBezTo>
                <a:cubicBezTo>
                  <a:pt x="70339" y="938158"/>
                  <a:pt x="71822" y="1088362"/>
                  <a:pt x="101173" y="1241694"/>
                </a:cubicBezTo>
                <a:cubicBezTo>
                  <a:pt x="129656" y="1390988"/>
                  <a:pt x="184952" y="1538606"/>
                  <a:pt x="261039" y="1668667"/>
                </a:cubicBezTo>
                <a:cubicBezTo>
                  <a:pt x="280384" y="1701746"/>
                  <a:pt x="300855" y="1733478"/>
                  <a:pt x="322410" y="1763813"/>
                </a:cubicBezTo>
                <a:lnTo>
                  <a:pt x="346848" y="1795056"/>
                </a:lnTo>
                <a:lnTo>
                  <a:pt x="361092" y="1818185"/>
                </a:lnTo>
                <a:cubicBezTo>
                  <a:pt x="422597" y="1908754"/>
                  <a:pt x="493496" y="1986730"/>
                  <a:pt x="572684" y="2050800"/>
                </a:cubicBezTo>
                <a:cubicBezTo>
                  <a:pt x="680619" y="2138109"/>
                  <a:pt x="799219" y="2195149"/>
                  <a:pt x="925201" y="2220268"/>
                </a:cubicBezTo>
                <a:cubicBezTo>
                  <a:pt x="1052079" y="2245566"/>
                  <a:pt x="1135508" y="2208926"/>
                  <a:pt x="1297410" y="2130336"/>
                </a:cubicBezTo>
                <a:cubicBezTo>
                  <a:pt x="1336459" y="2111372"/>
                  <a:pt x="1376862" y="2091764"/>
                  <a:pt x="1420912" y="2072252"/>
                </a:cubicBezTo>
                <a:cubicBezTo>
                  <a:pt x="1631268" y="1979045"/>
                  <a:pt x="1775811" y="1866515"/>
                  <a:pt x="1868653" y="1718003"/>
                </a:cubicBezTo>
                <a:lnTo>
                  <a:pt x="1887533" y="1682401"/>
                </a:lnTo>
                <a:lnTo>
                  <a:pt x="1896444" y="1670669"/>
                </a:lnTo>
                <a:cubicBezTo>
                  <a:pt x="1954203" y="1581687"/>
                  <a:pt x="1992462" y="1479642"/>
                  <a:pt x="2014388" y="1360945"/>
                </a:cubicBezTo>
                <a:cubicBezTo>
                  <a:pt x="2019185" y="1334978"/>
                  <a:pt x="2022126" y="1309545"/>
                  <a:pt x="2023353" y="1284444"/>
                </a:cubicBezTo>
                <a:close/>
                <a:moveTo>
                  <a:pt x="2104032" y="1308097"/>
                </a:moveTo>
                <a:cubicBezTo>
                  <a:pt x="2102674" y="1335709"/>
                  <a:pt x="2099461" y="1363690"/>
                  <a:pt x="2094240" y="1392259"/>
                </a:cubicBezTo>
                <a:cubicBezTo>
                  <a:pt x="2030602" y="1740507"/>
                  <a:pt x="1841466" y="1958643"/>
                  <a:pt x="1461797" y="2121609"/>
                </a:cubicBezTo>
                <a:cubicBezTo>
                  <a:pt x="1412104" y="2142934"/>
                  <a:pt x="1366535" y="2164374"/>
                  <a:pt x="1322492" y="2185114"/>
                </a:cubicBezTo>
                <a:cubicBezTo>
                  <a:pt x="1139883" y="2271057"/>
                  <a:pt x="1045769" y="2311093"/>
                  <a:pt x="902329" y="2282718"/>
                </a:cubicBezTo>
                <a:cubicBezTo>
                  <a:pt x="759902" y="2254544"/>
                  <a:pt x="625692" y="2191232"/>
                  <a:pt x="503412" y="2094616"/>
                </a:cubicBezTo>
                <a:cubicBezTo>
                  <a:pt x="383798" y="2000079"/>
                  <a:pt x="280738" y="1878365"/>
                  <a:pt x="197197" y="1732912"/>
                </a:cubicBezTo>
                <a:cubicBezTo>
                  <a:pt x="115050" y="1589939"/>
                  <a:pt x="55417" y="1427629"/>
                  <a:pt x="24790" y="1263441"/>
                </a:cubicBezTo>
                <a:cubicBezTo>
                  <a:pt x="-6771" y="1094812"/>
                  <a:pt x="-8192" y="929591"/>
                  <a:pt x="20509" y="772532"/>
                </a:cubicBezTo>
                <a:cubicBezTo>
                  <a:pt x="47575" y="624415"/>
                  <a:pt x="100875" y="493710"/>
                  <a:pt x="178862" y="383966"/>
                </a:cubicBezTo>
                <a:cubicBezTo>
                  <a:pt x="251990" y="281125"/>
                  <a:pt x="346702" y="196829"/>
                  <a:pt x="460322" y="133403"/>
                </a:cubicBezTo>
                <a:cubicBezTo>
                  <a:pt x="605502" y="52397"/>
                  <a:pt x="778367" y="7684"/>
                  <a:pt x="965287" y="907"/>
                </a:cubicBezTo>
                <a:cubicBezTo>
                  <a:pt x="1077438" y="-3159"/>
                  <a:pt x="1194651" y="6433"/>
                  <a:pt x="1313979" y="30038"/>
                </a:cubicBezTo>
                <a:cubicBezTo>
                  <a:pt x="1440936" y="55151"/>
                  <a:pt x="1536230" y="111418"/>
                  <a:pt x="1622997" y="212429"/>
                </a:cubicBezTo>
                <a:cubicBezTo>
                  <a:pt x="1713761" y="318087"/>
                  <a:pt x="1788363" y="464627"/>
                  <a:pt x="1867331" y="619793"/>
                </a:cubicBezTo>
                <a:cubicBezTo>
                  <a:pt x="1881878" y="648416"/>
                  <a:pt x="1896949" y="677994"/>
                  <a:pt x="1912261" y="707619"/>
                </a:cubicBezTo>
                <a:cubicBezTo>
                  <a:pt x="2032157" y="939647"/>
                  <a:pt x="2113539" y="1114817"/>
                  <a:pt x="2104032" y="1308097"/>
                </a:cubicBez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25" name="Freeform: Shape 24">
            <a:extLst>
              <a:ext uri="{FF2B5EF4-FFF2-40B4-BE49-F238E27FC236}">
                <a16:creationId xmlns:a16="http://schemas.microsoft.com/office/drawing/2014/main" id="{34E10184-A355-442D-9021-64F9350543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51951" y="-11953"/>
            <a:ext cx="4152001" cy="3562347"/>
          </a:xfrm>
          <a:custGeom>
            <a:avLst/>
            <a:gdLst>
              <a:gd name="connsiteX0" fmla="*/ 305212 w 4069058"/>
              <a:gd name="connsiteY0" fmla="*/ 0 h 3547008"/>
              <a:gd name="connsiteX1" fmla="*/ 4069058 w 4069058"/>
              <a:gd name="connsiteY1" fmla="*/ 0 h 3547008"/>
              <a:gd name="connsiteX2" fmla="*/ 4069058 w 4069058"/>
              <a:gd name="connsiteY2" fmla="*/ 2865785 h 3547008"/>
              <a:gd name="connsiteX3" fmla="*/ 3996814 w 4069058"/>
              <a:gd name="connsiteY3" fmla="*/ 2947457 h 3547008"/>
              <a:gd name="connsiteX4" fmla="*/ 2732780 w 4069058"/>
              <a:gd name="connsiteY4" fmla="*/ 3541640 h 3547008"/>
              <a:gd name="connsiteX5" fmla="*/ 1317550 w 4069058"/>
              <a:gd name="connsiteY5" fmla="*/ 3015110 h 3547008"/>
              <a:gd name="connsiteX6" fmla="*/ 1140977 w 4069058"/>
              <a:gd name="connsiteY6" fmla="*/ 2901419 h 3547008"/>
              <a:gd name="connsiteX7" fmla="*/ 330269 w 4069058"/>
              <a:gd name="connsiteY7" fmla="*/ 2297252 h 3547008"/>
              <a:gd name="connsiteX8" fmla="*/ 13299 w 4069058"/>
              <a:gd name="connsiteY8" fmla="*/ 1599966 h 3547008"/>
              <a:gd name="connsiteX9" fmla="*/ 217457 w 4069058"/>
              <a:gd name="connsiteY9" fmla="*/ 178659 h 3547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69058" h="3547008">
                <a:moveTo>
                  <a:pt x="305212" y="0"/>
                </a:moveTo>
                <a:lnTo>
                  <a:pt x="4069058" y="0"/>
                </a:lnTo>
                <a:lnTo>
                  <a:pt x="4069058" y="2865785"/>
                </a:lnTo>
                <a:lnTo>
                  <a:pt x="3996814" y="2947457"/>
                </a:lnTo>
                <a:cubicBezTo>
                  <a:pt x="3654887" y="3311545"/>
                  <a:pt x="3252443" y="3496175"/>
                  <a:pt x="2732780" y="3541640"/>
                </a:cubicBezTo>
                <a:cubicBezTo>
                  <a:pt x="2236701" y="3585041"/>
                  <a:pt x="1850359" y="3361306"/>
                  <a:pt x="1317550" y="3015110"/>
                </a:cubicBezTo>
                <a:cubicBezTo>
                  <a:pt x="1258026" y="2976425"/>
                  <a:pt x="1198546" y="2938265"/>
                  <a:pt x="1140977" y="2901419"/>
                </a:cubicBezTo>
                <a:cubicBezTo>
                  <a:pt x="828927" y="2701433"/>
                  <a:pt x="534230" y="2512513"/>
                  <a:pt x="330269" y="2297252"/>
                </a:cubicBezTo>
                <a:cubicBezTo>
                  <a:pt x="135278" y="2091465"/>
                  <a:pt x="37487" y="1876435"/>
                  <a:pt x="13299" y="1599966"/>
                </a:cubicBezTo>
                <a:cubicBezTo>
                  <a:pt x="-32170" y="1080250"/>
                  <a:pt x="39709" y="589889"/>
                  <a:pt x="217457" y="178659"/>
                </a:cubicBezTo>
                <a:close/>
              </a:path>
            </a:pathLst>
          </a:custGeom>
          <a:noFill/>
          <a:ln w="19050">
            <a:solidFill>
              <a:srgbClr val="FFFFFF">
                <a:alpha val="50000"/>
              </a:srgb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pic>
        <p:nvPicPr>
          <p:cNvPr id="5" name="Picture 4" descr="Messenger - Free business icons">
            <a:extLst>
              <a:ext uri="{FF2B5EF4-FFF2-40B4-BE49-F238E27FC236}">
                <a16:creationId xmlns:a16="http://schemas.microsoft.com/office/drawing/2014/main" id="{DB214079-8CF9-7942-94BD-030C1BD70318}"/>
              </a:ext>
            </a:extLst>
          </p:cNvPr>
          <p:cNvPicPr>
            <a:picLocks noChangeAspect="1"/>
          </p:cNvPicPr>
          <p:nvPr/>
        </p:nvPicPr>
        <p:blipFill>
          <a:blip r:embed="rId5"/>
          <a:srcRect t="7850" r="2" b="7811"/>
          <a:stretch>
            <a:fillRect/>
          </a:stretch>
        </p:blipFill>
        <p:spPr>
          <a:xfrm>
            <a:off x="8253664" y="10"/>
            <a:ext cx="3938337" cy="3321585"/>
          </a:xfrm>
          <a:custGeom>
            <a:avLst/>
            <a:gdLst/>
            <a:ahLst/>
            <a:cxnLst/>
            <a:rect l="l" t="t" r="r" b="b"/>
            <a:pathLst>
              <a:path w="3938337" h="3321595">
                <a:moveTo>
                  <a:pt x="412520" y="0"/>
                </a:moveTo>
                <a:lnTo>
                  <a:pt x="3217629" y="0"/>
                </a:lnTo>
                <a:lnTo>
                  <a:pt x="3871410" y="0"/>
                </a:lnTo>
                <a:lnTo>
                  <a:pt x="3938337" y="0"/>
                </a:lnTo>
                <a:lnTo>
                  <a:pt x="3938337" y="59511"/>
                </a:lnTo>
                <a:lnTo>
                  <a:pt x="3938337" y="699247"/>
                </a:lnTo>
                <a:lnTo>
                  <a:pt x="3938337" y="2518435"/>
                </a:lnTo>
                <a:lnTo>
                  <a:pt x="3856842" y="2618704"/>
                </a:lnTo>
                <a:cubicBezTo>
                  <a:pt x="3439614" y="3108658"/>
                  <a:pt x="2979779" y="3321595"/>
                  <a:pt x="2362292" y="3321595"/>
                </a:cubicBezTo>
                <a:cubicBezTo>
                  <a:pt x="1899140" y="3321595"/>
                  <a:pt x="1559319" y="3095023"/>
                  <a:pt x="1093716" y="2749441"/>
                </a:cubicBezTo>
                <a:cubicBezTo>
                  <a:pt x="1041701" y="2710827"/>
                  <a:pt x="989684" y="2672676"/>
                  <a:pt x="939333" y="2635829"/>
                </a:cubicBezTo>
                <a:cubicBezTo>
                  <a:pt x="666418" y="2435869"/>
                  <a:pt x="408686" y="2246981"/>
                  <a:pt x="237160" y="2041901"/>
                </a:cubicBezTo>
                <a:cubicBezTo>
                  <a:pt x="73176" y="1845849"/>
                  <a:pt x="0" y="1649145"/>
                  <a:pt x="0" y="1404055"/>
                </a:cubicBezTo>
                <a:cubicBezTo>
                  <a:pt x="0" y="866538"/>
                  <a:pt x="144750" y="376466"/>
                  <a:pt x="410955" y="1974"/>
                </a:cubicBezTo>
                <a:close/>
              </a:path>
            </a:pathLst>
          </a:custGeom>
        </p:spPr>
      </p:pic>
      <p:sp>
        <p:nvSpPr>
          <p:cNvPr id="27" name="Freeform: Shape 26">
            <a:extLst>
              <a:ext uri="{FF2B5EF4-FFF2-40B4-BE49-F238E27FC236}">
                <a16:creationId xmlns:a16="http://schemas.microsoft.com/office/drawing/2014/main" id="{E9A90DB4-81B2-4FF1-84D6-1B92B4420F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253663" y="0"/>
            <a:ext cx="3938337" cy="3321595"/>
          </a:xfrm>
          <a:custGeom>
            <a:avLst/>
            <a:gdLst>
              <a:gd name="connsiteX0" fmla="*/ 1166365 w 3938337"/>
              <a:gd name="connsiteY0" fmla="*/ 0 h 3321595"/>
              <a:gd name="connsiteX1" fmla="*/ 107576 w 3938337"/>
              <a:gd name="connsiteY1" fmla="*/ 0 h 3321595"/>
              <a:gd name="connsiteX2" fmla="*/ 66927 w 3938337"/>
              <a:gd name="connsiteY2" fmla="*/ 0 h 3321595"/>
              <a:gd name="connsiteX3" fmla="*/ 0 w 3938337"/>
              <a:gd name="connsiteY3" fmla="*/ 0 h 3321595"/>
              <a:gd name="connsiteX4" fmla="*/ 0 w 3938337"/>
              <a:gd name="connsiteY4" fmla="*/ 59511 h 3321595"/>
              <a:gd name="connsiteX5" fmla="*/ 0 w 3938337"/>
              <a:gd name="connsiteY5" fmla="*/ 155390 h 3321595"/>
              <a:gd name="connsiteX6" fmla="*/ 0 w 3938337"/>
              <a:gd name="connsiteY6" fmla="*/ 901114 h 3321595"/>
              <a:gd name="connsiteX7" fmla="*/ 4 w 3938337"/>
              <a:gd name="connsiteY7" fmla="*/ 901114 h 3321595"/>
              <a:gd name="connsiteX8" fmla="*/ 4 w 3938337"/>
              <a:gd name="connsiteY8" fmla="*/ 471771 h 3321595"/>
              <a:gd name="connsiteX9" fmla="*/ 50187 w 3938337"/>
              <a:gd name="connsiteY9" fmla="*/ 407556 h 3321595"/>
              <a:gd name="connsiteX10" fmla="*/ 352921 w 3938337"/>
              <a:gd name="connsiteY10" fmla="*/ 118259 h 3321595"/>
              <a:gd name="connsiteX11" fmla="*/ 514890 w 3938337"/>
              <a:gd name="connsiteY11" fmla="*/ 2 h 3321595"/>
              <a:gd name="connsiteX12" fmla="*/ 1166365 w 3938337"/>
              <a:gd name="connsiteY12" fmla="*/ 2 h 3321595"/>
              <a:gd name="connsiteX13" fmla="*/ 3525817 w 3938337"/>
              <a:gd name="connsiteY13" fmla="*/ 0 h 3321595"/>
              <a:gd name="connsiteX14" fmla="*/ 3384145 w 3938337"/>
              <a:gd name="connsiteY14" fmla="*/ 0 h 3321595"/>
              <a:gd name="connsiteX15" fmla="*/ 3385646 w 3938337"/>
              <a:gd name="connsiteY15" fmla="*/ 1904 h 3321595"/>
              <a:gd name="connsiteX16" fmla="*/ 3780089 w 3938337"/>
              <a:gd name="connsiteY16" fmla="*/ 1354125 h 3321595"/>
              <a:gd name="connsiteX17" fmla="*/ 3552458 w 3938337"/>
              <a:gd name="connsiteY17" fmla="*/ 1969288 h 3321595"/>
              <a:gd name="connsiteX18" fmla="*/ 3414534 w 3938337"/>
              <a:gd name="connsiteY18" fmla="*/ 2115111 h 3321595"/>
              <a:gd name="connsiteX19" fmla="*/ 3395732 w 3938337"/>
              <a:gd name="connsiteY19" fmla="*/ 2131585 h 3321595"/>
              <a:gd name="connsiteX20" fmla="*/ 3390273 w 3938337"/>
              <a:gd name="connsiteY20" fmla="*/ 2137223 h 3321595"/>
              <a:gd name="connsiteX21" fmla="*/ 3348116 w 3938337"/>
              <a:gd name="connsiteY21" fmla="*/ 2173305 h 3321595"/>
              <a:gd name="connsiteX22" fmla="*/ 3251972 w 3938337"/>
              <a:gd name="connsiteY22" fmla="*/ 2257543 h 3321595"/>
              <a:gd name="connsiteX23" fmla="*/ 2878500 w 3938337"/>
              <a:gd name="connsiteY23" fmla="*/ 2542096 h 3321595"/>
              <a:gd name="connsiteX24" fmla="*/ 2730320 w 3938337"/>
              <a:gd name="connsiteY24" fmla="*/ 2651667 h 3321595"/>
              <a:gd name="connsiteX25" fmla="*/ 1512716 w 3938337"/>
              <a:gd name="connsiteY25" fmla="*/ 3203474 h 3321595"/>
              <a:gd name="connsiteX26" fmla="*/ 78219 w 3938337"/>
              <a:gd name="connsiteY26" fmla="*/ 2525579 h 3321595"/>
              <a:gd name="connsiteX27" fmla="*/ 0 w 3938337"/>
              <a:gd name="connsiteY27" fmla="*/ 2428877 h 3321595"/>
              <a:gd name="connsiteX28" fmla="*/ 0 w 3938337"/>
              <a:gd name="connsiteY28" fmla="*/ 2518435 h 3321595"/>
              <a:gd name="connsiteX29" fmla="*/ 81495 w 3938337"/>
              <a:gd name="connsiteY29" fmla="*/ 2618704 h 3321595"/>
              <a:gd name="connsiteX30" fmla="*/ 1576046 w 3938337"/>
              <a:gd name="connsiteY30" fmla="*/ 3321595 h 3321595"/>
              <a:gd name="connsiteX31" fmla="*/ 2844621 w 3938337"/>
              <a:gd name="connsiteY31" fmla="*/ 2749441 h 3321595"/>
              <a:gd name="connsiteX32" fmla="*/ 2999005 w 3938337"/>
              <a:gd name="connsiteY32" fmla="*/ 2635829 h 3321595"/>
              <a:gd name="connsiteX33" fmla="*/ 3701177 w 3938337"/>
              <a:gd name="connsiteY33" fmla="*/ 2041901 h 3321595"/>
              <a:gd name="connsiteX34" fmla="*/ 3938337 w 3938337"/>
              <a:gd name="connsiteY34" fmla="*/ 1404055 h 3321595"/>
              <a:gd name="connsiteX35" fmla="*/ 3527383 w 3938337"/>
              <a:gd name="connsiteY35" fmla="*/ 1974 h 3321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938337" h="3321595">
                <a:moveTo>
                  <a:pt x="1166365" y="0"/>
                </a:moveTo>
                <a:lnTo>
                  <a:pt x="107576" y="0"/>
                </a:lnTo>
                <a:lnTo>
                  <a:pt x="66927" y="0"/>
                </a:lnTo>
                <a:lnTo>
                  <a:pt x="0" y="0"/>
                </a:lnTo>
                <a:lnTo>
                  <a:pt x="0" y="59511"/>
                </a:lnTo>
                <a:lnTo>
                  <a:pt x="0" y="155390"/>
                </a:lnTo>
                <a:lnTo>
                  <a:pt x="0" y="901114"/>
                </a:lnTo>
                <a:lnTo>
                  <a:pt x="4" y="901114"/>
                </a:lnTo>
                <a:lnTo>
                  <a:pt x="4" y="471771"/>
                </a:lnTo>
                <a:lnTo>
                  <a:pt x="50187" y="407556"/>
                </a:lnTo>
                <a:cubicBezTo>
                  <a:pt x="138559" y="305382"/>
                  <a:pt x="239680" y="208703"/>
                  <a:pt x="352921" y="118259"/>
                </a:cubicBezTo>
                <a:lnTo>
                  <a:pt x="514890" y="2"/>
                </a:lnTo>
                <a:lnTo>
                  <a:pt x="1166365" y="2"/>
                </a:lnTo>
                <a:close/>
                <a:moveTo>
                  <a:pt x="3525817" y="0"/>
                </a:moveTo>
                <a:lnTo>
                  <a:pt x="3384145" y="0"/>
                </a:lnTo>
                <a:lnTo>
                  <a:pt x="3385646" y="1904"/>
                </a:lnTo>
                <a:cubicBezTo>
                  <a:pt x="3641155" y="363079"/>
                  <a:pt x="3780089" y="835723"/>
                  <a:pt x="3780089" y="1354125"/>
                </a:cubicBezTo>
                <a:cubicBezTo>
                  <a:pt x="3780089" y="1590500"/>
                  <a:pt x="3709854" y="1780209"/>
                  <a:pt x="3552458" y="1969288"/>
                </a:cubicBezTo>
                <a:cubicBezTo>
                  <a:pt x="3511300" y="2018735"/>
                  <a:pt x="3464970" y="2067206"/>
                  <a:pt x="3414534" y="2115111"/>
                </a:cubicBezTo>
                <a:lnTo>
                  <a:pt x="3395732" y="2131585"/>
                </a:lnTo>
                <a:lnTo>
                  <a:pt x="3390273" y="2137223"/>
                </a:lnTo>
                <a:lnTo>
                  <a:pt x="3348116" y="2173305"/>
                </a:lnTo>
                <a:lnTo>
                  <a:pt x="3251972" y="2257543"/>
                </a:lnTo>
                <a:cubicBezTo>
                  <a:pt x="3136805" y="2351916"/>
                  <a:pt x="3009474" y="2445671"/>
                  <a:pt x="2878500" y="2542096"/>
                </a:cubicBezTo>
                <a:cubicBezTo>
                  <a:pt x="2830172" y="2577632"/>
                  <a:pt x="2780245" y="2614426"/>
                  <a:pt x="2730320" y="2651667"/>
                </a:cubicBezTo>
                <a:cubicBezTo>
                  <a:pt x="2283426" y="2984960"/>
                  <a:pt x="1957258" y="3203474"/>
                  <a:pt x="1512716" y="3203474"/>
                </a:cubicBezTo>
                <a:cubicBezTo>
                  <a:pt x="920041" y="3203474"/>
                  <a:pt x="478682" y="2998110"/>
                  <a:pt x="78219" y="2525579"/>
                </a:cubicBezTo>
                <a:lnTo>
                  <a:pt x="0" y="2428877"/>
                </a:lnTo>
                <a:lnTo>
                  <a:pt x="0" y="2518435"/>
                </a:lnTo>
                <a:lnTo>
                  <a:pt x="81495" y="2618704"/>
                </a:lnTo>
                <a:cubicBezTo>
                  <a:pt x="498723" y="3108658"/>
                  <a:pt x="958559" y="3321595"/>
                  <a:pt x="1576046" y="3321595"/>
                </a:cubicBezTo>
                <a:cubicBezTo>
                  <a:pt x="2039197" y="3321595"/>
                  <a:pt x="2379018" y="3095023"/>
                  <a:pt x="2844621" y="2749441"/>
                </a:cubicBezTo>
                <a:cubicBezTo>
                  <a:pt x="2896636" y="2710827"/>
                  <a:pt x="2948653" y="2672676"/>
                  <a:pt x="2999005" y="2635829"/>
                </a:cubicBezTo>
                <a:cubicBezTo>
                  <a:pt x="3271919" y="2435869"/>
                  <a:pt x="3529651" y="2246981"/>
                  <a:pt x="3701177" y="2041901"/>
                </a:cubicBezTo>
                <a:cubicBezTo>
                  <a:pt x="3865161" y="1845849"/>
                  <a:pt x="3938337" y="1649145"/>
                  <a:pt x="3938337" y="1404055"/>
                </a:cubicBezTo>
                <a:cubicBezTo>
                  <a:pt x="3938337" y="866538"/>
                  <a:pt x="3793587" y="376466"/>
                  <a:pt x="3527383" y="1974"/>
                </a:cubicBez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9" name="Freeform: Shape 28">
            <a:extLst>
              <a:ext uri="{FF2B5EF4-FFF2-40B4-BE49-F238E27FC236}">
                <a16:creationId xmlns:a16="http://schemas.microsoft.com/office/drawing/2014/main" id="{08AB37AC-1F68-48D6-90DE-F15E83CF3C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857855"/>
            <a:ext cx="4211055" cy="4000145"/>
          </a:xfrm>
          <a:custGeom>
            <a:avLst/>
            <a:gdLst>
              <a:gd name="connsiteX0" fmla="*/ 1165310 w 4211055"/>
              <a:gd name="connsiteY0" fmla="*/ 990 h 4000145"/>
              <a:gd name="connsiteX1" fmla="*/ 2418078 w 4211055"/>
              <a:gd name="connsiteY1" fmla="*/ 367333 h 4000145"/>
              <a:gd name="connsiteX2" fmla="*/ 4174528 w 4211055"/>
              <a:gd name="connsiteY2" fmla="*/ 3871009 h 4000145"/>
              <a:gd name="connsiteX3" fmla="*/ 4145661 w 4211055"/>
              <a:gd name="connsiteY3" fmla="*/ 4000145 h 4000145"/>
              <a:gd name="connsiteX4" fmla="*/ 0 w 4211055"/>
              <a:gd name="connsiteY4" fmla="*/ 4000145 h 4000145"/>
              <a:gd name="connsiteX5" fmla="*/ 0 w 4211055"/>
              <a:gd name="connsiteY5" fmla="*/ 4000144 h 4000145"/>
              <a:gd name="connsiteX6" fmla="*/ 3932946 w 4211055"/>
              <a:gd name="connsiteY6" fmla="*/ 4000144 h 4000145"/>
              <a:gd name="connsiteX7" fmla="*/ 3985875 w 4211055"/>
              <a:gd name="connsiteY7" fmla="*/ 3757912 h 4000145"/>
              <a:gd name="connsiteX8" fmla="*/ 2314254 w 4211055"/>
              <a:gd name="connsiteY8" fmla="*/ 461503 h 4000145"/>
              <a:gd name="connsiteX9" fmla="*/ 1133823 w 4211055"/>
              <a:gd name="connsiteY9" fmla="*/ 110981 h 4000145"/>
              <a:gd name="connsiteX10" fmla="*/ 994619 w 4211055"/>
              <a:gd name="connsiteY10" fmla="*/ 110419 h 4000145"/>
              <a:gd name="connsiteX11" fmla="*/ 60036 w 4211055"/>
              <a:gd name="connsiteY11" fmla="*/ 330041 h 4000145"/>
              <a:gd name="connsiteX12" fmla="*/ 0 w 4211055"/>
              <a:gd name="connsiteY12" fmla="*/ 360008 h 4000145"/>
              <a:gd name="connsiteX13" fmla="*/ 0 w 4211055"/>
              <a:gd name="connsiteY13" fmla="*/ 251609 h 4000145"/>
              <a:gd name="connsiteX14" fmla="*/ 158783 w 4211055"/>
              <a:gd name="connsiteY14" fmla="*/ 182603 h 4000145"/>
              <a:gd name="connsiteX15" fmla="*/ 1165310 w 4211055"/>
              <a:gd name="connsiteY15" fmla="*/ 990 h 4000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211055" h="4000145">
                <a:moveTo>
                  <a:pt x="1165310" y="990"/>
                </a:moveTo>
                <a:cubicBezTo>
                  <a:pt x="1578456" y="12730"/>
                  <a:pt x="2002082" y="129252"/>
                  <a:pt x="2418078" y="367333"/>
                </a:cubicBezTo>
                <a:cubicBezTo>
                  <a:pt x="3626917" y="1059170"/>
                  <a:pt x="4390740" y="2547253"/>
                  <a:pt x="4174528" y="3871009"/>
                </a:cubicBezTo>
                <a:lnTo>
                  <a:pt x="4145661" y="4000145"/>
                </a:lnTo>
                <a:lnTo>
                  <a:pt x="0" y="4000145"/>
                </a:lnTo>
                <a:lnTo>
                  <a:pt x="0" y="4000144"/>
                </a:lnTo>
                <a:lnTo>
                  <a:pt x="3932946" y="4000144"/>
                </a:lnTo>
                <a:lnTo>
                  <a:pt x="3985875" y="3757912"/>
                </a:lnTo>
                <a:cubicBezTo>
                  <a:pt x="4181907" y="2517281"/>
                  <a:pt x="3455171" y="1117132"/>
                  <a:pt x="2314254" y="461503"/>
                </a:cubicBezTo>
                <a:cubicBezTo>
                  <a:pt x="1921632" y="235883"/>
                  <a:pt x="1522506" y="124256"/>
                  <a:pt x="1133823" y="110981"/>
                </a:cubicBezTo>
                <a:cubicBezTo>
                  <a:pt x="1087262" y="109391"/>
                  <a:pt x="1040851" y="109212"/>
                  <a:pt x="994619" y="110419"/>
                </a:cubicBezTo>
                <a:cubicBezTo>
                  <a:pt x="670992" y="118859"/>
                  <a:pt x="356135" y="195139"/>
                  <a:pt x="60036" y="330041"/>
                </a:cubicBezTo>
                <a:lnTo>
                  <a:pt x="0" y="360008"/>
                </a:lnTo>
                <a:lnTo>
                  <a:pt x="0" y="251609"/>
                </a:lnTo>
                <a:lnTo>
                  <a:pt x="158783" y="182603"/>
                </a:lnTo>
                <a:cubicBezTo>
                  <a:pt x="479801" y="54981"/>
                  <a:pt x="818871" y="-8854"/>
                  <a:pt x="1165310" y="990"/>
                </a:cubicBez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pic>
        <p:nvPicPr>
          <p:cNvPr id="12" name="Picture 11">
            <a:extLst>
              <a:ext uri="{FF2B5EF4-FFF2-40B4-BE49-F238E27FC236}">
                <a16:creationId xmlns:a16="http://schemas.microsoft.com/office/drawing/2014/main" id="{30E7A254-7EC8-DA31-4F47-8AA1C1F1EC89}"/>
              </a:ext>
            </a:extLst>
          </p:cNvPr>
          <p:cNvPicPr>
            <a:picLocks noChangeAspect="1"/>
          </p:cNvPicPr>
          <p:nvPr/>
        </p:nvPicPr>
        <p:blipFill>
          <a:blip r:embed="rId6"/>
          <a:stretch>
            <a:fillRect/>
          </a:stretch>
        </p:blipFill>
        <p:spPr>
          <a:xfrm>
            <a:off x="0" y="-16872"/>
            <a:ext cx="12179809" cy="6978249"/>
          </a:xfrm>
          <a:prstGeom prst="rect">
            <a:avLst/>
          </a:prstGeom>
        </p:spPr>
      </p:pic>
      <p:pic>
        <p:nvPicPr>
          <p:cNvPr id="18" name="Picture 17">
            <a:extLst>
              <a:ext uri="{FF2B5EF4-FFF2-40B4-BE49-F238E27FC236}">
                <a16:creationId xmlns:a16="http://schemas.microsoft.com/office/drawing/2014/main" id="{F7F5973A-4F13-A86B-356C-1C1E6C0DBED8}"/>
              </a:ext>
            </a:extLst>
          </p:cNvPr>
          <p:cNvPicPr>
            <a:picLocks noChangeAspect="1"/>
          </p:cNvPicPr>
          <p:nvPr/>
        </p:nvPicPr>
        <p:blipFill>
          <a:blip r:embed="rId7"/>
          <a:stretch>
            <a:fillRect/>
          </a:stretch>
        </p:blipFill>
        <p:spPr>
          <a:xfrm>
            <a:off x="7335872" y="-169169"/>
            <a:ext cx="5413717" cy="5401524"/>
          </a:xfrm>
          <a:prstGeom prst="rect">
            <a:avLst/>
          </a:prstGeom>
        </p:spPr>
      </p:pic>
      <p:sp>
        <p:nvSpPr>
          <p:cNvPr id="26" name="TextBox 25">
            <a:extLst>
              <a:ext uri="{FF2B5EF4-FFF2-40B4-BE49-F238E27FC236}">
                <a16:creationId xmlns:a16="http://schemas.microsoft.com/office/drawing/2014/main" id="{6F8A37C3-9B8F-85AB-DE46-BBDD0129B1D8}"/>
              </a:ext>
            </a:extLst>
          </p:cNvPr>
          <p:cNvSpPr txBox="1"/>
          <p:nvPr/>
        </p:nvSpPr>
        <p:spPr>
          <a:xfrm>
            <a:off x="8915588" y="2086066"/>
            <a:ext cx="5413717" cy="769441"/>
          </a:xfrm>
          <a:prstGeom prst="rect">
            <a:avLst/>
          </a:prstGeom>
          <a:noFill/>
        </p:spPr>
        <p:txBody>
          <a:bodyPr wrap="square">
            <a:spAutoFit/>
          </a:bodyPr>
          <a:lstStyle/>
          <a:p>
            <a:r>
              <a:rPr lang="en-GB" sz="4400" dirty="0">
                <a:latin typeface="Atkinson Hyperlegible" pitchFamily="2" charset="0"/>
              </a:rPr>
              <a:t>Surveys</a:t>
            </a:r>
          </a:p>
        </p:txBody>
      </p:sp>
      <p:sp>
        <p:nvSpPr>
          <p:cNvPr id="30" name="TextBox 29">
            <a:extLst>
              <a:ext uri="{FF2B5EF4-FFF2-40B4-BE49-F238E27FC236}">
                <a16:creationId xmlns:a16="http://schemas.microsoft.com/office/drawing/2014/main" id="{4C853BF6-E1FB-DC96-5848-89BAA8E48333}"/>
              </a:ext>
            </a:extLst>
          </p:cNvPr>
          <p:cNvSpPr txBox="1"/>
          <p:nvPr/>
        </p:nvSpPr>
        <p:spPr>
          <a:xfrm>
            <a:off x="977251" y="369513"/>
            <a:ext cx="6689270" cy="230832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600" b="0" i="0" u="none" strike="noStrike" kern="1200" cap="none" spc="0" normalizeH="0" baseline="0" noProof="0" dirty="0">
                <a:ln>
                  <a:noFill/>
                </a:ln>
                <a:solidFill>
                  <a:prstClr val="black"/>
                </a:solidFill>
                <a:effectLst/>
                <a:uLnTx/>
                <a:uFillTx/>
                <a:latin typeface="Atkinson Hyperlegible"/>
                <a:ea typeface="+mn-ea"/>
                <a:cs typeface="+mn-cs"/>
              </a:rPr>
              <a:t>There are various options for  free, online surveys including: </a:t>
            </a:r>
          </a:p>
          <a:p>
            <a:pPr marL="571500" marR="0" lvl="0" indent="-571500" algn="l" defTabSz="914400" rtl="0" eaLnBrk="1" fontAlgn="auto" latinLnBrk="0" hangingPunct="1">
              <a:lnSpc>
                <a:spcPct val="100000"/>
              </a:lnSpc>
              <a:spcBef>
                <a:spcPts val="0"/>
              </a:spcBef>
              <a:spcAft>
                <a:spcPts val="0"/>
              </a:spcAft>
              <a:buClrTx/>
              <a:buSzTx/>
              <a:buFont typeface="Arial"/>
              <a:buChar char="•"/>
              <a:tabLst/>
              <a:defRPr/>
            </a:pPr>
            <a:r>
              <a:rPr kumimoji="0" lang="en-GB" sz="3600" b="0" i="0" u="none" strike="noStrike" kern="1200" cap="none" spc="0" normalizeH="0" baseline="0" noProof="0" dirty="0">
                <a:ln>
                  <a:noFill/>
                </a:ln>
                <a:solidFill>
                  <a:prstClr val="black"/>
                </a:solidFill>
                <a:effectLst/>
                <a:uLnTx/>
                <a:uFillTx/>
                <a:latin typeface="Atkinson Hyperlegible"/>
                <a:ea typeface="+mn-ea"/>
                <a:cs typeface="+mn-cs"/>
              </a:rPr>
              <a:t>Google forms </a:t>
            </a:r>
          </a:p>
          <a:p>
            <a:pPr marL="571500" marR="0" lvl="0" indent="-571500" algn="l" defTabSz="914400" rtl="0" eaLnBrk="1" fontAlgn="auto" latinLnBrk="0" hangingPunct="1">
              <a:lnSpc>
                <a:spcPct val="100000"/>
              </a:lnSpc>
              <a:spcBef>
                <a:spcPts val="0"/>
              </a:spcBef>
              <a:spcAft>
                <a:spcPts val="0"/>
              </a:spcAft>
              <a:buClrTx/>
              <a:buSzTx/>
              <a:buFont typeface="Arial"/>
              <a:buChar char="•"/>
              <a:tabLst/>
              <a:defRPr/>
            </a:pPr>
            <a:r>
              <a:rPr kumimoji="0" lang="en-GB" sz="3600" b="0" i="0" u="none" strike="noStrike" kern="1200" cap="none" spc="0" normalizeH="0" baseline="0" noProof="0" dirty="0">
                <a:ln>
                  <a:noFill/>
                </a:ln>
                <a:solidFill>
                  <a:prstClr val="black"/>
                </a:solidFill>
                <a:effectLst/>
                <a:uLnTx/>
                <a:uFillTx/>
                <a:latin typeface="Atkinson Hyperlegible"/>
                <a:ea typeface="+mn-ea"/>
                <a:cs typeface="+mn-cs"/>
              </a:rPr>
              <a:t>Microsoft Forms </a:t>
            </a:r>
          </a:p>
        </p:txBody>
      </p:sp>
      <p:sp>
        <p:nvSpPr>
          <p:cNvPr id="34" name="TextBox 33">
            <a:extLst>
              <a:ext uri="{FF2B5EF4-FFF2-40B4-BE49-F238E27FC236}">
                <a16:creationId xmlns:a16="http://schemas.microsoft.com/office/drawing/2014/main" id="{ED96C481-6D04-7D1D-2287-3DA26A76E5A5}"/>
              </a:ext>
            </a:extLst>
          </p:cNvPr>
          <p:cNvSpPr txBox="1"/>
          <p:nvPr/>
        </p:nvSpPr>
        <p:spPr>
          <a:xfrm>
            <a:off x="2666096" y="3081751"/>
            <a:ext cx="5914218" cy="34163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600" b="0" i="0" u="none" strike="noStrike" kern="1200" cap="none" spc="0" normalizeH="0" baseline="0" noProof="0" dirty="0">
                <a:ln>
                  <a:noFill/>
                </a:ln>
                <a:solidFill>
                  <a:prstClr val="black"/>
                </a:solidFill>
                <a:effectLst/>
                <a:uLnTx/>
                <a:uFillTx/>
                <a:latin typeface="Atkinson Hyperlegible"/>
                <a:ea typeface="+mn-ea"/>
                <a:cs typeface="+mn-cs"/>
              </a:rPr>
              <a:t>Ask open questions: </a:t>
            </a:r>
            <a:endParaRPr kumimoji="0" lang="en-GB" sz="3600" b="0" i="0" u="none" strike="noStrike" kern="1200" cap="none" spc="0" normalizeH="0" baseline="0" noProof="0" dirty="0">
              <a:ln>
                <a:noFill/>
              </a:ln>
              <a:solidFill>
                <a:prstClr val="black"/>
              </a:solidFill>
              <a:effectLst/>
              <a:uLnTx/>
              <a:uFillTx/>
              <a:latin typeface="Atkinson Hyperlegible" pitchFamily="2" charset="0"/>
              <a:ea typeface="+mn-ea"/>
              <a:cs typeface="+mn-cs"/>
            </a:endParaRPr>
          </a:p>
          <a:p>
            <a:pPr marL="285750" marR="0" lvl="0" indent="-285750" algn="ctr" defTabSz="914400" rtl="0" eaLnBrk="1" fontAlgn="auto" latinLnBrk="0" hangingPunct="1">
              <a:lnSpc>
                <a:spcPct val="100000"/>
              </a:lnSpc>
              <a:spcBef>
                <a:spcPts val="0"/>
              </a:spcBef>
              <a:spcAft>
                <a:spcPts val="0"/>
              </a:spcAft>
              <a:buClrTx/>
              <a:buSzTx/>
              <a:buFont typeface="Arial,Sans-Serif"/>
              <a:buChar char="•"/>
              <a:tabLst/>
              <a:defRPr/>
            </a:pPr>
            <a:r>
              <a:rPr kumimoji="0" lang="en-GB" sz="3000" b="0" i="0" u="none" strike="noStrike" kern="1200" cap="none" spc="0" normalizeH="0" baseline="0" noProof="0" dirty="0">
                <a:ln>
                  <a:noFill/>
                </a:ln>
                <a:solidFill>
                  <a:srgbClr val="595959"/>
                </a:solidFill>
                <a:effectLst/>
                <a:uLnTx/>
                <a:uFillTx/>
                <a:latin typeface="Atkinson Hyperlegible"/>
                <a:ea typeface="+mn-ea"/>
                <a:cs typeface="+mn-cs"/>
              </a:rPr>
              <a:t>“</a:t>
            </a:r>
            <a:r>
              <a:rPr kumimoji="0" lang="en-GB" sz="3000" b="0" i="0" u="none" strike="noStrike" kern="1200" cap="none" spc="0" normalizeH="0" baseline="0" noProof="0" dirty="0">
                <a:ln>
                  <a:noFill/>
                </a:ln>
                <a:solidFill>
                  <a:prstClr val="black"/>
                </a:solidFill>
                <a:effectLst/>
                <a:uLnTx/>
                <a:uFillTx/>
                <a:latin typeface="Atkinson Hyperlegible"/>
                <a:ea typeface="+mn-ea"/>
                <a:cs typeface="+mn-cs"/>
              </a:rPr>
              <a:t>What did you think of that assessment?”</a:t>
            </a:r>
            <a:endParaRPr kumimoji="0" lang="en-US" sz="3000" b="0" i="0" u="none" strike="noStrike" kern="1200" cap="none" spc="0" normalizeH="0" baseline="0" noProof="0" dirty="0">
              <a:ln>
                <a:noFill/>
              </a:ln>
              <a:solidFill>
                <a:prstClr val="black"/>
              </a:solidFill>
              <a:effectLst/>
              <a:uLnTx/>
              <a:uFillTx/>
              <a:latin typeface="Atkinson Hyperlegible"/>
              <a:ea typeface="+mn-ea"/>
              <a:cs typeface="+mn-cs"/>
            </a:endParaRPr>
          </a:p>
          <a:p>
            <a:pPr marL="285750" marR="0" lvl="0" indent="-285750" algn="ctr" defTabSz="914400" rtl="0" eaLnBrk="1" fontAlgn="auto" latinLnBrk="0" hangingPunct="1">
              <a:lnSpc>
                <a:spcPct val="100000"/>
              </a:lnSpc>
              <a:spcBef>
                <a:spcPts val="0"/>
              </a:spcBef>
              <a:spcAft>
                <a:spcPts val="0"/>
              </a:spcAft>
              <a:buClrTx/>
              <a:buSzTx/>
              <a:buFont typeface="Arial,Sans-Serif"/>
              <a:buChar char="•"/>
              <a:tabLst/>
              <a:defRPr/>
            </a:pPr>
            <a:r>
              <a:rPr kumimoji="0" lang="en-GB" sz="3000" b="0" i="0" u="none" strike="noStrike" kern="1200" cap="none" spc="0" normalizeH="0" baseline="0" noProof="0" dirty="0">
                <a:ln>
                  <a:noFill/>
                </a:ln>
                <a:solidFill>
                  <a:prstClr val="black"/>
                </a:solidFill>
                <a:effectLst/>
                <a:uLnTx/>
                <a:uFillTx/>
                <a:latin typeface="Atkinson Hyperlegible"/>
                <a:ea typeface="+mn-ea"/>
                <a:cs typeface="+mn-cs"/>
              </a:rPr>
              <a:t>“Do you think this module guide makes sense?”</a:t>
            </a:r>
            <a:endParaRPr kumimoji="0" lang="en-US" sz="3000" b="0" i="0" u="none" strike="noStrike" kern="1200" cap="none" spc="0" normalizeH="0" baseline="0" noProof="0" dirty="0">
              <a:ln>
                <a:noFill/>
              </a:ln>
              <a:solidFill>
                <a:prstClr val="black"/>
              </a:solidFill>
              <a:effectLst/>
              <a:uLnTx/>
              <a:uFillTx/>
              <a:latin typeface="Atkinson Hyperlegible"/>
              <a:ea typeface="+mn-ea"/>
              <a:cs typeface="+mn-cs"/>
            </a:endParaRPr>
          </a:p>
          <a:p>
            <a:pPr marL="285750" marR="0" lvl="0" indent="-285750" algn="ctr" defTabSz="914400" rtl="0" eaLnBrk="1" fontAlgn="auto" latinLnBrk="0" hangingPunct="1">
              <a:lnSpc>
                <a:spcPct val="100000"/>
              </a:lnSpc>
              <a:spcBef>
                <a:spcPts val="0"/>
              </a:spcBef>
              <a:spcAft>
                <a:spcPts val="0"/>
              </a:spcAft>
              <a:buClrTx/>
              <a:buSzTx/>
              <a:buFont typeface="Arial,Sans-Serif"/>
              <a:buChar char="•"/>
              <a:tabLst/>
              <a:defRPr/>
            </a:pPr>
            <a:r>
              <a:rPr kumimoji="0" lang="en-GB" sz="3000" b="0" i="0" u="none" strike="noStrike" kern="1200" cap="none" spc="0" normalizeH="0" baseline="0" noProof="0" dirty="0">
                <a:ln>
                  <a:noFill/>
                </a:ln>
                <a:solidFill>
                  <a:prstClr val="black"/>
                </a:solidFill>
                <a:effectLst/>
                <a:uLnTx/>
                <a:uFillTx/>
                <a:latin typeface="Atkinson Hyperlegible"/>
                <a:ea typeface="+mn-ea"/>
                <a:cs typeface="+mn-cs"/>
              </a:rPr>
              <a:t>“</a:t>
            </a:r>
            <a:r>
              <a:rPr lang="en-GB" sz="3000" dirty="0">
                <a:solidFill>
                  <a:prstClr val="black"/>
                </a:solidFill>
                <a:latin typeface="Atkinson Hyperlegible"/>
              </a:rPr>
              <a:t>Can you find all the resources you need on Canvas </a:t>
            </a:r>
            <a:r>
              <a:rPr kumimoji="0" lang="en-GB" sz="3000" b="0" i="0" u="none" strike="noStrike" kern="1200" cap="none" spc="0" normalizeH="0" baseline="0" noProof="0" dirty="0">
                <a:ln>
                  <a:noFill/>
                </a:ln>
                <a:solidFill>
                  <a:prstClr val="black"/>
                </a:solidFill>
                <a:effectLst/>
                <a:uLnTx/>
                <a:uFillTx/>
                <a:latin typeface="Atkinson Hyperlegible"/>
                <a:ea typeface="+mn-ea"/>
                <a:cs typeface="+mn-cs"/>
              </a:rPr>
              <a:t>?”</a:t>
            </a:r>
          </a:p>
        </p:txBody>
      </p:sp>
    </p:spTree>
    <p:extLst>
      <p:ext uri="{BB962C8B-B14F-4D97-AF65-F5344CB8AC3E}">
        <p14:creationId xmlns:p14="http://schemas.microsoft.com/office/powerpoint/2010/main" val="398965912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MENTIMETER_SERIES_ID_KEY" val="al6a81tx4o793626542xw9ittccjyx59"/>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utonstaffsavvy xmlns="c1624bdc-92f4-4e6b-8ae5-798a9fcc3e85">1</putonstaffsavvy>
    <lcf76f155ced4ddcb4097134ff3c332f xmlns="c1624bdc-92f4-4e6b-8ae5-798a9fcc3e85">
      <Terms xmlns="http://schemas.microsoft.com/office/infopath/2007/PartnerControls"/>
    </lcf76f155ced4ddcb4097134ff3c332f>
    <TaxCatchAll xmlns="efc3e123-a60a-4a17-aaf1-487e28d9a3b3" xsi:nil="true"/>
    <_Flow_SignoffStatus xmlns="c1624bdc-92f4-4e6b-8ae5-798a9fcc3e8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EE1E903C2B45FB4F9A2A11DF3EA8A584" ma:contentTypeVersion="21" ma:contentTypeDescription="Create a new document." ma:contentTypeScope="" ma:versionID="68e039ccafdac21cfe599d8e0db92a00">
  <xsd:schema xmlns:xsd="http://www.w3.org/2001/XMLSchema" xmlns:xs="http://www.w3.org/2001/XMLSchema" xmlns:p="http://schemas.microsoft.com/office/2006/metadata/properties" xmlns:ns2="c1624bdc-92f4-4e6b-8ae5-798a9fcc3e85" xmlns:ns3="70ff0715-aae2-4920-9ee4-1b75c4b62e74" xmlns:ns4="efc3e123-a60a-4a17-aaf1-487e28d9a3b3" targetNamespace="http://schemas.microsoft.com/office/2006/metadata/properties" ma:root="true" ma:fieldsID="81c9c0fa26bc4bab4647e322419c3a98" ns2:_="" ns3:_="" ns4:_="">
    <xsd:import namespace="c1624bdc-92f4-4e6b-8ae5-798a9fcc3e85"/>
    <xsd:import namespace="70ff0715-aae2-4920-9ee4-1b75c4b62e74"/>
    <xsd:import namespace="efc3e123-a60a-4a17-aaf1-487e28d9a3b3"/>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Location" minOccurs="0"/>
                <xsd:element ref="ns2:MediaLengthInSeconds" minOccurs="0"/>
                <xsd:element ref="ns3:SharedWithUsers" minOccurs="0"/>
                <xsd:element ref="ns3:SharedWithDetails" minOccurs="0"/>
                <xsd:element ref="ns2:lcf76f155ced4ddcb4097134ff3c332f" minOccurs="0"/>
                <xsd:element ref="ns4:TaxCatchAll" minOccurs="0"/>
                <xsd:element ref="ns2:putonstaffsavvy" minOccurs="0"/>
                <xsd:element ref="ns2:MediaServiceObjectDetectorVersions" minOccurs="0"/>
                <xsd:element ref="ns2:_Flow_SignoffStatu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1624bdc-92f4-4e6b-8ae5-798a9fcc3e8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Location" ma:index="17" nillable="true" ma:displayName="Location" ma:internalName="MediaServiceLocation" ma:readOnly="true">
      <xsd:simpleType>
        <xsd:restriction base="dms:Text"/>
      </xsd:simpleType>
    </xsd:element>
    <xsd:element name="MediaLengthInSeconds" ma:index="18"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141a27b9-f0cd-4770-b911-d8e1525d18bb" ma:termSetId="09814cd3-568e-fe90-9814-8d621ff8fb84" ma:anchorId="fba54fb3-c3e1-fe81-a776-ca4b69148c4d" ma:open="true" ma:isKeyword="false">
      <xsd:complexType>
        <xsd:sequence>
          <xsd:element ref="pc:Terms" minOccurs="0" maxOccurs="1"/>
        </xsd:sequence>
      </xsd:complexType>
    </xsd:element>
    <xsd:element name="putonstaffsavvy" ma:index="24" nillable="true" ma:displayName="put on staff savvy" ma:default="1" ma:format="Dropdown" ma:internalName="putonstaffsavvy">
      <xsd:simpleType>
        <xsd:restriction base="dms:Text">
          <xsd:maxLength value="255"/>
        </xsd:restriction>
      </xsd:simpleType>
    </xsd:element>
    <xsd:element name="MediaServiceObjectDetectorVersions" ma:index="25" nillable="true" ma:displayName="MediaServiceObjectDetectorVersions" ma:description="" ma:hidden="true" ma:indexed="true" ma:internalName="MediaServiceObjectDetectorVersions" ma:readOnly="true">
      <xsd:simpleType>
        <xsd:restriction base="dms:Text"/>
      </xsd:simpleType>
    </xsd:element>
    <xsd:element name="_Flow_SignoffStatus" ma:index="26" nillable="true" ma:displayName="Sign-off status" ma:internalName="Sign_x002d_off_x0020_status">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MediaServiceBillingMetadata" ma:index="28"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0ff0715-aae2-4920-9ee4-1b75c4b62e74"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efc3e123-a60a-4a17-aaf1-487e28d9a3b3"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4c8929df-161e-49e3-a821-b6531332f9a5}" ma:internalName="TaxCatchAll" ma:showField="CatchAllData" ma:web="70ff0715-aae2-4920-9ee4-1b75c4b62e7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ED771B5-4B25-474A-91DD-C8D23C31277D}">
  <ds:schemaRefs>
    <ds:schemaRef ds:uri="70ff0715-aae2-4920-9ee4-1b75c4b62e74"/>
    <ds:schemaRef ds:uri="c1624bdc-92f4-4e6b-8ae5-798a9fcc3e85"/>
    <ds:schemaRef ds:uri="efc3e123-a60a-4a17-aaf1-487e28d9a3b3"/>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027F02DF-2985-4545-9542-5CE0D6A1102F}">
  <ds:schemaRefs>
    <ds:schemaRef ds:uri="http://schemas.microsoft.com/sharepoint/v3/contenttype/forms"/>
  </ds:schemaRefs>
</ds:datastoreItem>
</file>

<file path=customXml/itemProps3.xml><?xml version="1.0" encoding="utf-8"?>
<ds:datastoreItem xmlns:ds="http://schemas.openxmlformats.org/officeDocument/2006/customXml" ds:itemID="{CFBD40F2-59FA-4737-B267-186C3FEC85B8}">
  <ds:schemaRefs>
    <ds:schemaRef ds:uri="70ff0715-aae2-4920-9ee4-1b75c4b62e74"/>
    <ds:schemaRef ds:uri="c1624bdc-92f4-4e6b-8ae5-798a9fcc3e85"/>
    <ds:schemaRef ds:uri="efc3e123-a60a-4a17-aaf1-487e28d9a3b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4053</TotalTime>
  <Words>2775</Words>
  <Application>Microsoft Office PowerPoint</Application>
  <PresentationFormat>Widescreen</PresentationFormat>
  <Paragraphs>307</Paragraphs>
  <Slides>30</Slides>
  <Notes>26</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30</vt:i4>
      </vt:variant>
    </vt:vector>
  </HeadingPairs>
  <TitlesOfParts>
    <vt:vector size="40" baseType="lpstr">
      <vt:lpstr>Meiryo</vt:lpstr>
      <vt:lpstr>Aptos</vt:lpstr>
      <vt:lpstr>Aptos Display</vt:lpstr>
      <vt:lpstr>Arial</vt:lpstr>
      <vt:lpstr>Arial,Sans-Serif</vt:lpstr>
      <vt:lpstr>Atkinson Hyperlegible</vt:lpstr>
      <vt:lpstr>Brandon Grotesque Light</vt:lpstr>
      <vt:lpstr>Brandon Grotesque Medium</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Email your cohort Via THE REP HUB </vt:lpstr>
      <vt:lpstr>PowerPoint Presentation</vt:lpstr>
      <vt:lpstr>PowerPoint Presentation</vt:lpstr>
      <vt:lpstr>PowerPoint Presentation</vt:lpstr>
      <vt:lpstr>PowerPoint Presentation</vt:lpstr>
      <vt:lpstr>What is an SSLC? </vt:lpstr>
      <vt:lpstr>What is an SSLC? </vt:lpstr>
      <vt:lpstr>What is an SSLC? </vt:lpstr>
      <vt:lpstr>What is an SSLC? </vt:lpstr>
      <vt:lpstr>PowerPoint Presentation</vt:lpstr>
      <vt:lpstr>PowerPoint Presentation</vt:lpstr>
      <vt:lpstr>PowerPoint Presentation</vt:lpstr>
      <vt:lpstr>What is a campaign?</vt:lpstr>
      <vt:lpstr>Does campaigning work? </vt:lpstr>
      <vt:lpstr>Your Liberation &amp; Campaigns Coordinator – Jo Bunkle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Smith, Demi</dc:creator>
  <cp:lastModifiedBy>Boyd, Nicola</cp:lastModifiedBy>
  <cp:revision>1224</cp:revision>
  <dcterms:created xsi:type="dcterms:W3CDTF">2024-07-25T11:01:04Z</dcterms:created>
  <dcterms:modified xsi:type="dcterms:W3CDTF">2026-08-21T08:49:56Z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0x010100EE1E903C2B45FB4F9A2A11DF3EA8A584</vt:lpwstr>
  </property>
  <property fmtid="{D5CDD505-2E9C-101B-9397-08002B2CF9AE}" pid="3" name="MediaServiceImageTags">
    <vt:lpwstr/>
  </property>
</Properties>
</file>