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8"/>
  </p:notesMasterIdLst>
  <p:sldIdLst>
    <p:sldId id="306" r:id="rId5"/>
    <p:sldId id="327" r:id="rId6"/>
    <p:sldId id="335" r:id="rId7"/>
    <p:sldId id="323" r:id="rId8"/>
    <p:sldId id="329" r:id="rId9"/>
    <p:sldId id="307" r:id="rId10"/>
    <p:sldId id="259" r:id="rId11"/>
    <p:sldId id="333" r:id="rId12"/>
    <p:sldId id="286" r:id="rId13"/>
    <p:sldId id="312" r:id="rId14"/>
    <p:sldId id="330" r:id="rId15"/>
    <p:sldId id="316" r:id="rId16"/>
    <p:sldId id="314" r:id="rId17"/>
    <p:sldId id="293" r:id="rId18"/>
    <p:sldId id="294" r:id="rId19"/>
    <p:sldId id="292" r:id="rId20"/>
    <p:sldId id="315" r:id="rId21"/>
    <p:sldId id="308" r:id="rId22"/>
    <p:sldId id="296" r:id="rId23"/>
    <p:sldId id="297" r:id="rId24"/>
    <p:sldId id="318" r:id="rId25"/>
    <p:sldId id="311" r:id="rId26"/>
    <p:sldId id="305" r:id="rId27"/>
  </p:sldIdLst>
  <p:sldSz cx="12192000" cy="6858000"/>
  <p:notesSz cx="6858000" cy="9144000"/>
  <p:custDataLst>
    <p:tags r:id="rId2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C70"/>
    <a:srgbClr val="D7FB59"/>
    <a:srgbClr val="D4BAF9"/>
    <a:srgbClr val="D4BAF8"/>
    <a:srgbClr val="F16C2D"/>
    <a:srgbClr val="3A3A3A"/>
    <a:srgbClr val="83B0FF"/>
    <a:srgbClr val="EF3955"/>
    <a:srgbClr val="595959"/>
    <a:srgbClr val="77BC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8B6495-433E-5155-16D8-6577A27E546F}" v="56" dt="2026-07-14T09:55:52.0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1092" y="52"/>
      </p:cViewPr>
      <p:guideLst>
        <p:guide orient="horz" pos="2183"/>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4138CC-9899-4AF6-AE7F-E3D45A1CDBBB}" type="datetimeFigureOut">
              <a:rPr lang="en-GB" smtClean="0"/>
              <a:t>24/08/2026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6CB89-FE3C-4EF7-A465-96BB741DBE48}" type="slidenum">
              <a:rPr lang="en-GB" smtClean="0"/>
              <a:t>‹#›</a:t>
            </a:fld>
            <a:endParaRPr lang="en-GB"/>
          </a:p>
        </p:txBody>
      </p:sp>
    </p:spTree>
    <p:extLst>
      <p:ext uri="{BB962C8B-B14F-4D97-AF65-F5344CB8AC3E}">
        <p14:creationId xmlns:p14="http://schemas.microsoft.com/office/powerpoint/2010/main" val="2168031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Every single student at ARU is automatically a member of the Student Union as soon as they start! </a:t>
            </a:r>
            <a:br>
              <a:rPr lang="en-US" dirty="0">
                <a:latin typeface="Calibri"/>
                <a:ea typeface="Calibri"/>
                <a:cs typeface="Calibri"/>
              </a:rPr>
            </a:br>
            <a:br>
              <a:rPr lang="en-US" dirty="0">
                <a:latin typeface="Calibri"/>
                <a:ea typeface="Calibri"/>
                <a:cs typeface="Calibri"/>
              </a:rPr>
            </a:br>
            <a:r>
              <a:rPr lang="en-US" dirty="0">
                <a:latin typeface="Calibri"/>
                <a:ea typeface="Calibri"/>
                <a:cs typeface="Calibri"/>
              </a:rPr>
              <a:t>Each year the union is run by eight democratically elected officers </a:t>
            </a:r>
          </a:p>
        </p:txBody>
      </p:sp>
      <p:sp>
        <p:nvSpPr>
          <p:cNvPr id="4" name="Slide Number Placeholder 3"/>
          <p:cNvSpPr>
            <a:spLocks noGrp="1"/>
          </p:cNvSpPr>
          <p:nvPr>
            <p:ph type="sldNum" sz="quarter" idx="5"/>
          </p:nvPr>
        </p:nvSpPr>
        <p:spPr/>
        <p:txBody>
          <a:bodyPr/>
          <a:lstStyle/>
          <a:p>
            <a:fld id="{1F26CB89-FE3C-4EF7-A465-96BB741DBE48}" type="slidenum">
              <a:rPr lang="en-GB" smtClean="0"/>
              <a:t>2</a:t>
            </a:fld>
            <a:endParaRPr lang="en-GB"/>
          </a:p>
        </p:txBody>
      </p:sp>
    </p:spTree>
    <p:extLst>
      <p:ext uri="{BB962C8B-B14F-4D97-AF65-F5344CB8AC3E}">
        <p14:creationId xmlns:p14="http://schemas.microsoft.com/office/powerpoint/2010/main" val="27522157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1DB118-5A46-CD34-56BD-25C1BCF0C6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CF9EA5-6E0B-11EA-64EB-A0E0C90C17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D4577D-22AA-DBCB-5FE4-D564C39A59A6}"/>
              </a:ext>
            </a:extLst>
          </p:cNvPr>
          <p:cNvSpPr>
            <a:spLocks noGrp="1"/>
          </p:cNvSpPr>
          <p:nvPr>
            <p:ph type="body" idx="1"/>
          </p:nvPr>
        </p:nvSpPr>
        <p:spPr/>
        <p:txBody>
          <a:bodyPr/>
          <a:lstStyle/>
          <a:p>
            <a:r>
              <a:rPr lang="en-US" dirty="0">
                <a:latin typeface="Calibri"/>
                <a:ea typeface="Calibri"/>
                <a:cs typeface="Calibri"/>
              </a:rPr>
              <a:t>Some feedback can lead to more </a:t>
            </a:r>
            <a:r>
              <a:rPr lang="en-US">
                <a:latin typeface="Calibri"/>
                <a:ea typeface="Calibri"/>
                <a:cs typeface="Calibri"/>
              </a:rPr>
              <a:t>substantial societal change. This can mean you have a campaign idea:  </a:t>
            </a:r>
          </a:p>
          <a:p>
            <a:endParaRPr lang="en-US" dirty="0">
              <a:latin typeface="Calibri"/>
              <a:ea typeface="Calibri"/>
              <a:cs typeface="Calibri"/>
            </a:endParaRPr>
          </a:p>
          <a:p>
            <a:r>
              <a:rPr lang="en-US">
                <a:latin typeface="Calibri"/>
                <a:ea typeface="Calibri"/>
                <a:cs typeface="Calibri"/>
              </a:rPr>
              <a:t>WHAT IS A CAMPAIGN? </a:t>
            </a:r>
            <a:endParaRPr lang="en-US" dirty="0">
              <a:latin typeface="Calibri"/>
              <a:ea typeface="Calibri"/>
              <a:cs typeface="Calibri"/>
            </a:endParaRPr>
          </a:p>
          <a:p>
            <a:pPr algn="ctr">
              <a:lnSpc>
                <a:spcPct val="150000"/>
              </a:lnSpc>
              <a:spcBef>
                <a:spcPts val="1000"/>
              </a:spcBef>
            </a:pPr>
            <a:endParaRPr lang="en-GB" dirty="0"/>
          </a:p>
          <a:p>
            <a:pPr algn="ctr">
              <a:lnSpc>
                <a:spcPct val="150000"/>
              </a:lnSpc>
              <a:spcBef>
                <a:spcPts val="1000"/>
              </a:spcBef>
            </a:pPr>
            <a:r>
              <a:rPr lang="en-GB"/>
              <a:t>A campaign is where students organise to improve conditions at the university, or in their local community, on a wide variety of issues, be that in academics like getting class sizes reduced, or tackling social issues which exist across society like racism. </a:t>
            </a:r>
            <a:endParaRPr lang="en-US"/>
          </a:p>
        </p:txBody>
      </p:sp>
      <p:sp>
        <p:nvSpPr>
          <p:cNvPr id="4" name="Slide Number Placeholder 3">
            <a:extLst>
              <a:ext uri="{FF2B5EF4-FFF2-40B4-BE49-F238E27FC236}">
                <a16:creationId xmlns:a16="http://schemas.microsoft.com/office/drawing/2014/main" id="{2B2E2E42-A396-01E0-6E48-51999C9E549B}"/>
              </a:ext>
            </a:extLst>
          </p:cNvPr>
          <p:cNvSpPr>
            <a:spLocks noGrp="1"/>
          </p:cNvSpPr>
          <p:nvPr>
            <p:ph type="sldNum" sz="quarter" idx="5"/>
          </p:nvPr>
        </p:nvSpPr>
        <p:spPr/>
        <p:txBody>
          <a:bodyPr/>
          <a:lstStyle/>
          <a:p>
            <a:fld id="{1F26CB89-FE3C-4EF7-A465-96BB741DBE48}" type="slidenum">
              <a:rPr lang="en-GB" smtClean="0"/>
              <a:t>16</a:t>
            </a:fld>
            <a:endParaRPr lang="en-GB"/>
          </a:p>
        </p:txBody>
      </p:sp>
    </p:spTree>
    <p:extLst>
      <p:ext uri="{BB962C8B-B14F-4D97-AF65-F5344CB8AC3E}">
        <p14:creationId xmlns:p14="http://schemas.microsoft.com/office/powerpoint/2010/main" val="6576190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9870E-F2E5-4DF2-E151-BD20BB263D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03590A-6485-740D-FD54-EA495704C7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A0AC4F-7723-2425-12E1-AF7A1FD1AF82}"/>
              </a:ext>
            </a:extLst>
          </p:cNvPr>
          <p:cNvSpPr>
            <a:spLocks noGrp="1"/>
          </p:cNvSpPr>
          <p:nvPr>
            <p:ph type="body" idx="1"/>
          </p:nvPr>
        </p:nvSpPr>
        <p:spPr/>
        <p:txBody>
          <a:bodyPr/>
          <a:lstStyle/>
          <a:p>
            <a:r>
              <a:rPr lang="en-GB" dirty="0"/>
              <a:t>It is likely as the course representative you may be one of the first people students think off when they need help. Although we would not expect you to know everything we would </a:t>
            </a:r>
            <a:r>
              <a:rPr lang="en-GB" dirty="0" err="1"/>
              <a:t>ecpect</a:t>
            </a:r>
            <a:r>
              <a:rPr lang="en-GB" dirty="0"/>
              <a:t> you to help signpost to some of the many support system on offer from both the </a:t>
            </a:r>
            <a:r>
              <a:rPr lang="en-GB" dirty="0" err="1"/>
              <a:t>uni</a:t>
            </a:r>
            <a:r>
              <a:rPr lang="en-GB" dirty="0"/>
              <a:t> and union </a:t>
            </a:r>
          </a:p>
        </p:txBody>
      </p:sp>
      <p:sp>
        <p:nvSpPr>
          <p:cNvPr id="4" name="Slide Number Placeholder 3">
            <a:extLst>
              <a:ext uri="{FF2B5EF4-FFF2-40B4-BE49-F238E27FC236}">
                <a16:creationId xmlns:a16="http://schemas.microsoft.com/office/drawing/2014/main" id="{92E24753-2BC8-99BF-39BD-376F6C77AA7A}"/>
              </a:ext>
            </a:extLst>
          </p:cNvPr>
          <p:cNvSpPr>
            <a:spLocks noGrp="1"/>
          </p:cNvSpPr>
          <p:nvPr>
            <p:ph type="sldNum" sz="quarter" idx="5"/>
          </p:nvPr>
        </p:nvSpPr>
        <p:spPr/>
        <p:txBody>
          <a:bodyPr/>
          <a:lstStyle/>
          <a:p>
            <a:fld id="{1F26CB89-FE3C-4EF7-A465-96BB741DBE48}" type="slidenum">
              <a:rPr lang="en-GB" smtClean="0"/>
              <a:t>18</a:t>
            </a:fld>
            <a:endParaRPr lang="en-GB"/>
          </a:p>
        </p:txBody>
      </p:sp>
    </p:spTree>
    <p:extLst>
      <p:ext uri="{BB962C8B-B14F-4D97-AF65-F5344CB8AC3E}">
        <p14:creationId xmlns:p14="http://schemas.microsoft.com/office/powerpoint/2010/main" val="41832727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Don’t forget to give examples!</a:t>
            </a:r>
          </a:p>
        </p:txBody>
      </p:sp>
      <p:sp>
        <p:nvSpPr>
          <p:cNvPr id="4" name="Slide Number Placeholder 3"/>
          <p:cNvSpPr>
            <a:spLocks noGrp="1"/>
          </p:cNvSpPr>
          <p:nvPr>
            <p:ph type="sldNum" sz="quarter" idx="5"/>
          </p:nvPr>
        </p:nvSpPr>
        <p:spPr/>
        <p:txBody>
          <a:bodyPr/>
          <a:lstStyle/>
          <a:p>
            <a:fld id="{1F26CB89-FE3C-4EF7-A465-96BB741DBE48}" type="slidenum">
              <a:rPr lang="en-GB" smtClean="0"/>
              <a:t>19</a:t>
            </a:fld>
            <a:endParaRPr lang="en-GB"/>
          </a:p>
        </p:txBody>
      </p:sp>
    </p:spTree>
    <p:extLst>
      <p:ext uri="{BB962C8B-B14F-4D97-AF65-F5344CB8AC3E}">
        <p14:creationId xmlns:p14="http://schemas.microsoft.com/office/powerpoint/2010/main" val="36316864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F26CB89-FE3C-4EF7-A465-96BB741DBE48}" type="slidenum">
              <a:rPr lang="en-GB" smtClean="0"/>
              <a:t>20</a:t>
            </a:fld>
            <a:endParaRPr lang="en-GB"/>
          </a:p>
        </p:txBody>
      </p:sp>
    </p:spTree>
    <p:extLst>
      <p:ext uri="{BB962C8B-B14F-4D97-AF65-F5344CB8AC3E}">
        <p14:creationId xmlns:p14="http://schemas.microsoft.com/office/powerpoint/2010/main" val="26599581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A7E32-0DBD-8A7A-22D6-7AF31767F8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262637-DE62-DD6C-2338-3B8B4ADE2F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AA7D50-1CD5-52A0-2C76-3F04E1EAD0E9}"/>
              </a:ext>
            </a:extLst>
          </p:cNvPr>
          <p:cNvSpPr>
            <a:spLocks noGrp="1"/>
          </p:cNvSpPr>
          <p:nvPr>
            <p:ph type="body" idx="1"/>
          </p:nvPr>
        </p:nvSpPr>
        <p:spPr/>
        <p:txBody>
          <a:bodyPr/>
          <a:lstStyle/>
          <a:p>
            <a:r>
              <a:rPr lang="en-GB"/>
              <a:t>Don’t forget to give examples!</a:t>
            </a:r>
          </a:p>
        </p:txBody>
      </p:sp>
      <p:sp>
        <p:nvSpPr>
          <p:cNvPr id="4" name="Slide Number Placeholder 3">
            <a:extLst>
              <a:ext uri="{FF2B5EF4-FFF2-40B4-BE49-F238E27FC236}">
                <a16:creationId xmlns:a16="http://schemas.microsoft.com/office/drawing/2014/main" id="{6AF9ADD1-82B1-4E70-3056-09C4BDF1E999}"/>
              </a:ext>
            </a:extLst>
          </p:cNvPr>
          <p:cNvSpPr>
            <a:spLocks noGrp="1"/>
          </p:cNvSpPr>
          <p:nvPr>
            <p:ph type="sldNum" sz="quarter" idx="5"/>
          </p:nvPr>
        </p:nvSpPr>
        <p:spPr/>
        <p:txBody>
          <a:bodyPr/>
          <a:lstStyle/>
          <a:p>
            <a:fld id="{1F26CB89-FE3C-4EF7-A465-96BB741DBE48}" type="slidenum">
              <a:rPr lang="en-GB" smtClean="0"/>
              <a:t>22</a:t>
            </a:fld>
            <a:endParaRPr lang="en-GB"/>
          </a:p>
        </p:txBody>
      </p:sp>
    </p:spTree>
    <p:extLst>
      <p:ext uri="{BB962C8B-B14F-4D97-AF65-F5344CB8AC3E}">
        <p14:creationId xmlns:p14="http://schemas.microsoft.com/office/powerpoint/2010/main" val="23917560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6CB89-FE3C-4EF7-A465-96BB741DBE48}"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46439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B0CCC-3CF8-4AE3-F0A1-BB1EB556FE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6F8B1-CB24-6C54-D0F5-81BBA98EFB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4CE4BC-ED30-C43B-0E72-C00EC774EDCE}"/>
              </a:ext>
            </a:extLst>
          </p:cNvPr>
          <p:cNvSpPr>
            <a:spLocks noGrp="1"/>
          </p:cNvSpPr>
          <p:nvPr>
            <p:ph type="body" idx="1"/>
          </p:nvPr>
        </p:nvSpPr>
        <p:spPr/>
        <p:txBody>
          <a:bodyPr/>
          <a:lstStyle/>
          <a:p>
            <a:r>
              <a:rPr lang="en-US" dirty="0">
                <a:latin typeface="Calibri"/>
                <a:ea typeface="Calibri"/>
                <a:cs typeface="Calibri"/>
              </a:rPr>
              <a:t>The Representation </a:t>
            </a:r>
            <a:r>
              <a:rPr lang="en-US">
                <a:latin typeface="Calibri"/>
                <a:ea typeface="Calibri"/>
                <a:cs typeface="Calibri"/>
              </a:rPr>
              <a:t>Coordinator for the Cambridge Campus is Tom! </a:t>
            </a:r>
            <a:endParaRPr lang="en-US"/>
          </a:p>
          <a:p>
            <a:endParaRPr lang="en-US" dirty="0">
              <a:latin typeface="Calibri"/>
              <a:ea typeface="Calibri"/>
              <a:cs typeface="Calibri"/>
            </a:endParaRPr>
          </a:p>
          <a:p>
            <a:r>
              <a:rPr lang="en-US" dirty="0">
                <a:latin typeface="Calibri"/>
                <a:ea typeface="Calibri"/>
                <a:cs typeface="Calibri"/>
              </a:rPr>
              <a:t>His job is to elect, train and support course reps throughout their year!</a:t>
            </a:r>
          </a:p>
          <a:p>
            <a:endParaRPr lang="en-US" dirty="0">
              <a:latin typeface="Calibri"/>
              <a:ea typeface="Calibri"/>
              <a:cs typeface="Calibri"/>
            </a:endParaRPr>
          </a:p>
          <a:p>
            <a:r>
              <a:rPr lang="en-US" dirty="0">
                <a:latin typeface="Calibri"/>
                <a:ea typeface="Calibri"/>
                <a:cs typeface="Calibri"/>
              </a:rPr>
              <a:t>If you need any help in the role he is your guy! </a:t>
            </a:r>
          </a:p>
          <a:p>
            <a:endParaRPr lang="en-US" dirty="0">
              <a:latin typeface="Calibri"/>
              <a:ea typeface="Calibri"/>
              <a:cs typeface="Calibri"/>
            </a:endParaRPr>
          </a:p>
        </p:txBody>
      </p:sp>
      <p:sp>
        <p:nvSpPr>
          <p:cNvPr id="4" name="Slide Number Placeholder 3">
            <a:extLst>
              <a:ext uri="{FF2B5EF4-FFF2-40B4-BE49-F238E27FC236}">
                <a16:creationId xmlns:a16="http://schemas.microsoft.com/office/drawing/2014/main" id="{056989C9-C307-DCF9-072A-EAA4C776A901}"/>
              </a:ext>
            </a:extLst>
          </p:cNvPr>
          <p:cNvSpPr>
            <a:spLocks noGrp="1"/>
          </p:cNvSpPr>
          <p:nvPr>
            <p:ph type="sldNum" sz="quarter" idx="5"/>
          </p:nvPr>
        </p:nvSpPr>
        <p:spPr/>
        <p:txBody>
          <a:bodyPr/>
          <a:lstStyle/>
          <a:p>
            <a:fld id="{1F26CB89-FE3C-4EF7-A465-96BB741DBE48}" type="slidenum">
              <a:rPr lang="en-GB" smtClean="0"/>
              <a:t>5</a:t>
            </a:fld>
            <a:endParaRPr lang="en-GB"/>
          </a:p>
        </p:txBody>
      </p:sp>
    </p:spTree>
    <p:extLst>
      <p:ext uri="{BB962C8B-B14F-4D97-AF65-F5344CB8AC3E}">
        <p14:creationId xmlns:p14="http://schemas.microsoft.com/office/powerpoint/2010/main" val="6660681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How to get feedback? </a:t>
            </a:r>
            <a:endParaRPr lang="en-US" dirty="0">
              <a:solidFill>
                <a:srgbClr val="444444"/>
              </a:solidFill>
            </a:endParaRPr>
          </a:p>
          <a:p>
            <a:pPr marL="228600" indent="-228600">
              <a:buFont typeface="Arial,Sans-Serif"/>
              <a:buChar char="•"/>
            </a:pPr>
            <a:r>
              <a:rPr lang="en-GB"/>
              <a:t>Getting feedback can be hard! </a:t>
            </a:r>
            <a:r>
              <a:rPr lang="en-US" dirty="0"/>
              <a:t> </a:t>
            </a:r>
            <a:endParaRPr lang="en-US" dirty="0">
              <a:solidFill>
                <a:srgbClr val="444444"/>
              </a:solidFill>
            </a:endParaRPr>
          </a:p>
          <a:p>
            <a:pPr marL="228600" indent="-228600">
              <a:buFont typeface="Arial,Sans-Serif"/>
              <a:buChar char="•"/>
            </a:pPr>
            <a:r>
              <a:rPr lang="en-GB"/>
              <a:t>Students will rarely volunteer their feedback to you</a:t>
            </a:r>
            <a:r>
              <a:rPr lang="en-US" dirty="0"/>
              <a:t> </a:t>
            </a:r>
            <a:endParaRPr lang="en-US" dirty="0">
              <a:solidFill>
                <a:srgbClr val="444444"/>
              </a:solidFill>
            </a:endParaRPr>
          </a:p>
          <a:p>
            <a:pPr marL="228600" indent="-228600">
              <a:buFont typeface="Arial,Sans-Serif"/>
              <a:buChar char="•"/>
            </a:pPr>
            <a:r>
              <a:rPr lang="en-GB" dirty="0"/>
              <a:t>You have to be proactive in getting it yourself. </a:t>
            </a:r>
            <a:r>
              <a:rPr lang="en-US" dirty="0"/>
              <a:t> </a:t>
            </a:r>
            <a:endParaRPr lang="en-US" dirty="0">
              <a:solidFill>
                <a:srgbClr val="444444"/>
              </a:solidFill>
            </a:endParaRPr>
          </a:p>
          <a:p>
            <a:pPr marL="228600" indent="-228600">
              <a:buFont typeface="Arial,Sans-Serif"/>
              <a:buChar char="•"/>
            </a:pPr>
            <a:r>
              <a:rPr lang="en-GB"/>
              <a:t>How you do this is up to you many cohorts respond differently to certain things. Here are a few examples you might want to try</a:t>
            </a:r>
          </a:p>
        </p:txBody>
      </p:sp>
      <p:sp>
        <p:nvSpPr>
          <p:cNvPr id="4" name="Slide Number Placeholder 3"/>
          <p:cNvSpPr>
            <a:spLocks noGrp="1"/>
          </p:cNvSpPr>
          <p:nvPr>
            <p:ph type="sldNum" sz="quarter" idx="5"/>
          </p:nvPr>
        </p:nvSpPr>
        <p:spPr/>
        <p:txBody>
          <a:bodyPr/>
          <a:lstStyle/>
          <a:p>
            <a:fld id="{1F26CB89-FE3C-4EF7-A465-96BB741DBE48}" type="slidenum">
              <a:rPr lang="en-GB" smtClean="0"/>
              <a:t>7</a:t>
            </a:fld>
            <a:endParaRPr lang="en-GB"/>
          </a:p>
        </p:txBody>
      </p:sp>
    </p:spTree>
    <p:extLst>
      <p:ext uri="{BB962C8B-B14F-4D97-AF65-F5344CB8AC3E}">
        <p14:creationId xmlns:p14="http://schemas.microsoft.com/office/powerpoint/2010/main" val="15479359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r>
              <a:rPr lang="en-GB"/>
              <a:t>If you're getting feedback that is small and easily fixable (ie things that could be resolved by sending an email) that it's worth getting on it as soon as possible. This could be things like: </a:t>
            </a:r>
            <a:endParaRPr lang="en-US"/>
          </a:p>
          <a:p>
            <a:pPr marL="285750" indent="-285750">
              <a:lnSpc>
                <a:spcPct val="90000"/>
              </a:lnSpc>
              <a:spcBef>
                <a:spcPts val="1000"/>
              </a:spcBef>
              <a:buFont typeface="Arial,Sans-Serif"/>
              <a:buChar char="•"/>
            </a:pPr>
            <a:r>
              <a:rPr lang="en-GB"/>
              <a:t>Canvas not being updated </a:t>
            </a:r>
            <a:endParaRPr lang="en-US"/>
          </a:p>
          <a:p>
            <a:pPr marL="285750" indent="-285750">
              <a:lnSpc>
                <a:spcPct val="90000"/>
              </a:lnSpc>
              <a:spcBef>
                <a:spcPts val="1000"/>
              </a:spcBef>
              <a:buFont typeface="Arial,Sans-Serif"/>
              <a:buChar char="•"/>
            </a:pPr>
            <a:r>
              <a:rPr lang="en-GB"/>
              <a:t>Facilities issues </a:t>
            </a:r>
            <a:endParaRPr lang="en-US"/>
          </a:p>
          <a:p>
            <a:pPr marL="285750" indent="-285750">
              <a:lnSpc>
                <a:spcPct val="90000"/>
              </a:lnSpc>
              <a:spcBef>
                <a:spcPts val="1000"/>
              </a:spcBef>
              <a:buFont typeface="Arial,Sans-Serif"/>
              <a:buChar char="•"/>
            </a:pPr>
            <a:r>
              <a:rPr lang="en-GB"/>
              <a:t>Tech difficulties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6CB89-FE3C-4EF7-A465-96BB741DBE48}"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618218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972E87-DAAB-339C-E837-A946DB4069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1F06F1-E705-31DC-DFD3-035EDBCBE3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FC224B-C52C-B8C0-7C54-88B35FEF3E74}"/>
              </a:ext>
            </a:extLst>
          </p:cNvPr>
          <p:cNvSpPr>
            <a:spLocks noGrp="1"/>
          </p:cNvSpPr>
          <p:nvPr>
            <p:ph type="body" idx="1"/>
          </p:nvPr>
        </p:nvSpPr>
        <p:spPr/>
        <p:txBody>
          <a:bodyPr/>
          <a:lstStyle/>
          <a:p>
            <a:pPr>
              <a:lnSpc>
                <a:spcPct val="90000"/>
              </a:lnSpc>
              <a:spcBef>
                <a:spcPts val="1000"/>
              </a:spcBef>
            </a:pPr>
            <a:r>
              <a:rPr lang="en-GB"/>
              <a:t>If you're getting feedback that is small and easily fixable (ie things that could be resolved by sending an email) that it's worth getting on it as soon as possible. This could be things like: </a:t>
            </a:r>
            <a:endParaRPr lang="en-US"/>
          </a:p>
          <a:p>
            <a:pPr marL="285750" indent="-285750">
              <a:lnSpc>
                <a:spcPct val="90000"/>
              </a:lnSpc>
              <a:spcBef>
                <a:spcPts val="1000"/>
              </a:spcBef>
              <a:buFont typeface="Arial,Sans-Serif"/>
              <a:buChar char="•"/>
            </a:pPr>
            <a:r>
              <a:rPr lang="en-GB"/>
              <a:t>Canvas not being updated </a:t>
            </a:r>
            <a:endParaRPr lang="en-US"/>
          </a:p>
          <a:p>
            <a:pPr marL="285750" indent="-285750">
              <a:lnSpc>
                <a:spcPct val="90000"/>
              </a:lnSpc>
              <a:spcBef>
                <a:spcPts val="1000"/>
              </a:spcBef>
              <a:buFont typeface="Arial,Sans-Serif"/>
              <a:buChar char="•"/>
            </a:pPr>
            <a:r>
              <a:rPr lang="en-GB"/>
              <a:t>Facilities issues </a:t>
            </a:r>
            <a:endParaRPr lang="en-US"/>
          </a:p>
          <a:p>
            <a:pPr marL="285750" indent="-285750">
              <a:lnSpc>
                <a:spcPct val="90000"/>
              </a:lnSpc>
              <a:spcBef>
                <a:spcPts val="1000"/>
              </a:spcBef>
              <a:buFont typeface="Arial,Sans-Serif"/>
              <a:buChar char="•"/>
            </a:pPr>
            <a:r>
              <a:rPr lang="en-GB"/>
              <a:t>Tech difficulties </a:t>
            </a:r>
          </a:p>
        </p:txBody>
      </p:sp>
      <p:sp>
        <p:nvSpPr>
          <p:cNvPr id="4" name="Slide Number Placeholder 3">
            <a:extLst>
              <a:ext uri="{FF2B5EF4-FFF2-40B4-BE49-F238E27FC236}">
                <a16:creationId xmlns:a16="http://schemas.microsoft.com/office/drawing/2014/main" id="{DEC343B6-1FFF-0F5C-F570-7CD09D51FC51}"/>
              </a:ext>
            </a:extLst>
          </p:cNvPr>
          <p:cNvSpPr>
            <a:spLocks noGrp="1"/>
          </p:cNvSpPr>
          <p:nvPr>
            <p:ph type="sldNum" sz="quarter" idx="5"/>
          </p:nvPr>
        </p:nvSpPr>
        <p:spPr/>
        <p:txBody>
          <a:bodyPr/>
          <a:lstStyle/>
          <a:p>
            <a:fld id="{1F26CB89-FE3C-4EF7-A465-96BB741DBE48}" type="slidenum">
              <a:rPr lang="en-GB" smtClean="0"/>
              <a:t>10</a:t>
            </a:fld>
            <a:endParaRPr lang="en-GB"/>
          </a:p>
        </p:txBody>
      </p:sp>
    </p:spTree>
    <p:extLst>
      <p:ext uri="{BB962C8B-B14F-4D97-AF65-F5344CB8AC3E}">
        <p14:creationId xmlns:p14="http://schemas.microsoft.com/office/powerpoint/2010/main" val="41819017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7315C-2A40-7FE9-266D-F8842BCF69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A9CD0F-7DBE-D6F3-75B2-6CD8354249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AED8D9-87C9-D45D-4602-B55B34F75134}"/>
              </a:ext>
            </a:extLst>
          </p:cNvPr>
          <p:cNvSpPr>
            <a:spLocks noGrp="1"/>
          </p:cNvSpPr>
          <p:nvPr>
            <p:ph type="body" idx="1"/>
          </p:nvPr>
        </p:nvSpPr>
        <p:spPr/>
        <p:txBody>
          <a:bodyPr/>
          <a:lstStyle/>
          <a:p>
            <a:pPr>
              <a:lnSpc>
                <a:spcPct val="90000"/>
              </a:lnSpc>
              <a:spcBef>
                <a:spcPts val="1000"/>
              </a:spcBef>
            </a:pPr>
            <a:r>
              <a:rPr lang="en-GB"/>
              <a:t>If you're getting feedback that is small and easily fixable (ie things that could be resolved by sending an email) that it's worth getting on it as soon as possible. This could be things like: </a:t>
            </a:r>
            <a:endParaRPr lang="en-US"/>
          </a:p>
          <a:p>
            <a:pPr marL="285750" indent="-285750">
              <a:lnSpc>
                <a:spcPct val="90000"/>
              </a:lnSpc>
              <a:spcBef>
                <a:spcPts val="1000"/>
              </a:spcBef>
              <a:buFont typeface="Arial,Sans-Serif"/>
              <a:buChar char="•"/>
            </a:pPr>
            <a:r>
              <a:rPr lang="en-GB"/>
              <a:t>Canvas not being updated </a:t>
            </a:r>
            <a:endParaRPr lang="en-US"/>
          </a:p>
          <a:p>
            <a:pPr marL="285750" indent="-285750">
              <a:lnSpc>
                <a:spcPct val="90000"/>
              </a:lnSpc>
              <a:spcBef>
                <a:spcPts val="1000"/>
              </a:spcBef>
              <a:buFont typeface="Arial,Sans-Serif"/>
              <a:buChar char="•"/>
            </a:pPr>
            <a:r>
              <a:rPr lang="en-GB"/>
              <a:t>Facilities issues </a:t>
            </a:r>
            <a:endParaRPr lang="en-US"/>
          </a:p>
          <a:p>
            <a:pPr marL="285750" indent="-285750">
              <a:lnSpc>
                <a:spcPct val="90000"/>
              </a:lnSpc>
              <a:spcBef>
                <a:spcPts val="1000"/>
              </a:spcBef>
              <a:buFont typeface="Arial,Sans-Serif"/>
              <a:buChar char="•"/>
            </a:pPr>
            <a:r>
              <a:rPr lang="en-GB"/>
              <a:t>Tech difficulties </a:t>
            </a:r>
          </a:p>
        </p:txBody>
      </p:sp>
      <p:sp>
        <p:nvSpPr>
          <p:cNvPr id="4" name="Slide Number Placeholder 3">
            <a:extLst>
              <a:ext uri="{FF2B5EF4-FFF2-40B4-BE49-F238E27FC236}">
                <a16:creationId xmlns:a16="http://schemas.microsoft.com/office/drawing/2014/main" id="{5B24EE51-5DDC-44A9-9C05-2D52744E4970}"/>
              </a:ext>
            </a:extLst>
          </p:cNvPr>
          <p:cNvSpPr>
            <a:spLocks noGrp="1"/>
          </p:cNvSpPr>
          <p:nvPr>
            <p:ph type="sldNum" sz="quarter" idx="5"/>
          </p:nvPr>
        </p:nvSpPr>
        <p:spPr/>
        <p:txBody>
          <a:bodyPr/>
          <a:lstStyle/>
          <a:p>
            <a:fld id="{1F26CB89-FE3C-4EF7-A465-96BB741DBE48}" type="slidenum">
              <a:rPr lang="en-GB" smtClean="0"/>
              <a:t>12</a:t>
            </a:fld>
            <a:endParaRPr lang="en-GB"/>
          </a:p>
        </p:txBody>
      </p:sp>
    </p:spTree>
    <p:extLst>
      <p:ext uri="{BB962C8B-B14F-4D97-AF65-F5344CB8AC3E}">
        <p14:creationId xmlns:p14="http://schemas.microsoft.com/office/powerpoint/2010/main" val="30023540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1E697-26B1-B892-ACF0-EC31779869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C93B7A-FE4D-6AD0-4655-CF3B8481D9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CFB074-A23F-0FFB-EB52-DDC2697BBC81}"/>
              </a:ext>
            </a:extLst>
          </p:cNvPr>
          <p:cNvSpPr>
            <a:spLocks noGrp="1"/>
          </p:cNvSpPr>
          <p:nvPr>
            <p:ph type="body" idx="1"/>
          </p:nvPr>
        </p:nvSpPr>
        <p:spPr/>
        <p:txBody>
          <a:bodyPr/>
          <a:lstStyle/>
          <a:p>
            <a:r>
              <a:rPr lang="en-US" dirty="0">
                <a:latin typeface="Calibri"/>
                <a:ea typeface="Calibri"/>
                <a:cs typeface="Calibri"/>
              </a:rPr>
              <a:t>Some feedback can lead to more </a:t>
            </a:r>
            <a:r>
              <a:rPr lang="en-US">
                <a:latin typeface="Calibri"/>
                <a:ea typeface="Calibri"/>
                <a:cs typeface="Calibri"/>
              </a:rPr>
              <a:t>substantial societal change. This can mean you have a campaign idea:  </a:t>
            </a:r>
          </a:p>
          <a:p>
            <a:endParaRPr lang="en-US" dirty="0">
              <a:latin typeface="Calibri"/>
              <a:ea typeface="Calibri"/>
              <a:cs typeface="Calibri"/>
            </a:endParaRPr>
          </a:p>
          <a:p>
            <a:r>
              <a:rPr lang="en-US">
                <a:latin typeface="Calibri"/>
                <a:ea typeface="Calibri"/>
                <a:cs typeface="Calibri"/>
              </a:rPr>
              <a:t>WHAT IS A CAMPAIGN? </a:t>
            </a:r>
            <a:endParaRPr lang="en-US" dirty="0">
              <a:latin typeface="Calibri"/>
              <a:ea typeface="Calibri"/>
              <a:cs typeface="Calibri"/>
            </a:endParaRPr>
          </a:p>
          <a:p>
            <a:pPr algn="ctr">
              <a:lnSpc>
                <a:spcPct val="150000"/>
              </a:lnSpc>
              <a:spcBef>
                <a:spcPts val="1000"/>
              </a:spcBef>
            </a:pPr>
            <a:endParaRPr lang="en-GB" dirty="0"/>
          </a:p>
          <a:p>
            <a:pPr algn="ctr">
              <a:lnSpc>
                <a:spcPct val="150000"/>
              </a:lnSpc>
              <a:spcBef>
                <a:spcPts val="1000"/>
              </a:spcBef>
            </a:pPr>
            <a:r>
              <a:rPr lang="en-GB"/>
              <a:t>A campaign is where students organise to improve conditions at the university, or in their local community, on a wide variety of issues, be that in academics like getting class sizes reduced, or tackling social issues which exist across society like racism. </a:t>
            </a:r>
            <a:endParaRPr lang="en-US"/>
          </a:p>
        </p:txBody>
      </p:sp>
      <p:sp>
        <p:nvSpPr>
          <p:cNvPr id="4" name="Slide Number Placeholder 3">
            <a:extLst>
              <a:ext uri="{FF2B5EF4-FFF2-40B4-BE49-F238E27FC236}">
                <a16:creationId xmlns:a16="http://schemas.microsoft.com/office/drawing/2014/main" id="{D3A8794D-0FCF-4008-825C-909C8EACA3B7}"/>
              </a:ext>
            </a:extLst>
          </p:cNvPr>
          <p:cNvSpPr>
            <a:spLocks noGrp="1"/>
          </p:cNvSpPr>
          <p:nvPr>
            <p:ph type="sldNum" sz="quarter" idx="5"/>
          </p:nvPr>
        </p:nvSpPr>
        <p:spPr/>
        <p:txBody>
          <a:bodyPr/>
          <a:lstStyle/>
          <a:p>
            <a:fld id="{1F26CB89-FE3C-4EF7-A465-96BB741DBE48}" type="slidenum">
              <a:rPr lang="en-GB" smtClean="0"/>
              <a:t>14</a:t>
            </a:fld>
            <a:endParaRPr lang="en-GB"/>
          </a:p>
        </p:txBody>
      </p:sp>
    </p:spTree>
    <p:extLst>
      <p:ext uri="{BB962C8B-B14F-4D97-AF65-F5344CB8AC3E}">
        <p14:creationId xmlns:p14="http://schemas.microsoft.com/office/powerpoint/2010/main" val="19673041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02177-E5D9-74C0-8D8D-B00B87D12A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8B71A4-5B58-9C3C-6400-C557B3F03C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133F5E-4BC0-BAD3-7FEF-97A18A044442}"/>
              </a:ext>
            </a:extLst>
          </p:cNvPr>
          <p:cNvSpPr>
            <a:spLocks noGrp="1"/>
          </p:cNvSpPr>
          <p:nvPr>
            <p:ph type="body" idx="1"/>
          </p:nvPr>
        </p:nvSpPr>
        <p:spPr/>
        <p:txBody>
          <a:bodyPr/>
          <a:lstStyle/>
          <a:p>
            <a:r>
              <a:rPr lang="en-US" dirty="0">
                <a:latin typeface="Calibri"/>
                <a:ea typeface="Calibri"/>
                <a:cs typeface="Calibri"/>
              </a:rPr>
              <a:t>Some feedback can lead to more </a:t>
            </a:r>
            <a:r>
              <a:rPr lang="en-US">
                <a:latin typeface="Calibri"/>
                <a:ea typeface="Calibri"/>
                <a:cs typeface="Calibri"/>
              </a:rPr>
              <a:t>substantial societal change. This can mean you have a campaign idea:  </a:t>
            </a:r>
          </a:p>
          <a:p>
            <a:endParaRPr lang="en-US" dirty="0">
              <a:latin typeface="Calibri"/>
              <a:ea typeface="Calibri"/>
              <a:cs typeface="Calibri"/>
            </a:endParaRPr>
          </a:p>
          <a:p>
            <a:r>
              <a:rPr lang="en-US">
                <a:latin typeface="Calibri"/>
                <a:ea typeface="Calibri"/>
                <a:cs typeface="Calibri"/>
              </a:rPr>
              <a:t>WHAT IS A CAMPAIGN? </a:t>
            </a:r>
            <a:endParaRPr lang="en-US" dirty="0">
              <a:latin typeface="Calibri"/>
              <a:ea typeface="Calibri"/>
              <a:cs typeface="Calibri"/>
            </a:endParaRPr>
          </a:p>
          <a:p>
            <a:pPr algn="ctr">
              <a:lnSpc>
                <a:spcPct val="150000"/>
              </a:lnSpc>
              <a:spcBef>
                <a:spcPts val="1000"/>
              </a:spcBef>
            </a:pPr>
            <a:endParaRPr lang="en-GB" dirty="0"/>
          </a:p>
          <a:p>
            <a:pPr algn="ctr">
              <a:lnSpc>
                <a:spcPct val="150000"/>
              </a:lnSpc>
              <a:spcBef>
                <a:spcPts val="1000"/>
              </a:spcBef>
            </a:pPr>
            <a:r>
              <a:rPr lang="en-GB"/>
              <a:t>A campaign is where students organise to improve conditions at the university, or in their local community, on a wide variety of issues, be that in academics like getting class sizes reduced, or tackling social issues which exist across society like racism. </a:t>
            </a:r>
            <a:endParaRPr lang="en-US"/>
          </a:p>
        </p:txBody>
      </p:sp>
      <p:sp>
        <p:nvSpPr>
          <p:cNvPr id="4" name="Slide Number Placeholder 3">
            <a:extLst>
              <a:ext uri="{FF2B5EF4-FFF2-40B4-BE49-F238E27FC236}">
                <a16:creationId xmlns:a16="http://schemas.microsoft.com/office/drawing/2014/main" id="{A393AA20-2F87-5E02-B4D4-B6D468FDF5EC}"/>
              </a:ext>
            </a:extLst>
          </p:cNvPr>
          <p:cNvSpPr>
            <a:spLocks noGrp="1"/>
          </p:cNvSpPr>
          <p:nvPr>
            <p:ph type="sldNum" sz="quarter" idx="5"/>
          </p:nvPr>
        </p:nvSpPr>
        <p:spPr/>
        <p:txBody>
          <a:bodyPr/>
          <a:lstStyle/>
          <a:p>
            <a:fld id="{1F26CB89-FE3C-4EF7-A465-96BB741DBE48}" type="slidenum">
              <a:rPr lang="en-GB" smtClean="0"/>
              <a:t>15</a:t>
            </a:fld>
            <a:endParaRPr lang="en-GB"/>
          </a:p>
        </p:txBody>
      </p:sp>
    </p:spTree>
    <p:extLst>
      <p:ext uri="{BB962C8B-B14F-4D97-AF65-F5344CB8AC3E}">
        <p14:creationId xmlns:p14="http://schemas.microsoft.com/office/powerpoint/2010/main" val="37082023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A2EEB-1151-856B-D25B-F9DEED84314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3BAB2F9-467C-21C9-1554-C27B355812E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1E7BB9A-FC2F-15C9-21EB-08C550736783}"/>
              </a:ext>
            </a:extLst>
          </p:cNvPr>
          <p:cNvSpPr>
            <a:spLocks noGrp="1"/>
          </p:cNvSpPr>
          <p:nvPr>
            <p:ph type="dt" sz="half" idx="10"/>
          </p:nvPr>
        </p:nvSpPr>
        <p:spPr/>
        <p:txBody>
          <a:bodyPr/>
          <a:lstStyle/>
          <a:p>
            <a:fld id="{77F95893-0FF6-4B9B-BA43-C61CB44D7CD3}" type="datetimeFigureOut">
              <a:rPr lang="en-GB" smtClean="0"/>
              <a:t>24/08/2026</a:t>
            </a:fld>
            <a:endParaRPr lang="en-GB"/>
          </a:p>
        </p:txBody>
      </p:sp>
      <p:sp>
        <p:nvSpPr>
          <p:cNvPr id="5" name="Footer Placeholder 4">
            <a:extLst>
              <a:ext uri="{FF2B5EF4-FFF2-40B4-BE49-F238E27FC236}">
                <a16:creationId xmlns:a16="http://schemas.microsoft.com/office/drawing/2014/main" id="{3448B36F-3019-E066-628C-7FBDFCD058A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F83F8D3-A2C9-84EC-EA3C-C0565D0BD6C9}"/>
              </a:ext>
            </a:extLst>
          </p:cNvPr>
          <p:cNvSpPr>
            <a:spLocks noGrp="1"/>
          </p:cNvSpPr>
          <p:nvPr>
            <p:ph type="sldNum" sz="quarter" idx="12"/>
          </p:nvPr>
        </p:nvSpPr>
        <p:spPr/>
        <p:txBody>
          <a:bodyPr/>
          <a:lstStyle/>
          <a:p>
            <a:fld id="{5FC22888-C6F0-4918-B5ED-37B3ABF1B807}" type="slidenum">
              <a:rPr lang="en-GB" smtClean="0"/>
              <a:t>‹#›</a:t>
            </a:fld>
            <a:endParaRPr lang="en-GB"/>
          </a:p>
        </p:txBody>
      </p:sp>
    </p:spTree>
    <p:extLst>
      <p:ext uri="{BB962C8B-B14F-4D97-AF65-F5344CB8AC3E}">
        <p14:creationId xmlns:p14="http://schemas.microsoft.com/office/powerpoint/2010/main" val="21266951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BEB15-97C7-1A29-2A44-F6074645B89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985C8B7-1941-BDB8-B121-0625C68D6B2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D1E6127-0D12-8CB9-FD34-6612824A399C}"/>
              </a:ext>
            </a:extLst>
          </p:cNvPr>
          <p:cNvSpPr>
            <a:spLocks noGrp="1"/>
          </p:cNvSpPr>
          <p:nvPr>
            <p:ph type="dt" sz="half" idx="10"/>
          </p:nvPr>
        </p:nvSpPr>
        <p:spPr/>
        <p:txBody>
          <a:bodyPr/>
          <a:lstStyle/>
          <a:p>
            <a:fld id="{77F95893-0FF6-4B9B-BA43-C61CB44D7CD3}" type="datetimeFigureOut">
              <a:rPr lang="en-GB" smtClean="0"/>
              <a:t>24/08/2026</a:t>
            </a:fld>
            <a:endParaRPr lang="en-GB"/>
          </a:p>
        </p:txBody>
      </p:sp>
      <p:sp>
        <p:nvSpPr>
          <p:cNvPr id="5" name="Footer Placeholder 4">
            <a:extLst>
              <a:ext uri="{FF2B5EF4-FFF2-40B4-BE49-F238E27FC236}">
                <a16:creationId xmlns:a16="http://schemas.microsoft.com/office/drawing/2014/main" id="{E358C3DC-79CB-08AE-F664-0F46F673EE2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9517F5-0C50-2A25-38B6-4A486B1055B6}"/>
              </a:ext>
            </a:extLst>
          </p:cNvPr>
          <p:cNvSpPr>
            <a:spLocks noGrp="1"/>
          </p:cNvSpPr>
          <p:nvPr>
            <p:ph type="sldNum" sz="quarter" idx="12"/>
          </p:nvPr>
        </p:nvSpPr>
        <p:spPr/>
        <p:txBody>
          <a:bodyPr/>
          <a:lstStyle/>
          <a:p>
            <a:fld id="{5FC22888-C6F0-4918-B5ED-37B3ABF1B807}" type="slidenum">
              <a:rPr lang="en-GB" smtClean="0"/>
              <a:t>‹#›</a:t>
            </a:fld>
            <a:endParaRPr lang="en-GB"/>
          </a:p>
        </p:txBody>
      </p:sp>
    </p:spTree>
    <p:extLst>
      <p:ext uri="{BB962C8B-B14F-4D97-AF65-F5344CB8AC3E}">
        <p14:creationId xmlns:p14="http://schemas.microsoft.com/office/powerpoint/2010/main" val="31579940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650235B-12C1-9E5E-5B52-52D49DAFA7C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4C888C7-5A3A-D1B6-9493-860F7177FE3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99B9D5E-CDEE-9D72-937A-2A54E09DF948}"/>
              </a:ext>
            </a:extLst>
          </p:cNvPr>
          <p:cNvSpPr>
            <a:spLocks noGrp="1"/>
          </p:cNvSpPr>
          <p:nvPr>
            <p:ph type="dt" sz="half" idx="10"/>
          </p:nvPr>
        </p:nvSpPr>
        <p:spPr/>
        <p:txBody>
          <a:bodyPr/>
          <a:lstStyle/>
          <a:p>
            <a:fld id="{77F95893-0FF6-4B9B-BA43-C61CB44D7CD3}" type="datetimeFigureOut">
              <a:rPr lang="en-GB" smtClean="0"/>
              <a:t>24/08/2026</a:t>
            </a:fld>
            <a:endParaRPr lang="en-GB"/>
          </a:p>
        </p:txBody>
      </p:sp>
      <p:sp>
        <p:nvSpPr>
          <p:cNvPr id="5" name="Footer Placeholder 4">
            <a:extLst>
              <a:ext uri="{FF2B5EF4-FFF2-40B4-BE49-F238E27FC236}">
                <a16:creationId xmlns:a16="http://schemas.microsoft.com/office/drawing/2014/main" id="{623AEA60-DA59-BE29-61A4-B6E6C2A6193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9BBD284-ED47-1B4C-E44F-F9648A78146A}"/>
              </a:ext>
            </a:extLst>
          </p:cNvPr>
          <p:cNvSpPr>
            <a:spLocks noGrp="1"/>
          </p:cNvSpPr>
          <p:nvPr>
            <p:ph type="sldNum" sz="quarter" idx="12"/>
          </p:nvPr>
        </p:nvSpPr>
        <p:spPr/>
        <p:txBody>
          <a:bodyPr/>
          <a:lstStyle/>
          <a:p>
            <a:fld id="{5FC22888-C6F0-4918-B5ED-37B3ABF1B807}" type="slidenum">
              <a:rPr lang="en-GB" smtClean="0"/>
              <a:t>‹#›</a:t>
            </a:fld>
            <a:endParaRPr lang="en-GB"/>
          </a:p>
        </p:txBody>
      </p:sp>
    </p:spTree>
    <p:extLst>
      <p:ext uri="{BB962C8B-B14F-4D97-AF65-F5344CB8AC3E}">
        <p14:creationId xmlns:p14="http://schemas.microsoft.com/office/powerpoint/2010/main" val="1203561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F1D12-34DC-0732-18AD-37928A4DB3C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357132F-29CA-EB40-267F-9D9AE17333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80741AB-B483-92F5-6440-5E9FE391164B}"/>
              </a:ext>
            </a:extLst>
          </p:cNvPr>
          <p:cNvSpPr>
            <a:spLocks noGrp="1"/>
          </p:cNvSpPr>
          <p:nvPr>
            <p:ph type="dt" sz="half" idx="10"/>
          </p:nvPr>
        </p:nvSpPr>
        <p:spPr/>
        <p:txBody>
          <a:bodyPr/>
          <a:lstStyle/>
          <a:p>
            <a:fld id="{77F95893-0FF6-4B9B-BA43-C61CB44D7CD3}" type="datetimeFigureOut">
              <a:rPr lang="en-GB" smtClean="0"/>
              <a:t>24/08/2026</a:t>
            </a:fld>
            <a:endParaRPr lang="en-GB"/>
          </a:p>
        </p:txBody>
      </p:sp>
      <p:sp>
        <p:nvSpPr>
          <p:cNvPr id="5" name="Footer Placeholder 4">
            <a:extLst>
              <a:ext uri="{FF2B5EF4-FFF2-40B4-BE49-F238E27FC236}">
                <a16:creationId xmlns:a16="http://schemas.microsoft.com/office/drawing/2014/main" id="{8151AFEF-5867-AEDB-CE0F-FAD79298734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981823F-A686-A150-029F-5A76768AA6A1}"/>
              </a:ext>
            </a:extLst>
          </p:cNvPr>
          <p:cNvSpPr>
            <a:spLocks noGrp="1"/>
          </p:cNvSpPr>
          <p:nvPr>
            <p:ph type="sldNum" sz="quarter" idx="12"/>
          </p:nvPr>
        </p:nvSpPr>
        <p:spPr/>
        <p:txBody>
          <a:bodyPr/>
          <a:lstStyle/>
          <a:p>
            <a:fld id="{5FC22888-C6F0-4918-B5ED-37B3ABF1B807}" type="slidenum">
              <a:rPr lang="en-GB" smtClean="0"/>
              <a:t>‹#›</a:t>
            </a:fld>
            <a:endParaRPr lang="en-GB"/>
          </a:p>
        </p:txBody>
      </p:sp>
    </p:spTree>
    <p:extLst>
      <p:ext uri="{BB962C8B-B14F-4D97-AF65-F5344CB8AC3E}">
        <p14:creationId xmlns:p14="http://schemas.microsoft.com/office/powerpoint/2010/main" val="37835289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718C8-7351-ECAA-EE06-14F74AAB287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F744212-9E55-6371-A342-176C96C1A0F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AF6C408-1758-9E51-E412-B20DDB5AE678}"/>
              </a:ext>
            </a:extLst>
          </p:cNvPr>
          <p:cNvSpPr>
            <a:spLocks noGrp="1"/>
          </p:cNvSpPr>
          <p:nvPr>
            <p:ph type="dt" sz="half" idx="10"/>
          </p:nvPr>
        </p:nvSpPr>
        <p:spPr/>
        <p:txBody>
          <a:bodyPr/>
          <a:lstStyle/>
          <a:p>
            <a:fld id="{77F95893-0FF6-4B9B-BA43-C61CB44D7CD3}" type="datetimeFigureOut">
              <a:rPr lang="en-GB" smtClean="0"/>
              <a:t>24/08/2026</a:t>
            </a:fld>
            <a:endParaRPr lang="en-GB"/>
          </a:p>
        </p:txBody>
      </p:sp>
      <p:sp>
        <p:nvSpPr>
          <p:cNvPr id="5" name="Footer Placeholder 4">
            <a:extLst>
              <a:ext uri="{FF2B5EF4-FFF2-40B4-BE49-F238E27FC236}">
                <a16:creationId xmlns:a16="http://schemas.microsoft.com/office/drawing/2014/main" id="{BB7E5B05-C1C5-BDC5-F3EF-A40C733E883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62A0134-E9A6-74D1-318F-EF762A030254}"/>
              </a:ext>
            </a:extLst>
          </p:cNvPr>
          <p:cNvSpPr>
            <a:spLocks noGrp="1"/>
          </p:cNvSpPr>
          <p:nvPr>
            <p:ph type="sldNum" sz="quarter" idx="12"/>
          </p:nvPr>
        </p:nvSpPr>
        <p:spPr/>
        <p:txBody>
          <a:bodyPr/>
          <a:lstStyle/>
          <a:p>
            <a:fld id="{5FC22888-C6F0-4918-B5ED-37B3ABF1B807}" type="slidenum">
              <a:rPr lang="en-GB" smtClean="0"/>
              <a:t>‹#›</a:t>
            </a:fld>
            <a:endParaRPr lang="en-GB"/>
          </a:p>
        </p:txBody>
      </p:sp>
    </p:spTree>
    <p:extLst>
      <p:ext uri="{BB962C8B-B14F-4D97-AF65-F5344CB8AC3E}">
        <p14:creationId xmlns:p14="http://schemas.microsoft.com/office/powerpoint/2010/main" val="26119038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C211E-A6AC-7F74-E062-FA08636ACA1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89454E0-8120-F4E5-A872-7D3111AE9BD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D2A50EB-E492-0D7E-5220-F521E9C4E3F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F0BC3DC-7B5F-2FBE-1C0B-998A476E7821}"/>
              </a:ext>
            </a:extLst>
          </p:cNvPr>
          <p:cNvSpPr>
            <a:spLocks noGrp="1"/>
          </p:cNvSpPr>
          <p:nvPr>
            <p:ph type="dt" sz="half" idx="10"/>
          </p:nvPr>
        </p:nvSpPr>
        <p:spPr/>
        <p:txBody>
          <a:bodyPr/>
          <a:lstStyle/>
          <a:p>
            <a:fld id="{77F95893-0FF6-4B9B-BA43-C61CB44D7CD3}" type="datetimeFigureOut">
              <a:rPr lang="en-GB" smtClean="0"/>
              <a:t>24/08/2026</a:t>
            </a:fld>
            <a:endParaRPr lang="en-GB"/>
          </a:p>
        </p:txBody>
      </p:sp>
      <p:sp>
        <p:nvSpPr>
          <p:cNvPr id="6" name="Footer Placeholder 5">
            <a:extLst>
              <a:ext uri="{FF2B5EF4-FFF2-40B4-BE49-F238E27FC236}">
                <a16:creationId xmlns:a16="http://schemas.microsoft.com/office/drawing/2014/main" id="{AFC710BF-CB14-22FF-A757-492B83A1743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5AB313A-7F01-38CC-4AA2-45AC196B6E10}"/>
              </a:ext>
            </a:extLst>
          </p:cNvPr>
          <p:cNvSpPr>
            <a:spLocks noGrp="1"/>
          </p:cNvSpPr>
          <p:nvPr>
            <p:ph type="sldNum" sz="quarter" idx="12"/>
          </p:nvPr>
        </p:nvSpPr>
        <p:spPr/>
        <p:txBody>
          <a:bodyPr/>
          <a:lstStyle/>
          <a:p>
            <a:fld id="{5FC22888-C6F0-4918-B5ED-37B3ABF1B807}" type="slidenum">
              <a:rPr lang="en-GB" smtClean="0"/>
              <a:t>‹#›</a:t>
            </a:fld>
            <a:endParaRPr lang="en-GB"/>
          </a:p>
        </p:txBody>
      </p:sp>
    </p:spTree>
    <p:extLst>
      <p:ext uri="{BB962C8B-B14F-4D97-AF65-F5344CB8AC3E}">
        <p14:creationId xmlns:p14="http://schemas.microsoft.com/office/powerpoint/2010/main" val="332475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873E5-2B2A-5298-1B44-D61924C6B07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DB4E2B9-76BC-36D4-4388-BD374C9AA9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4E81290-3323-0954-1F5C-AD3008A7D6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4F86D28-2507-0FD5-B116-BCBC2D4966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343305B-8A07-1EF5-8F3B-59ECCA7BDB4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CE9752D-49B8-7466-5A75-B2EC9E74E325}"/>
              </a:ext>
            </a:extLst>
          </p:cNvPr>
          <p:cNvSpPr>
            <a:spLocks noGrp="1"/>
          </p:cNvSpPr>
          <p:nvPr>
            <p:ph type="dt" sz="half" idx="10"/>
          </p:nvPr>
        </p:nvSpPr>
        <p:spPr/>
        <p:txBody>
          <a:bodyPr/>
          <a:lstStyle/>
          <a:p>
            <a:fld id="{77F95893-0FF6-4B9B-BA43-C61CB44D7CD3}" type="datetimeFigureOut">
              <a:rPr lang="en-GB" smtClean="0"/>
              <a:t>24/08/2026</a:t>
            </a:fld>
            <a:endParaRPr lang="en-GB"/>
          </a:p>
        </p:txBody>
      </p:sp>
      <p:sp>
        <p:nvSpPr>
          <p:cNvPr id="8" name="Footer Placeholder 7">
            <a:extLst>
              <a:ext uri="{FF2B5EF4-FFF2-40B4-BE49-F238E27FC236}">
                <a16:creationId xmlns:a16="http://schemas.microsoft.com/office/drawing/2014/main" id="{44E58FC5-02FA-146D-77BB-4786340BBB2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24A73AE-DD7D-924E-B478-728E72211309}"/>
              </a:ext>
            </a:extLst>
          </p:cNvPr>
          <p:cNvSpPr>
            <a:spLocks noGrp="1"/>
          </p:cNvSpPr>
          <p:nvPr>
            <p:ph type="sldNum" sz="quarter" idx="12"/>
          </p:nvPr>
        </p:nvSpPr>
        <p:spPr/>
        <p:txBody>
          <a:bodyPr/>
          <a:lstStyle/>
          <a:p>
            <a:fld id="{5FC22888-C6F0-4918-B5ED-37B3ABF1B807}" type="slidenum">
              <a:rPr lang="en-GB" smtClean="0"/>
              <a:t>‹#›</a:t>
            </a:fld>
            <a:endParaRPr lang="en-GB"/>
          </a:p>
        </p:txBody>
      </p:sp>
    </p:spTree>
    <p:extLst>
      <p:ext uri="{BB962C8B-B14F-4D97-AF65-F5344CB8AC3E}">
        <p14:creationId xmlns:p14="http://schemas.microsoft.com/office/powerpoint/2010/main" val="35637654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94F93A-B96C-46AE-CF49-AFE481AE8E2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C7FCE03-3A40-910D-A26E-3345D5DBD79E}"/>
              </a:ext>
            </a:extLst>
          </p:cNvPr>
          <p:cNvSpPr>
            <a:spLocks noGrp="1"/>
          </p:cNvSpPr>
          <p:nvPr>
            <p:ph type="dt" sz="half" idx="10"/>
          </p:nvPr>
        </p:nvSpPr>
        <p:spPr/>
        <p:txBody>
          <a:bodyPr/>
          <a:lstStyle/>
          <a:p>
            <a:fld id="{77F95893-0FF6-4B9B-BA43-C61CB44D7CD3}" type="datetimeFigureOut">
              <a:rPr lang="en-GB" smtClean="0"/>
              <a:t>24/08/2026</a:t>
            </a:fld>
            <a:endParaRPr lang="en-GB"/>
          </a:p>
        </p:txBody>
      </p:sp>
      <p:sp>
        <p:nvSpPr>
          <p:cNvPr id="4" name="Footer Placeholder 3">
            <a:extLst>
              <a:ext uri="{FF2B5EF4-FFF2-40B4-BE49-F238E27FC236}">
                <a16:creationId xmlns:a16="http://schemas.microsoft.com/office/drawing/2014/main" id="{02C8DD4C-BB5F-A0B3-A5F0-A1465264C06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442F627-C05C-3C0C-3EF0-3824C9C6AA22}"/>
              </a:ext>
            </a:extLst>
          </p:cNvPr>
          <p:cNvSpPr>
            <a:spLocks noGrp="1"/>
          </p:cNvSpPr>
          <p:nvPr>
            <p:ph type="sldNum" sz="quarter" idx="12"/>
          </p:nvPr>
        </p:nvSpPr>
        <p:spPr/>
        <p:txBody>
          <a:bodyPr/>
          <a:lstStyle/>
          <a:p>
            <a:fld id="{5FC22888-C6F0-4918-B5ED-37B3ABF1B807}" type="slidenum">
              <a:rPr lang="en-GB" smtClean="0"/>
              <a:t>‹#›</a:t>
            </a:fld>
            <a:endParaRPr lang="en-GB"/>
          </a:p>
        </p:txBody>
      </p:sp>
    </p:spTree>
    <p:extLst>
      <p:ext uri="{BB962C8B-B14F-4D97-AF65-F5344CB8AC3E}">
        <p14:creationId xmlns:p14="http://schemas.microsoft.com/office/powerpoint/2010/main" val="17360241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458E118-6E62-F7F8-A8F4-54A4C8A8B618}"/>
              </a:ext>
            </a:extLst>
          </p:cNvPr>
          <p:cNvSpPr>
            <a:spLocks noGrp="1"/>
          </p:cNvSpPr>
          <p:nvPr>
            <p:ph type="dt" sz="half" idx="10"/>
          </p:nvPr>
        </p:nvSpPr>
        <p:spPr/>
        <p:txBody>
          <a:bodyPr/>
          <a:lstStyle/>
          <a:p>
            <a:fld id="{77F95893-0FF6-4B9B-BA43-C61CB44D7CD3}" type="datetimeFigureOut">
              <a:rPr lang="en-GB" smtClean="0"/>
              <a:t>24/08/2026</a:t>
            </a:fld>
            <a:endParaRPr lang="en-GB"/>
          </a:p>
        </p:txBody>
      </p:sp>
      <p:sp>
        <p:nvSpPr>
          <p:cNvPr id="3" name="Footer Placeholder 2">
            <a:extLst>
              <a:ext uri="{FF2B5EF4-FFF2-40B4-BE49-F238E27FC236}">
                <a16:creationId xmlns:a16="http://schemas.microsoft.com/office/drawing/2014/main" id="{967F87B4-4097-8BDD-8B4F-771D9352826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E76EBB6-1FCD-4A8C-3328-EA54EF8FAE0D}"/>
              </a:ext>
            </a:extLst>
          </p:cNvPr>
          <p:cNvSpPr>
            <a:spLocks noGrp="1"/>
          </p:cNvSpPr>
          <p:nvPr>
            <p:ph type="sldNum" sz="quarter" idx="12"/>
          </p:nvPr>
        </p:nvSpPr>
        <p:spPr/>
        <p:txBody>
          <a:bodyPr/>
          <a:lstStyle/>
          <a:p>
            <a:fld id="{5FC22888-C6F0-4918-B5ED-37B3ABF1B807}" type="slidenum">
              <a:rPr lang="en-GB" smtClean="0"/>
              <a:t>‹#›</a:t>
            </a:fld>
            <a:endParaRPr lang="en-GB"/>
          </a:p>
        </p:txBody>
      </p:sp>
    </p:spTree>
    <p:extLst>
      <p:ext uri="{BB962C8B-B14F-4D97-AF65-F5344CB8AC3E}">
        <p14:creationId xmlns:p14="http://schemas.microsoft.com/office/powerpoint/2010/main" val="36437884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D6EA4-535E-B790-CE99-A7064C046B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418589C-9B6C-6B15-C608-4E899D189C5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F1D7420-7A6D-6351-ACD9-E91FA87014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00C484-F432-D592-9A6E-0BF415B683D6}"/>
              </a:ext>
            </a:extLst>
          </p:cNvPr>
          <p:cNvSpPr>
            <a:spLocks noGrp="1"/>
          </p:cNvSpPr>
          <p:nvPr>
            <p:ph type="dt" sz="half" idx="10"/>
          </p:nvPr>
        </p:nvSpPr>
        <p:spPr/>
        <p:txBody>
          <a:bodyPr/>
          <a:lstStyle/>
          <a:p>
            <a:fld id="{77F95893-0FF6-4B9B-BA43-C61CB44D7CD3}" type="datetimeFigureOut">
              <a:rPr lang="en-GB" smtClean="0"/>
              <a:t>24/08/2026</a:t>
            </a:fld>
            <a:endParaRPr lang="en-GB"/>
          </a:p>
        </p:txBody>
      </p:sp>
      <p:sp>
        <p:nvSpPr>
          <p:cNvPr id="6" name="Footer Placeholder 5">
            <a:extLst>
              <a:ext uri="{FF2B5EF4-FFF2-40B4-BE49-F238E27FC236}">
                <a16:creationId xmlns:a16="http://schemas.microsoft.com/office/drawing/2014/main" id="{291B7204-0645-D613-FB41-FBB1B6EB65F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03110C8-8C9C-7E68-2B71-00876D9CBB96}"/>
              </a:ext>
            </a:extLst>
          </p:cNvPr>
          <p:cNvSpPr>
            <a:spLocks noGrp="1"/>
          </p:cNvSpPr>
          <p:nvPr>
            <p:ph type="sldNum" sz="quarter" idx="12"/>
          </p:nvPr>
        </p:nvSpPr>
        <p:spPr/>
        <p:txBody>
          <a:bodyPr/>
          <a:lstStyle/>
          <a:p>
            <a:fld id="{5FC22888-C6F0-4918-B5ED-37B3ABF1B807}" type="slidenum">
              <a:rPr lang="en-GB" smtClean="0"/>
              <a:t>‹#›</a:t>
            </a:fld>
            <a:endParaRPr lang="en-GB"/>
          </a:p>
        </p:txBody>
      </p:sp>
    </p:spTree>
    <p:extLst>
      <p:ext uri="{BB962C8B-B14F-4D97-AF65-F5344CB8AC3E}">
        <p14:creationId xmlns:p14="http://schemas.microsoft.com/office/powerpoint/2010/main" val="25522912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CCBE9-2820-57D8-E804-A3A25429CA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27EF875-E8B0-70D1-F27D-12CB7C09F3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F86C7E8-C6E1-D71D-DFB0-9536989A5F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7D4B2B-90CF-DC82-386B-536F476733CF}"/>
              </a:ext>
            </a:extLst>
          </p:cNvPr>
          <p:cNvSpPr>
            <a:spLocks noGrp="1"/>
          </p:cNvSpPr>
          <p:nvPr>
            <p:ph type="dt" sz="half" idx="10"/>
          </p:nvPr>
        </p:nvSpPr>
        <p:spPr/>
        <p:txBody>
          <a:bodyPr/>
          <a:lstStyle/>
          <a:p>
            <a:fld id="{77F95893-0FF6-4B9B-BA43-C61CB44D7CD3}" type="datetimeFigureOut">
              <a:rPr lang="en-GB" smtClean="0"/>
              <a:t>24/08/2026</a:t>
            </a:fld>
            <a:endParaRPr lang="en-GB"/>
          </a:p>
        </p:txBody>
      </p:sp>
      <p:sp>
        <p:nvSpPr>
          <p:cNvPr id="6" name="Footer Placeholder 5">
            <a:extLst>
              <a:ext uri="{FF2B5EF4-FFF2-40B4-BE49-F238E27FC236}">
                <a16:creationId xmlns:a16="http://schemas.microsoft.com/office/drawing/2014/main" id="{F0C0759A-7847-C416-FF27-C572D0850E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DFEA2A1-75AB-716D-F81D-2B527C0231E9}"/>
              </a:ext>
            </a:extLst>
          </p:cNvPr>
          <p:cNvSpPr>
            <a:spLocks noGrp="1"/>
          </p:cNvSpPr>
          <p:nvPr>
            <p:ph type="sldNum" sz="quarter" idx="12"/>
          </p:nvPr>
        </p:nvSpPr>
        <p:spPr/>
        <p:txBody>
          <a:bodyPr/>
          <a:lstStyle/>
          <a:p>
            <a:fld id="{5FC22888-C6F0-4918-B5ED-37B3ABF1B807}" type="slidenum">
              <a:rPr lang="en-GB" smtClean="0"/>
              <a:t>‹#›</a:t>
            </a:fld>
            <a:endParaRPr lang="en-GB"/>
          </a:p>
        </p:txBody>
      </p:sp>
    </p:spTree>
    <p:extLst>
      <p:ext uri="{BB962C8B-B14F-4D97-AF65-F5344CB8AC3E}">
        <p14:creationId xmlns:p14="http://schemas.microsoft.com/office/powerpoint/2010/main" val="20737617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9F7B29C-3A76-5029-47E1-D5CDAFFD57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7F59425-B0AB-F5DB-8540-080BE521AF3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FFD69F-51FF-0E4C-5FDC-A51FBD0C59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7F95893-0FF6-4B9B-BA43-C61CB44D7CD3}" type="datetimeFigureOut">
              <a:rPr lang="en-GB" smtClean="0"/>
              <a:t>24/08/2026</a:t>
            </a:fld>
            <a:endParaRPr lang="en-GB"/>
          </a:p>
        </p:txBody>
      </p:sp>
      <p:sp>
        <p:nvSpPr>
          <p:cNvPr id="5" name="Footer Placeholder 4">
            <a:extLst>
              <a:ext uri="{FF2B5EF4-FFF2-40B4-BE49-F238E27FC236}">
                <a16:creationId xmlns:a16="http://schemas.microsoft.com/office/drawing/2014/main" id="{58748CDE-8A52-1D72-F372-7165ABA44E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E66F4959-499D-7026-9179-1DF2B3486A1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FC22888-C6F0-4918-B5ED-37B3ABF1B807}" type="slidenum">
              <a:rPr lang="en-GB" smtClean="0"/>
              <a:t>‹#›</a:t>
            </a:fld>
            <a:endParaRPr lang="en-GB"/>
          </a:p>
        </p:txBody>
      </p:sp>
    </p:spTree>
    <p:extLst>
      <p:ext uri="{BB962C8B-B14F-4D97-AF65-F5344CB8AC3E}">
        <p14:creationId xmlns:p14="http://schemas.microsoft.com/office/powerpoint/2010/main" val="41204172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arunion.co.uk/cambridge/your-say/campaigns/"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mailto:j.bunkle@angliastudent.com" TargetMode="External"/><Relationship Id="rId4" Type="http://schemas.openxmlformats.org/officeDocument/2006/relationships/image" Target="../media/image20.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hyperlink" Target="https://arunion.co.uk/chelmsford/your-say/makeithappen/"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hyperlink" Target="https://arunion.co.uk/chelmsford/get-involved/societies/" TargetMode="External"/></Relationships>
</file>

<file path=ppt/slides/_rels/slide23.xml.rels><?xml version="1.0" encoding="UTF-8" standalone="yes"?>
<Relationships xmlns="http://schemas.openxmlformats.org/package/2006/relationships"><Relationship Id="rId2" Type="http://schemas.openxmlformats.org/officeDocument/2006/relationships/hyperlink" Target="https://arunion.co.uk/chelmsford/your-say/representation/"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hyperlink" Target="https://arunion.co.uk/messagecentre/" TargetMode="External"/><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hyperlink" Target="https://arunion.co.uk/chelmsford/your-say/representation/messaging-centre/" TargetMode="Externa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0DBF066-D70D-641A-690F-2A800D669EC0}"/>
            </a:ext>
          </a:extLst>
        </p:cNvPr>
        <p:cNvGrpSpPr/>
        <p:nvPr/>
      </p:nvGrpSpPr>
      <p:grpSpPr>
        <a:xfrm>
          <a:off x="0" y="0"/>
          <a:ext cx="0" cy="0"/>
          <a:chOff x="0" y="0"/>
          <a:chExt cx="0" cy="0"/>
        </a:xfrm>
      </p:grpSpPr>
      <p:pic>
        <p:nvPicPr>
          <p:cNvPr id="4" name="Picture 3" descr="A blue and black logo&#10;&#10;AI-generated content may be incorrect.">
            <a:extLst>
              <a:ext uri="{FF2B5EF4-FFF2-40B4-BE49-F238E27FC236}">
                <a16:creationId xmlns:a16="http://schemas.microsoft.com/office/drawing/2014/main" id="{5EB8F541-2501-0E47-27DF-AF52862869F5}"/>
              </a:ext>
            </a:extLst>
          </p:cNvPr>
          <p:cNvPicPr>
            <a:picLocks noChangeAspect="1"/>
          </p:cNvPicPr>
          <p:nvPr/>
        </p:nvPicPr>
        <p:blipFill>
          <a:blip r:embed="rId2"/>
          <a:stretch>
            <a:fillRect/>
          </a:stretch>
        </p:blipFill>
        <p:spPr>
          <a:xfrm>
            <a:off x="-2891692" y="-605693"/>
            <a:ext cx="8079153" cy="8079153"/>
          </a:xfrm>
          <a:prstGeom prst="rect">
            <a:avLst/>
          </a:prstGeom>
        </p:spPr>
      </p:pic>
      <p:pic>
        <p:nvPicPr>
          <p:cNvPr id="5" name="Picture 4" descr="A black and purple square with a black stripe&#10;&#10;AI-generated content may be incorrect.">
            <a:extLst>
              <a:ext uri="{FF2B5EF4-FFF2-40B4-BE49-F238E27FC236}">
                <a16:creationId xmlns:a16="http://schemas.microsoft.com/office/drawing/2014/main" id="{FB2ADF98-BC0F-2BA0-6431-44B39DE4A00E}"/>
              </a:ext>
            </a:extLst>
          </p:cNvPr>
          <p:cNvPicPr>
            <a:picLocks noChangeAspect="1"/>
          </p:cNvPicPr>
          <p:nvPr/>
        </p:nvPicPr>
        <p:blipFill>
          <a:blip r:embed="rId3"/>
          <a:stretch>
            <a:fillRect/>
          </a:stretch>
        </p:blipFill>
        <p:spPr>
          <a:xfrm>
            <a:off x="6275917" y="-370417"/>
            <a:ext cx="6858000" cy="6858000"/>
          </a:xfrm>
          <a:prstGeom prst="rect">
            <a:avLst/>
          </a:prstGeom>
        </p:spPr>
      </p:pic>
      <p:pic>
        <p:nvPicPr>
          <p:cNvPr id="2" name="Picture 1" descr="A yellow star shaped object&#10;&#10;AI-generated content may be incorrect.">
            <a:extLst>
              <a:ext uri="{FF2B5EF4-FFF2-40B4-BE49-F238E27FC236}">
                <a16:creationId xmlns:a16="http://schemas.microsoft.com/office/drawing/2014/main" id="{D0B4F835-C31E-2A71-882C-D7CFCD394217}"/>
              </a:ext>
            </a:extLst>
          </p:cNvPr>
          <p:cNvPicPr>
            <a:picLocks noChangeAspect="1"/>
          </p:cNvPicPr>
          <p:nvPr/>
        </p:nvPicPr>
        <p:blipFill>
          <a:blip r:embed="rId4"/>
          <a:stretch>
            <a:fillRect/>
          </a:stretch>
        </p:blipFill>
        <p:spPr>
          <a:xfrm>
            <a:off x="-623637" y="-1071359"/>
            <a:ext cx="9512043" cy="9495691"/>
          </a:xfrm>
          <a:prstGeom prst="rect">
            <a:avLst/>
          </a:prstGeom>
        </p:spPr>
      </p:pic>
      <p:pic>
        <p:nvPicPr>
          <p:cNvPr id="3" name="Picture 2" descr="A orange blotch on a black background&#10;&#10;AI-generated content may be incorrect.">
            <a:extLst>
              <a:ext uri="{FF2B5EF4-FFF2-40B4-BE49-F238E27FC236}">
                <a16:creationId xmlns:a16="http://schemas.microsoft.com/office/drawing/2014/main" id="{B989B4D4-D4C4-2B20-1A9A-30D198C44217}"/>
              </a:ext>
            </a:extLst>
          </p:cNvPr>
          <p:cNvPicPr>
            <a:picLocks noChangeAspect="1"/>
          </p:cNvPicPr>
          <p:nvPr/>
        </p:nvPicPr>
        <p:blipFill>
          <a:blip r:embed="rId5"/>
          <a:srcRect l="-980" t="1961" r="980" b="-1961"/>
          <a:stretch>
            <a:fillRect/>
          </a:stretch>
        </p:blipFill>
        <p:spPr>
          <a:xfrm>
            <a:off x="6278361" y="323199"/>
            <a:ext cx="7971699" cy="7971699"/>
          </a:xfrm>
          <a:prstGeom prst="rect">
            <a:avLst/>
          </a:prstGeom>
        </p:spPr>
      </p:pic>
      <p:sp>
        <p:nvSpPr>
          <p:cNvPr id="7" name="TextBox 6">
            <a:extLst>
              <a:ext uri="{FF2B5EF4-FFF2-40B4-BE49-F238E27FC236}">
                <a16:creationId xmlns:a16="http://schemas.microsoft.com/office/drawing/2014/main" id="{1576E187-ADDE-CDB4-D237-4C3D01458BD3}"/>
              </a:ext>
            </a:extLst>
          </p:cNvPr>
          <p:cNvSpPr txBox="1"/>
          <p:nvPr/>
        </p:nvSpPr>
        <p:spPr>
          <a:xfrm>
            <a:off x="2106084" y="2264833"/>
            <a:ext cx="4679949"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6000" b="1" dirty="0">
                <a:latin typeface="Atkinson Hyperlegible"/>
              </a:rPr>
              <a:t>PGR Rep Training 2026</a:t>
            </a:r>
            <a:r>
              <a:rPr lang="en-GB" sz="3600" b="1" dirty="0"/>
              <a:t> </a:t>
            </a:r>
          </a:p>
        </p:txBody>
      </p:sp>
      <p:pic>
        <p:nvPicPr>
          <p:cNvPr id="8" name="Picture 7" descr="A purple letters on a black background&#10;&#10;AI-generated content may be incorrect.">
            <a:extLst>
              <a:ext uri="{FF2B5EF4-FFF2-40B4-BE49-F238E27FC236}">
                <a16:creationId xmlns:a16="http://schemas.microsoft.com/office/drawing/2014/main" id="{445A9EE2-3569-DFC7-35A2-56418206836D}"/>
              </a:ext>
            </a:extLst>
          </p:cNvPr>
          <p:cNvPicPr>
            <a:picLocks noChangeAspect="1"/>
          </p:cNvPicPr>
          <p:nvPr/>
        </p:nvPicPr>
        <p:blipFill>
          <a:blip r:embed="rId6"/>
          <a:stretch>
            <a:fillRect/>
          </a:stretch>
        </p:blipFill>
        <p:spPr>
          <a:xfrm>
            <a:off x="-243417" y="6089330"/>
            <a:ext cx="2592917" cy="1039924"/>
          </a:xfrm>
          <a:prstGeom prst="rect">
            <a:avLst/>
          </a:prstGeom>
        </p:spPr>
      </p:pic>
    </p:spTree>
    <p:extLst>
      <p:ext uri="{BB962C8B-B14F-4D97-AF65-F5344CB8AC3E}">
        <p14:creationId xmlns:p14="http://schemas.microsoft.com/office/powerpoint/2010/main" val="33424493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05DAC-DA90-D69D-B72D-DBBF621F55C4}"/>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3EDEDC1A-1C24-18EF-4660-0A40BE1E21DB}"/>
              </a:ext>
            </a:extLst>
          </p:cNvPr>
          <p:cNvSpPr txBox="1"/>
          <p:nvPr/>
        </p:nvSpPr>
        <p:spPr>
          <a:xfrm>
            <a:off x="769361" y="272329"/>
            <a:ext cx="7234360" cy="584775"/>
          </a:xfrm>
          <a:prstGeom prst="rect">
            <a:avLst/>
          </a:prstGeom>
          <a:noFill/>
        </p:spPr>
        <p:txBody>
          <a:bodyPr wrap="square" rtlCol="0">
            <a:spAutoFit/>
          </a:bodyPr>
          <a:lstStyle/>
          <a:p>
            <a:r>
              <a:rPr lang="en-GB" sz="3200" b="1" dirty="0">
                <a:latin typeface="Atkinson Hyperlegible" pitchFamily="2" charset="0"/>
                <a:cs typeface="Aharoni" panose="02010803020104030203" pitchFamily="2" charset="-79"/>
              </a:rPr>
              <a:t>Where Should You Take Feedback?</a:t>
            </a:r>
          </a:p>
        </p:txBody>
      </p:sp>
      <p:sp>
        <p:nvSpPr>
          <p:cNvPr id="5" name="Rectangle: Rounded Corners 4">
            <a:extLst>
              <a:ext uri="{FF2B5EF4-FFF2-40B4-BE49-F238E27FC236}">
                <a16:creationId xmlns:a16="http://schemas.microsoft.com/office/drawing/2014/main" id="{D4125DCE-7299-5EE0-A507-A7945F415A27}"/>
              </a:ext>
            </a:extLst>
          </p:cNvPr>
          <p:cNvSpPr/>
          <p:nvPr/>
        </p:nvSpPr>
        <p:spPr>
          <a:xfrm>
            <a:off x="174171" y="1110344"/>
            <a:ext cx="10972800" cy="5584370"/>
          </a:xfrm>
          <a:prstGeom prst="roundRect">
            <a:avLst/>
          </a:prstGeom>
          <a:solidFill>
            <a:srgbClr val="D4BAF9"/>
          </a:solidFill>
          <a:ln w="19050" cap="flat" cmpd="sng" algn="ctr">
            <a:solidFill>
              <a:srgbClr val="D4BAF9"/>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ysClr val="window" lastClr="FFFFFF"/>
                </a:solidFill>
                <a:latin typeface="Aptos" panose="02110004020202020204"/>
              </a:defRPr>
            </a:lvl1pPr>
            <a:lvl2pPr marL="457200" algn="l" defTabSz="914400" rtl="0" eaLnBrk="1" latinLnBrk="0" hangingPunct="1">
              <a:defRPr sz="1800" kern="1200">
                <a:solidFill>
                  <a:sysClr val="window" lastClr="FFFFFF"/>
                </a:solidFill>
                <a:latin typeface="Aptos" panose="02110004020202020204"/>
              </a:defRPr>
            </a:lvl2pPr>
            <a:lvl3pPr marL="914400" algn="l" defTabSz="914400" rtl="0" eaLnBrk="1" latinLnBrk="0" hangingPunct="1">
              <a:defRPr sz="1800" kern="1200">
                <a:solidFill>
                  <a:sysClr val="window" lastClr="FFFFFF"/>
                </a:solidFill>
                <a:latin typeface="Aptos" panose="02110004020202020204"/>
              </a:defRPr>
            </a:lvl3pPr>
            <a:lvl4pPr marL="1371600" algn="l" defTabSz="914400" rtl="0" eaLnBrk="1" latinLnBrk="0" hangingPunct="1">
              <a:defRPr sz="1800" kern="1200">
                <a:solidFill>
                  <a:sysClr val="window" lastClr="FFFFFF"/>
                </a:solidFill>
                <a:latin typeface="Aptos" panose="02110004020202020204"/>
              </a:defRPr>
            </a:lvl4pPr>
            <a:lvl5pPr marL="1828800" algn="l" defTabSz="914400" rtl="0" eaLnBrk="1" latinLnBrk="0" hangingPunct="1">
              <a:defRPr sz="1800" kern="1200">
                <a:solidFill>
                  <a:sysClr val="window" lastClr="FFFFFF"/>
                </a:solidFill>
                <a:latin typeface="Aptos" panose="02110004020202020204"/>
              </a:defRPr>
            </a:lvl5pPr>
            <a:lvl6pPr marL="2286000" algn="l" defTabSz="914400" rtl="0" eaLnBrk="1" latinLnBrk="0" hangingPunct="1">
              <a:defRPr sz="1800" kern="1200">
                <a:solidFill>
                  <a:sysClr val="window" lastClr="FFFFFF"/>
                </a:solidFill>
                <a:latin typeface="Aptos" panose="02110004020202020204"/>
              </a:defRPr>
            </a:lvl6pPr>
            <a:lvl7pPr marL="2743200" algn="l" defTabSz="914400" rtl="0" eaLnBrk="1" latinLnBrk="0" hangingPunct="1">
              <a:defRPr sz="1800" kern="1200">
                <a:solidFill>
                  <a:sysClr val="window" lastClr="FFFFFF"/>
                </a:solidFill>
                <a:latin typeface="Aptos" panose="02110004020202020204"/>
              </a:defRPr>
            </a:lvl7pPr>
            <a:lvl8pPr marL="3200400" algn="l" defTabSz="914400" rtl="0" eaLnBrk="1" latinLnBrk="0" hangingPunct="1">
              <a:defRPr sz="1800" kern="1200">
                <a:solidFill>
                  <a:sysClr val="window" lastClr="FFFFFF"/>
                </a:solidFill>
                <a:latin typeface="Aptos" panose="02110004020202020204"/>
              </a:defRPr>
            </a:lvl8pPr>
            <a:lvl9pPr marL="3657600" algn="l" defTabSz="914400" rtl="0" eaLnBrk="1" latinLnBrk="0" hangingPunct="1">
              <a:defRPr sz="1800" kern="1200">
                <a:solidFill>
                  <a:sysClr val="window" lastClr="FFFFFF"/>
                </a:solidFill>
                <a:latin typeface="Aptos" panose="02110004020202020204"/>
              </a:defRPr>
            </a:lvl9pPr>
          </a:lstStyle>
          <a:p>
            <a:r>
              <a:rPr lang="en-GB" sz="3200" dirty="0">
                <a:solidFill>
                  <a:schemeClr val="tx1"/>
                </a:solidFill>
                <a:latin typeface="Atkinson Hyperlegible" pitchFamily="2" charset="0"/>
              </a:rPr>
              <a:t>For unresolved issues or something that needs more discussion, you should take these to your FRIC </a:t>
            </a:r>
          </a:p>
          <a:p>
            <a:endParaRPr lang="en-GB" sz="3200" dirty="0">
              <a:solidFill>
                <a:schemeClr val="tx1"/>
              </a:solidFill>
              <a:latin typeface="Atkinson Hyperlegible" pitchFamily="2" charset="0"/>
            </a:endParaRPr>
          </a:p>
          <a:p>
            <a:r>
              <a:rPr lang="en-GB" sz="3200" dirty="0">
                <a:solidFill>
                  <a:schemeClr val="tx1"/>
                </a:solidFill>
                <a:latin typeface="Atkinson Hyperlegible" pitchFamily="2" charset="0"/>
              </a:rPr>
              <a:t>​e.g. “The content on Progress Platform is not being updated” </a:t>
            </a:r>
          </a:p>
        </p:txBody>
      </p:sp>
      <p:sp>
        <p:nvSpPr>
          <p:cNvPr id="8" name="Rectangle: Rounded Corners 7">
            <a:extLst>
              <a:ext uri="{FF2B5EF4-FFF2-40B4-BE49-F238E27FC236}">
                <a16:creationId xmlns:a16="http://schemas.microsoft.com/office/drawing/2014/main" id="{4FF59D39-C804-67A5-504F-4A3791BF7EED}"/>
              </a:ext>
            </a:extLst>
          </p:cNvPr>
          <p:cNvSpPr/>
          <p:nvPr/>
        </p:nvSpPr>
        <p:spPr>
          <a:xfrm>
            <a:off x="10942865" y="1947182"/>
            <a:ext cx="1074964" cy="2266950"/>
          </a:xfrm>
          <a:prstGeom prst="roundRect">
            <a:avLst/>
          </a:prstGeom>
          <a:solidFill>
            <a:srgbClr val="D4BAF9"/>
          </a:solidFill>
          <a:ln w="19050" cap="flat" cmpd="sng" algn="ctr">
            <a:solidFill>
              <a:srgbClr val="D4BAF9"/>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defPPr>
              <a:defRPr lang="en-US"/>
            </a:defPPr>
            <a:lvl1pPr marL="0" algn="l" defTabSz="914400" rtl="0" eaLnBrk="1" latinLnBrk="0" hangingPunct="1">
              <a:defRPr sz="1800" kern="1200">
                <a:solidFill>
                  <a:sysClr val="window" lastClr="FFFFFF"/>
                </a:solidFill>
                <a:latin typeface="Aptos" panose="02110004020202020204"/>
              </a:defRPr>
            </a:lvl1pPr>
            <a:lvl2pPr marL="457200" algn="l" defTabSz="914400" rtl="0" eaLnBrk="1" latinLnBrk="0" hangingPunct="1">
              <a:defRPr sz="1800" kern="1200">
                <a:solidFill>
                  <a:sysClr val="window" lastClr="FFFFFF"/>
                </a:solidFill>
                <a:latin typeface="Aptos" panose="02110004020202020204"/>
              </a:defRPr>
            </a:lvl2pPr>
            <a:lvl3pPr marL="914400" algn="l" defTabSz="914400" rtl="0" eaLnBrk="1" latinLnBrk="0" hangingPunct="1">
              <a:defRPr sz="1800" kern="1200">
                <a:solidFill>
                  <a:sysClr val="window" lastClr="FFFFFF"/>
                </a:solidFill>
                <a:latin typeface="Aptos" panose="02110004020202020204"/>
              </a:defRPr>
            </a:lvl3pPr>
            <a:lvl4pPr marL="1371600" algn="l" defTabSz="914400" rtl="0" eaLnBrk="1" latinLnBrk="0" hangingPunct="1">
              <a:defRPr sz="1800" kern="1200">
                <a:solidFill>
                  <a:sysClr val="window" lastClr="FFFFFF"/>
                </a:solidFill>
                <a:latin typeface="Aptos" panose="02110004020202020204"/>
              </a:defRPr>
            </a:lvl4pPr>
            <a:lvl5pPr marL="1828800" algn="l" defTabSz="914400" rtl="0" eaLnBrk="1" latinLnBrk="0" hangingPunct="1">
              <a:defRPr sz="1800" kern="1200">
                <a:solidFill>
                  <a:sysClr val="window" lastClr="FFFFFF"/>
                </a:solidFill>
                <a:latin typeface="Aptos" panose="02110004020202020204"/>
              </a:defRPr>
            </a:lvl5pPr>
            <a:lvl6pPr marL="2286000" algn="l" defTabSz="914400" rtl="0" eaLnBrk="1" latinLnBrk="0" hangingPunct="1">
              <a:defRPr sz="1800" kern="1200">
                <a:solidFill>
                  <a:sysClr val="window" lastClr="FFFFFF"/>
                </a:solidFill>
                <a:latin typeface="Aptos" panose="02110004020202020204"/>
              </a:defRPr>
            </a:lvl6pPr>
            <a:lvl7pPr marL="2743200" algn="l" defTabSz="914400" rtl="0" eaLnBrk="1" latinLnBrk="0" hangingPunct="1">
              <a:defRPr sz="1800" kern="1200">
                <a:solidFill>
                  <a:sysClr val="window" lastClr="FFFFFF"/>
                </a:solidFill>
                <a:latin typeface="Aptos" panose="02110004020202020204"/>
              </a:defRPr>
            </a:lvl7pPr>
            <a:lvl8pPr marL="3200400" algn="l" defTabSz="914400" rtl="0" eaLnBrk="1" latinLnBrk="0" hangingPunct="1">
              <a:defRPr sz="1800" kern="1200">
                <a:solidFill>
                  <a:sysClr val="window" lastClr="FFFFFF"/>
                </a:solidFill>
                <a:latin typeface="Aptos" panose="02110004020202020204"/>
              </a:defRPr>
            </a:lvl8pPr>
            <a:lvl9pPr marL="3657600" algn="l" defTabSz="914400" rtl="0" eaLnBrk="1" latinLnBrk="0" hangingPunct="1">
              <a:defRPr sz="1800" kern="1200">
                <a:solidFill>
                  <a:sysClr val="window" lastClr="FFFFFF"/>
                </a:solidFill>
                <a:latin typeface="Aptos" panose="02110004020202020204"/>
              </a:defRPr>
            </a:lvl9pPr>
          </a:lstStyle>
          <a:p>
            <a:pPr algn="ctr"/>
            <a:r>
              <a:rPr lang="en-GB" dirty="0">
                <a:solidFill>
                  <a:srgbClr val="595959"/>
                </a:solidFill>
              </a:rPr>
              <a:t>UNRESOLVED</a:t>
            </a:r>
          </a:p>
        </p:txBody>
      </p:sp>
    </p:spTree>
    <p:extLst>
      <p:ext uri="{BB962C8B-B14F-4D97-AF65-F5344CB8AC3E}">
        <p14:creationId xmlns:p14="http://schemas.microsoft.com/office/powerpoint/2010/main" val="13208915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4BAF9"/>
        </a:solidFill>
        <a:effectLst/>
      </p:bgPr>
    </p:bg>
    <p:spTree>
      <p:nvGrpSpPr>
        <p:cNvPr id="1" name="">
          <a:extLst>
            <a:ext uri="{FF2B5EF4-FFF2-40B4-BE49-F238E27FC236}">
              <a16:creationId xmlns:a16="http://schemas.microsoft.com/office/drawing/2014/main" id="{067AF804-57C7-8F90-252F-D44E4662D50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FDCAB7B8-1012-74AA-3E23-E49C707E7971}"/>
              </a:ext>
            </a:extLst>
          </p:cNvPr>
          <p:cNvSpPr/>
          <p:nvPr/>
        </p:nvSpPr>
        <p:spPr>
          <a:xfrm rot="1560000">
            <a:off x="-4638187" y="-2331745"/>
            <a:ext cx="18700891" cy="10491156"/>
          </a:xfrm>
          <a:prstGeom prst="rect">
            <a:avLst/>
          </a:prstGeom>
          <a:solidFill>
            <a:srgbClr val="FF4C70"/>
          </a:solidFill>
          <a:ln>
            <a:solidFill>
              <a:srgbClr val="FF4C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8">
            <a:extLst>
              <a:ext uri="{FF2B5EF4-FFF2-40B4-BE49-F238E27FC236}">
                <a16:creationId xmlns:a16="http://schemas.microsoft.com/office/drawing/2014/main" id="{32EF02A1-B863-3548-E473-C4AE924E63AC}"/>
              </a:ext>
            </a:extLst>
          </p:cNvPr>
          <p:cNvSpPr>
            <a:spLocks noGrp="1"/>
          </p:cNvSpPr>
          <p:nvPr>
            <p:ph type="title"/>
          </p:nvPr>
        </p:nvSpPr>
        <p:spPr>
          <a:xfrm>
            <a:off x="829556" y="164403"/>
            <a:ext cx="10179205" cy="1354317"/>
          </a:xfrm>
        </p:spPr>
        <p:txBody>
          <a:bodyPr>
            <a:normAutofit/>
          </a:bodyPr>
          <a:lstStyle/>
          <a:p>
            <a:r>
              <a:rPr lang="en-GB" dirty="0">
                <a:latin typeface="Atkinson Hyperlegible"/>
              </a:rPr>
              <a:t>Faculty Research Innovation Committee </a:t>
            </a:r>
          </a:p>
        </p:txBody>
      </p:sp>
      <p:sp>
        <p:nvSpPr>
          <p:cNvPr id="18" name="Content Placeholder 2">
            <a:extLst>
              <a:ext uri="{FF2B5EF4-FFF2-40B4-BE49-F238E27FC236}">
                <a16:creationId xmlns:a16="http://schemas.microsoft.com/office/drawing/2014/main" id="{78898475-2BFE-03AB-24C8-C51FCC15BAA5}"/>
              </a:ext>
            </a:extLst>
          </p:cNvPr>
          <p:cNvSpPr txBox="1">
            <a:spLocks/>
          </p:cNvSpPr>
          <p:nvPr/>
        </p:nvSpPr>
        <p:spPr>
          <a:xfrm>
            <a:off x="838200" y="1825625"/>
            <a:ext cx="5080959"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latin typeface="Atkinson Hyperlegible"/>
            </a:endParaRPr>
          </a:p>
        </p:txBody>
      </p:sp>
      <p:sp>
        <p:nvSpPr>
          <p:cNvPr id="2" name="TextBox 1">
            <a:extLst>
              <a:ext uri="{FF2B5EF4-FFF2-40B4-BE49-F238E27FC236}">
                <a16:creationId xmlns:a16="http://schemas.microsoft.com/office/drawing/2014/main" id="{69911EF6-B33B-4A0F-17BD-81E7CA0E180C}"/>
              </a:ext>
            </a:extLst>
          </p:cNvPr>
          <p:cNvSpPr txBox="1"/>
          <p:nvPr/>
        </p:nvSpPr>
        <p:spPr>
          <a:xfrm>
            <a:off x="269951" y="1518720"/>
            <a:ext cx="11652097" cy="4401205"/>
          </a:xfrm>
          <a:prstGeom prst="rect">
            <a:avLst/>
          </a:prstGeom>
          <a:noFill/>
        </p:spPr>
        <p:txBody>
          <a:bodyPr wrap="square" rtlCol="0">
            <a:spAutoFit/>
          </a:bodyPr>
          <a:lstStyle/>
          <a:p>
            <a:pPr marL="285750" indent="-285750">
              <a:buFont typeface="Arial" panose="020B0604020202020204" pitchFamily="34" charset="0"/>
              <a:buChar char="•"/>
            </a:pPr>
            <a:r>
              <a:rPr lang="en-GB" sz="2000" dirty="0">
                <a:latin typeface="Atkinson Hyperlegible" pitchFamily="2" charset="0"/>
              </a:rPr>
              <a:t>Faculty Research and Innovation Committees are meetings that occur once a trimester between university staff and PGRs  within your faculty. You'll receive an invitation in your outlook calendar and the meeting will usually be on Teams. </a:t>
            </a:r>
          </a:p>
          <a:p>
            <a:pPr marL="285750" indent="-285750">
              <a:buFont typeface="Arial" panose="020B0604020202020204" pitchFamily="34" charset="0"/>
              <a:buChar char="•"/>
            </a:pPr>
            <a:r>
              <a:rPr lang="en-GB" sz="2000" dirty="0">
                <a:latin typeface="Atkinson Hyperlegible" pitchFamily="2" charset="0"/>
              </a:rPr>
              <a:t>Please confirm your attendance to these </a:t>
            </a:r>
            <a:r>
              <a:rPr lang="en-GB" sz="2000" dirty="0" err="1">
                <a:latin typeface="Atkinson Hyperlegible" pitchFamily="2" charset="0"/>
              </a:rPr>
              <a:t>meetings,and</a:t>
            </a:r>
            <a:r>
              <a:rPr lang="en-GB" sz="2000" dirty="0">
                <a:latin typeface="Atkinson Hyperlegible" pitchFamily="2" charset="0"/>
              </a:rPr>
              <a:t> go to them even if you feel you don't have any feedback to share. You are an invaluable part of the conversation. It can't happen without you!</a:t>
            </a:r>
          </a:p>
          <a:p>
            <a:pPr marL="285750" indent="-285750">
              <a:buFont typeface="Arial" panose="020B0604020202020204" pitchFamily="34" charset="0"/>
              <a:buChar char="•"/>
            </a:pPr>
            <a:endParaRPr lang="en-GB" sz="2000" dirty="0">
              <a:latin typeface="Atkinson Hyperlegible" pitchFamily="2" charset="0"/>
            </a:endParaRPr>
          </a:p>
          <a:p>
            <a:r>
              <a:rPr lang="en-GB" sz="2000" dirty="0">
                <a:latin typeface="Atkinson Hyperlegible" pitchFamily="2" charset="0"/>
              </a:rPr>
              <a:t>The purpose of a FRIC is:</a:t>
            </a:r>
          </a:p>
          <a:p>
            <a:r>
              <a:rPr lang="en-GB" sz="2000" dirty="0">
                <a:latin typeface="Atkinson Hyperlegible" pitchFamily="2" charset="0"/>
              </a:rPr>
              <a:t>1. Promoting and embedding a research culture to support colleagues and postgraduate </a:t>
            </a:r>
          </a:p>
          <a:p>
            <a:r>
              <a:rPr lang="en-GB" sz="2000" dirty="0">
                <a:latin typeface="Atkinson Hyperlegible" pitchFamily="2" charset="0"/>
              </a:rPr>
              <a:t>research students. </a:t>
            </a:r>
          </a:p>
          <a:p>
            <a:r>
              <a:rPr lang="en-GB" sz="2000" dirty="0">
                <a:latin typeface="Atkinson Hyperlegible" pitchFamily="2" charset="0"/>
              </a:rPr>
              <a:t>2. Supporting ARU’s Research &amp; Innovation Strategy through the development &amp; review of Faculty </a:t>
            </a:r>
          </a:p>
          <a:p>
            <a:r>
              <a:rPr lang="en-GB" sz="2000" dirty="0">
                <a:latin typeface="Atkinson Hyperlegible" pitchFamily="2" charset="0"/>
              </a:rPr>
              <a:t>Research &amp; Innovation Strategy. </a:t>
            </a:r>
          </a:p>
          <a:p>
            <a:r>
              <a:rPr lang="en-GB" sz="2000" dirty="0">
                <a:latin typeface="Atkinson Hyperlegible" pitchFamily="2" charset="0"/>
              </a:rPr>
              <a:t>3. Monitoring and evaluating the quality and volume of research and innovation activity within the Faculty.</a:t>
            </a:r>
          </a:p>
          <a:p>
            <a:r>
              <a:rPr lang="en-GB" sz="2000" dirty="0">
                <a:latin typeface="Atkinson Hyperlegible" pitchFamily="2" charset="0"/>
              </a:rPr>
              <a:t>4. Student Matters- this is the space to give the feedback you have collected</a:t>
            </a:r>
          </a:p>
        </p:txBody>
      </p:sp>
    </p:spTree>
    <p:extLst>
      <p:ext uri="{BB962C8B-B14F-4D97-AF65-F5344CB8AC3E}">
        <p14:creationId xmlns:p14="http://schemas.microsoft.com/office/powerpoint/2010/main" val="29663305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C0A8A-CBC7-BED9-C731-10F838BE43D6}"/>
            </a:ext>
          </a:extLst>
        </p:cNvPr>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2BC3D52D-0792-4A78-0DBA-31FC7CD57196}"/>
              </a:ext>
            </a:extLst>
          </p:cNvPr>
          <p:cNvSpPr/>
          <p:nvPr/>
        </p:nvSpPr>
        <p:spPr>
          <a:xfrm>
            <a:off x="114300" y="1127173"/>
            <a:ext cx="10883371" cy="5730827"/>
          </a:xfrm>
          <a:prstGeom prst="roundRect">
            <a:avLst/>
          </a:prstGeom>
          <a:solidFill>
            <a:srgbClr val="83B0FF"/>
          </a:solidFill>
          <a:ln>
            <a:solidFill>
              <a:srgbClr val="83B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63447B2B-A7FF-EBFE-F123-632E607FAFBF}"/>
              </a:ext>
            </a:extLst>
          </p:cNvPr>
          <p:cNvSpPr txBox="1"/>
          <p:nvPr/>
        </p:nvSpPr>
        <p:spPr>
          <a:xfrm>
            <a:off x="911515" y="1369135"/>
            <a:ext cx="9548668" cy="5630516"/>
          </a:xfrm>
          <a:prstGeom prst="rect">
            <a:avLst/>
          </a:prstGeom>
          <a:noFill/>
        </p:spPr>
        <p:txBody>
          <a:bodyPr wrap="square" lIns="91440" tIns="45720" rIns="91440" bIns="45720" rtlCol="0" anchor="t">
            <a:spAutoFit/>
          </a:bodyPr>
          <a:lstStyle/>
          <a:p>
            <a:pPr>
              <a:lnSpc>
                <a:spcPct val="90000"/>
              </a:lnSpc>
              <a:spcBef>
                <a:spcPts val="1000"/>
              </a:spcBef>
            </a:pPr>
            <a:r>
              <a:rPr lang="en-GB" sz="2400" dirty="0">
                <a:solidFill>
                  <a:srgbClr val="000000"/>
                </a:solidFill>
                <a:latin typeface="Atkinson Hyperlegible"/>
              </a:rPr>
              <a:t>For feedback that isn’t resolved in your FRIC, or you think needs to be escalated, you can take this to a student officer, rep coordinators or other Union staff. They will be able to escalate it to higher level meetings and staff. </a:t>
            </a:r>
          </a:p>
          <a:p>
            <a:pPr>
              <a:lnSpc>
                <a:spcPct val="90000"/>
              </a:lnSpc>
              <a:spcBef>
                <a:spcPts val="1000"/>
              </a:spcBef>
            </a:pPr>
            <a:endParaRPr lang="en-GB" sz="2400" dirty="0">
              <a:solidFill>
                <a:srgbClr val="000000"/>
              </a:solidFill>
              <a:latin typeface="Atkinson Hyperlegible"/>
            </a:endParaRPr>
          </a:p>
          <a:p>
            <a:pPr marL="457200" indent="-457200">
              <a:lnSpc>
                <a:spcPct val="90000"/>
              </a:lnSpc>
              <a:spcBef>
                <a:spcPts val="1000"/>
              </a:spcBef>
              <a:buFont typeface="Arial" panose="020B0604020202020204" pitchFamily="34" charset="0"/>
              <a:buChar char="•"/>
            </a:pPr>
            <a:r>
              <a:rPr lang="en-GB" sz="2400" dirty="0">
                <a:solidFill>
                  <a:srgbClr val="000000"/>
                </a:solidFill>
                <a:latin typeface="Atkinson Hyperlegible"/>
              </a:rPr>
              <a:t>Rep co-ordinators can help connect you with the relevant staff for your issue and sit in meetings with you and staff to support you in your delivery. </a:t>
            </a:r>
          </a:p>
          <a:p>
            <a:pPr marL="457200" indent="-457200">
              <a:lnSpc>
                <a:spcPct val="90000"/>
              </a:lnSpc>
              <a:spcBef>
                <a:spcPts val="1000"/>
              </a:spcBef>
              <a:buFont typeface="Arial" panose="020B0604020202020204" pitchFamily="34" charset="0"/>
              <a:buChar char="•"/>
            </a:pPr>
            <a:r>
              <a:rPr lang="en-GB" sz="2400" dirty="0">
                <a:solidFill>
                  <a:srgbClr val="000000"/>
                </a:solidFill>
                <a:latin typeface="Atkinson Hyperlegible"/>
              </a:rPr>
              <a:t>Student Officers can take actions that affect the wider student population to high level meetings with the vice-chancellors </a:t>
            </a:r>
            <a:r>
              <a:rPr lang="en-GB" sz="2400" dirty="0" err="1">
                <a:solidFill>
                  <a:srgbClr val="000000"/>
                </a:solidFill>
                <a:latin typeface="Atkinson Hyperlegible"/>
              </a:rPr>
              <a:t>e.g</a:t>
            </a:r>
            <a:r>
              <a:rPr lang="en-GB" sz="2400" dirty="0">
                <a:solidFill>
                  <a:srgbClr val="000000"/>
                </a:solidFill>
                <a:latin typeface="Atkinson Hyperlegible"/>
              </a:rPr>
              <a:t> library opening hours.</a:t>
            </a:r>
          </a:p>
          <a:p>
            <a:pPr marL="457200" indent="-457200">
              <a:lnSpc>
                <a:spcPct val="90000"/>
              </a:lnSpc>
              <a:spcBef>
                <a:spcPts val="1000"/>
              </a:spcBef>
              <a:buFont typeface="Arial" panose="020B0604020202020204" pitchFamily="34" charset="0"/>
              <a:buChar char="•"/>
            </a:pPr>
            <a:endParaRPr lang="en-GB" sz="2400" dirty="0">
              <a:solidFill>
                <a:srgbClr val="000000"/>
              </a:solidFill>
              <a:latin typeface="Atkinson Hyperlegible"/>
            </a:endParaRPr>
          </a:p>
          <a:p>
            <a:pPr>
              <a:lnSpc>
                <a:spcPct val="90000"/>
              </a:lnSpc>
              <a:spcBef>
                <a:spcPts val="1000"/>
              </a:spcBef>
            </a:pPr>
            <a:endParaRPr lang="en-GB" sz="2400" dirty="0">
              <a:solidFill>
                <a:srgbClr val="000000"/>
              </a:solidFill>
              <a:latin typeface="Atkinson Hyperlegible"/>
            </a:endParaRPr>
          </a:p>
          <a:p>
            <a:pPr marL="457200" indent="-457200">
              <a:lnSpc>
                <a:spcPct val="90000"/>
              </a:lnSpc>
              <a:spcBef>
                <a:spcPts val="1000"/>
              </a:spcBef>
              <a:buFont typeface="Arial" panose="020B0604020202020204" pitchFamily="34" charset="0"/>
              <a:buChar char="•"/>
            </a:pPr>
            <a:endParaRPr lang="en-GB" sz="3200" dirty="0">
              <a:solidFill>
                <a:srgbClr val="000000"/>
              </a:solidFill>
              <a:latin typeface="Atkinson Hyperlegible"/>
            </a:endParaRPr>
          </a:p>
        </p:txBody>
      </p:sp>
      <p:sp>
        <p:nvSpPr>
          <p:cNvPr id="6" name="TextBox 5">
            <a:extLst>
              <a:ext uri="{FF2B5EF4-FFF2-40B4-BE49-F238E27FC236}">
                <a16:creationId xmlns:a16="http://schemas.microsoft.com/office/drawing/2014/main" id="{8E9DB306-A262-60B1-40B0-C5AEC18691EB}"/>
              </a:ext>
            </a:extLst>
          </p:cNvPr>
          <p:cNvSpPr txBox="1"/>
          <p:nvPr/>
        </p:nvSpPr>
        <p:spPr>
          <a:xfrm>
            <a:off x="595190" y="272329"/>
            <a:ext cx="7234360" cy="584775"/>
          </a:xfrm>
          <a:prstGeom prst="rect">
            <a:avLst/>
          </a:prstGeom>
          <a:noFill/>
        </p:spPr>
        <p:txBody>
          <a:bodyPr wrap="square" rtlCol="0">
            <a:spAutoFit/>
          </a:bodyPr>
          <a:lstStyle/>
          <a:p>
            <a:r>
              <a:rPr lang="en-GB" sz="3200" b="1" dirty="0">
                <a:latin typeface="Atkinson Hyperlegible" pitchFamily="2" charset="0"/>
                <a:cs typeface="Aharoni" panose="02010803020104030203" pitchFamily="2" charset="-79"/>
              </a:rPr>
              <a:t>Where Should You Take Feedback?</a:t>
            </a:r>
          </a:p>
        </p:txBody>
      </p:sp>
    </p:spTree>
    <p:extLst>
      <p:ext uri="{BB962C8B-B14F-4D97-AF65-F5344CB8AC3E}">
        <p14:creationId xmlns:p14="http://schemas.microsoft.com/office/powerpoint/2010/main" val="42868469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6EDA4FFF-EF23-6F2A-98BF-236B2C90612A}"/>
              </a:ext>
            </a:extLst>
          </p:cNvPr>
          <p:cNvSpPr/>
          <p:nvPr/>
        </p:nvSpPr>
        <p:spPr>
          <a:xfrm>
            <a:off x="108858" y="1371600"/>
            <a:ext cx="10874828" cy="5486400"/>
          </a:xfrm>
          <a:prstGeom prst="roundRect">
            <a:avLst/>
          </a:prstGeom>
          <a:solidFill>
            <a:srgbClr val="D7FB59"/>
          </a:solidFill>
          <a:ln w="19050" cap="flat" cmpd="sng" algn="ctr">
            <a:solidFill>
              <a:srgbClr val="D7FB59"/>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ysClr val="window" lastClr="FFFFFF"/>
                </a:solidFill>
                <a:latin typeface="Aptos" panose="02110004020202020204"/>
              </a:defRPr>
            </a:lvl1pPr>
            <a:lvl2pPr marL="457200" algn="l" defTabSz="914400" rtl="0" eaLnBrk="1" latinLnBrk="0" hangingPunct="1">
              <a:defRPr sz="1800" kern="1200">
                <a:solidFill>
                  <a:sysClr val="window" lastClr="FFFFFF"/>
                </a:solidFill>
                <a:latin typeface="Aptos" panose="02110004020202020204"/>
              </a:defRPr>
            </a:lvl2pPr>
            <a:lvl3pPr marL="914400" algn="l" defTabSz="914400" rtl="0" eaLnBrk="1" latinLnBrk="0" hangingPunct="1">
              <a:defRPr sz="1800" kern="1200">
                <a:solidFill>
                  <a:sysClr val="window" lastClr="FFFFFF"/>
                </a:solidFill>
                <a:latin typeface="Aptos" panose="02110004020202020204"/>
              </a:defRPr>
            </a:lvl3pPr>
            <a:lvl4pPr marL="1371600" algn="l" defTabSz="914400" rtl="0" eaLnBrk="1" latinLnBrk="0" hangingPunct="1">
              <a:defRPr sz="1800" kern="1200">
                <a:solidFill>
                  <a:sysClr val="window" lastClr="FFFFFF"/>
                </a:solidFill>
                <a:latin typeface="Aptos" panose="02110004020202020204"/>
              </a:defRPr>
            </a:lvl4pPr>
            <a:lvl5pPr marL="1828800" algn="l" defTabSz="914400" rtl="0" eaLnBrk="1" latinLnBrk="0" hangingPunct="1">
              <a:defRPr sz="1800" kern="1200">
                <a:solidFill>
                  <a:sysClr val="window" lastClr="FFFFFF"/>
                </a:solidFill>
                <a:latin typeface="Aptos" panose="02110004020202020204"/>
              </a:defRPr>
            </a:lvl5pPr>
            <a:lvl6pPr marL="2286000" algn="l" defTabSz="914400" rtl="0" eaLnBrk="1" latinLnBrk="0" hangingPunct="1">
              <a:defRPr sz="1800" kern="1200">
                <a:solidFill>
                  <a:sysClr val="window" lastClr="FFFFFF"/>
                </a:solidFill>
                <a:latin typeface="Aptos" panose="02110004020202020204"/>
              </a:defRPr>
            </a:lvl6pPr>
            <a:lvl7pPr marL="2743200" algn="l" defTabSz="914400" rtl="0" eaLnBrk="1" latinLnBrk="0" hangingPunct="1">
              <a:defRPr sz="1800" kern="1200">
                <a:solidFill>
                  <a:sysClr val="window" lastClr="FFFFFF"/>
                </a:solidFill>
                <a:latin typeface="Aptos" panose="02110004020202020204"/>
              </a:defRPr>
            </a:lvl7pPr>
            <a:lvl8pPr marL="3200400" algn="l" defTabSz="914400" rtl="0" eaLnBrk="1" latinLnBrk="0" hangingPunct="1">
              <a:defRPr sz="1800" kern="1200">
                <a:solidFill>
                  <a:sysClr val="window" lastClr="FFFFFF"/>
                </a:solidFill>
                <a:latin typeface="Aptos" panose="02110004020202020204"/>
              </a:defRPr>
            </a:lvl8pPr>
            <a:lvl9pPr marL="3657600" algn="l" defTabSz="914400" rtl="0" eaLnBrk="1" latinLnBrk="0" hangingPunct="1">
              <a:defRPr sz="1800" kern="1200">
                <a:solidFill>
                  <a:sysClr val="window" lastClr="FFFFFF"/>
                </a:solidFill>
                <a:latin typeface="Aptos" panose="02110004020202020204"/>
              </a:defRPr>
            </a:lvl9pPr>
          </a:lstStyle>
          <a:p>
            <a:pPr algn="ctr"/>
            <a:endParaRPr lang="en-GB"/>
          </a:p>
        </p:txBody>
      </p:sp>
      <p:pic>
        <p:nvPicPr>
          <p:cNvPr id="6" name="Picture 5">
            <a:extLst>
              <a:ext uri="{FF2B5EF4-FFF2-40B4-BE49-F238E27FC236}">
                <a16:creationId xmlns:a16="http://schemas.microsoft.com/office/drawing/2014/main" id="{78B873C5-1BBB-B627-0849-CBA3D1520315}"/>
              </a:ext>
            </a:extLst>
          </p:cNvPr>
          <p:cNvPicPr>
            <a:picLocks noChangeAspect="1"/>
          </p:cNvPicPr>
          <p:nvPr/>
        </p:nvPicPr>
        <p:blipFill>
          <a:blip r:embed="rId2"/>
          <a:stretch>
            <a:fillRect/>
          </a:stretch>
        </p:blipFill>
        <p:spPr>
          <a:xfrm>
            <a:off x="944999" y="378786"/>
            <a:ext cx="7297544" cy="853514"/>
          </a:xfrm>
          <a:prstGeom prst="rect">
            <a:avLst/>
          </a:prstGeom>
        </p:spPr>
      </p:pic>
      <p:pic>
        <p:nvPicPr>
          <p:cNvPr id="7" name="Picture 6" descr="A yellow rectangle on a black background&#10;&#10;AI-generated content may be incorrect.">
            <a:extLst>
              <a:ext uri="{FF2B5EF4-FFF2-40B4-BE49-F238E27FC236}">
                <a16:creationId xmlns:a16="http://schemas.microsoft.com/office/drawing/2014/main" id="{E4586794-77BD-F412-B162-BEEB8E1295AA}"/>
              </a:ext>
            </a:extLst>
          </p:cNvPr>
          <p:cNvPicPr>
            <a:picLocks noChangeAspect="1"/>
          </p:cNvPicPr>
          <p:nvPr/>
        </p:nvPicPr>
        <p:blipFill>
          <a:blip r:embed="rId3"/>
          <a:stretch>
            <a:fillRect/>
          </a:stretch>
        </p:blipFill>
        <p:spPr>
          <a:xfrm>
            <a:off x="10001708" y="2253242"/>
            <a:ext cx="2625721" cy="2630361"/>
          </a:xfrm>
          <a:prstGeom prst="rect">
            <a:avLst/>
          </a:prstGeom>
        </p:spPr>
      </p:pic>
      <p:sp>
        <p:nvSpPr>
          <p:cNvPr id="8" name="TextBox 7">
            <a:extLst>
              <a:ext uri="{FF2B5EF4-FFF2-40B4-BE49-F238E27FC236}">
                <a16:creationId xmlns:a16="http://schemas.microsoft.com/office/drawing/2014/main" id="{32DA42DB-DFFC-5F60-DC74-3E657BA496C5}"/>
              </a:ext>
            </a:extLst>
          </p:cNvPr>
          <p:cNvSpPr txBox="1"/>
          <p:nvPr/>
        </p:nvSpPr>
        <p:spPr>
          <a:xfrm rot="16200000">
            <a:off x="9844997" y="2840819"/>
            <a:ext cx="2939143" cy="523220"/>
          </a:xfrm>
          <a:prstGeom prst="rect">
            <a:avLst/>
          </a:prstGeom>
          <a:noFill/>
        </p:spPr>
        <p:txBody>
          <a:bodyPr wrap="square" rtlCol="0">
            <a:spAutoFit/>
          </a:bodyPr>
          <a:lstStyle/>
          <a:p>
            <a:r>
              <a:rPr lang="en-GB" sz="2800" dirty="0">
                <a:latin typeface="Atkinson Hyperlegible" pitchFamily="2" charset="0"/>
              </a:rPr>
              <a:t>Big Picture</a:t>
            </a:r>
          </a:p>
        </p:txBody>
      </p:sp>
      <p:sp>
        <p:nvSpPr>
          <p:cNvPr id="9" name="TextBox 8">
            <a:extLst>
              <a:ext uri="{FF2B5EF4-FFF2-40B4-BE49-F238E27FC236}">
                <a16:creationId xmlns:a16="http://schemas.microsoft.com/office/drawing/2014/main" id="{528C6D0B-97B1-F6B2-0FB3-9981BA6D71B2}"/>
              </a:ext>
            </a:extLst>
          </p:cNvPr>
          <p:cNvSpPr txBox="1"/>
          <p:nvPr/>
        </p:nvSpPr>
        <p:spPr>
          <a:xfrm>
            <a:off x="977450" y="2113942"/>
            <a:ext cx="9024258" cy="3046988"/>
          </a:xfrm>
          <a:prstGeom prst="rect">
            <a:avLst/>
          </a:prstGeom>
          <a:noFill/>
        </p:spPr>
        <p:txBody>
          <a:bodyPr wrap="square" rtlCol="0">
            <a:spAutoFit/>
          </a:bodyPr>
          <a:lstStyle/>
          <a:p>
            <a:r>
              <a:rPr lang="en-GB" sz="3200" dirty="0">
                <a:latin typeface="Atkinson Hyperlegible" pitchFamily="2" charset="0"/>
              </a:rPr>
              <a:t>For issues that are bigger than your course and have wider implications for all university students</a:t>
            </a:r>
          </a:p>
          <a:p>
            <a:r>
              <a:rPr lang="en-GB" sz="3200" dirty="0">
                <a:latin typeface="Atkinson Hyperlegible" pitchFamily="2" charset="0"/>
              </a:rPr>
              <a:t>e.g. Rent is too high in Student Accommodation, or food is too expensive on campus. </a:t>
            </a:r>
          </a:p>
          <a:p>
            <a:endParaRPr lang="en-GB" sz="3200" dirty="0">
              <a:latin typeface="Atkinson Hyperlegible" pitchFamily="2" charset="0"/>
            </a:endParaRPr>
          </a:p>
          <a:p>
            <a:r>
              <a:rPr lang="en-GB" sz="3200" dirty="0">
                <a:latin typeface="Atkinson Hyperlegible" pitchFamily="2" charset="0"/>
              </a:rPr>
              <a:t>You could help start a campaign! </a:t>
            </a:r>
          </a:p>
        </p:txBody>
      </p:sp>
    </p:spTree>
    <p:extLst>
      <p:ext uri="{BB962C8B-B14F-4D97-AF65-F5344CB8AC3E}">
        <p14:creationId xmlns:p14="http://schemas.microsoft.com/office/powerpoint/2010/main" val="30055219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333E3B7-6453-3D9D-C12E-5195EE30D75B}"/>
            </a:ext>
          </a:extLst>
        </p:cNvPr>
        <p:cNvGrpSpPr/>
        <p:nvPr/>
      </p:nvGrpSpPr>
      <p:grpSpPr>
        <a:xfrm>
          <a:off x="0" y="0"/>
          <a:ext cx="0" cy="0"/>
          <a:chOff x="0" y="0"/>
          <a:chExt cx="0" cy="0"/>
        </a:xfrm>
      </p:grpSpPr>
      <p:grpSp>
        <p:nvGrpSpPr>
          <p:cNvPr id="6" name="Group 5">
            <a:extLst>
              <a:ext uri="{FF2B5EF4-FFF2-40B4-BE49-F238E27FC236}">
                <a16:creationId xmlns:a16="http://schemas.microsoft.com/office/drawing/2014/main" id="{B61969EF-A229-0392-B5B9-BE0EC1736624}"/>
              </a:ext>
            </a:extLst>
          </p:cNvPr>
          <p:cNvGrpSpPr/>
          <p:nvPr/>
        </p:nvGrpSpPr>
        <p:grpSpPr>
          <a:xfrm rot="-120000">
            <a:off x="-2802257" y="-1489364"/>
            <a:ext cx="12624152" cy="12630727"/>
            <a:chOff x="-2802257" y="-1489364"/>
            <a:chExt cx="12624152" cy="12630727"/>
          </a:xfrm>
        </p:grpSpPr>
        <p:pic>
          <p:nvPicPr>
            <p:cNvPr id="4" name="Picture 3" descr="A yellow flower shape on a black background&#10;&#10;AI-generated content may be incorrect.">
              <a:extLst>
                <a:ext uri="{FF2B5EF4-FFF2-40B4-BE49-F238E27FC236}">
                  <a16:creationId xmlns:a16="http://schemas.microsoft.com/office/drawing/2014/main" id="{BAC820D0-4149-63C8-9D9C-D6626EF6F613}"/>
                </a:ext>
              </a:extLst>
            </p:cNvPr>
            <p:cNvPicPr>
              <a:picLocks noChangeAspect="1"/>
            </p:cNvPicPr>
            <p:nvPr/>
          </p:nvPicPr>
          <p:blipFill>
            <a:blip r:embed="rId3"/>
            <a:stretch>
              <a:fillRect/>
            </a:stretch>
          </p:blipFill>
          <p:spPr>
            <a:xfrm>
              <a:off x="-2802257" y="-1489364"/>
              <a:ext cx="12624152" cy="12630727"/>
            </a:xfrm>
            <a:prstGeom prst="rect">
              <a:avLst/>
            </a:prstGeom>
          </p:spPr>
        </p:pic>
        <p:sp>
          <p:nvSpPr>
            <p:cNvPr id="5" name="Rectangle 4">
              <a:extLst>
                <a:ext uri="{FF2B5EF4-FFF2-40B4-BE49-F238E27FC236}">
                  <a16:creationId xmlns:a16="http://schemas.microsoft.com/office/drawing/2014/main" id="{407887EE-44C2-5E22-E4BD-9EDCA0D7E508}"/>
                </a:ext>
              </a:extLst>
            </p:cNvPr>
            <p:cNvSpPr/>
            <p:nvPr/>
          </p:nvSpPr>
          <p:spPr>
            <a:xfrm rot="2460000">
              <a:off x="7893986" y="193926"/>
              <a:ext cx="591541" cy="1031481"/>
            </a:xfrm>
            <a:prstGeom prst="rect">
              <a:avLst/>
            </a:prstGeom>
            <a:solidFill>
              <a:srgbClr val="D7FB59"/>
            </a:solidFill>
            <a:ln>
              <a:solidFill>
                <a:srgbClr val="D7FB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1B7D288B-32BD-6326-ED15-038A580BDCD6}"/>
              </a:ext>
            </a:extLst>
          </p:cNvPr>
          <p:cNvSpPr>
            <a:spLocks noGrp="1"/>
          </p:cNvSpPr>
          <p:nvPr>
            <p:ph type="title"/>
          </p:nvPr>
        </p:nvSpPr>
        <p:spPr>
          <a:xfrm>
            <a:off x="838200" y="365125"/>
            <a:ext cx="5250873" cy="1348653"/>
          </a:xfrm>
        </p:spPr>
        <p:txBody>
          <a:bodyPr/>
          <a:lstStyle/>
          <a:p>
            <a:r>
              <a:rPr lang="en-GB" b="1">
                <a:latin typeface="Atkinson Hyperlegible"/>
              </a:rPr>
              <a:t>What is a campaign?</a:t>
            </a:r>
            <a:endParaRPr lang="en-US"/>
          </a:p>
        </p:txBody>
      </p:sp>
      <p:sp>
        <p:nvSpPr>
          <p:cNvPr id="3" name="Content Placeholder 2">
            <a:extLst>
              <a:ext uri="{FF2B5EF4-FFF2-40B4-BE49-F238E27FC236}">
                <a16:creationId xmlns:a16="http://schemas.microsoft.com/office/drawing/2014/main" id="{AA70C1D9-4DFF-D6EA-6C4D-E98A3F8E63CC}"/>
              </a:ext>
            </a:extLst>
          </p:cNvPr>
          <p:cNvSpPr>
            <a:spLocks noGrp="1"/>
          </p:cNvSpPr>
          <p:nvPr>
            <p:ph idx="1"/>
          </p:nvPr>
        </p:nvSpPr>
        <p:spPr>
          <a:xfrm>
            <a:off x="641927" y="1892866"/>
            <a:ext cx="7964055" cy="4195031"/>
          </a:xfrm>
        </p:spPr>
        <p:txBody>
          <a:bodyPr vert="horz" lIns="91440" tIns="45720" rIns="91440" bIns="45720" rtlCol="0" anchor="t">
            <a:normAutofit/>
          </a:bodyPr>
          <a:lstStyle/>
          <a:p>
            <a:pPr algn="ctr">
              <a:buNone/>
            </a:pPr>
            <a:r>
              <a:rPr lang="en-GB">
                <a:latin typeface="Atkinson Hyperlegible"/>
              </a:rPr>
              <a:t>A campaign is where students organise to improve conditions at the university, or in their local community, on a wide variety of issues, be that in academics like getting class sizes reduced, or tackling social issues which exist across society like racism.</a:t>
            </a:r>
            <a:endParaRPr lang="en-US"/>
          </a:p>
          <a:p>
            <a:pPr marL="0" indent="0" algn="ctr">
              <a:lnSpc>
                <a:spcPct val="150000"/>
              </a:lnSpc>
              <a:buNone/>
            </a:pPr>
            <a:endParaRPr lang="en-GB" dirty="0"/>
          </a:p>
        </p:txBody>
      </p:sp>
    </p:spTree>
    <p:extLst>
      <p:ext uri="{BB962C8B-B14F-4D97-AF65-F5344CB8AC3E}">
        <p14:creationId xmlns:p14="http://schemas.microsoft.com/office/powerpoint/2010/main" val="948851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B18274-465B-5CEE-7962-A1D799F1A528}"/>
            </a:ext>
          </a:extLst>
        </p:cNvPr>
        <p:cNvGrpSpPr/>
        <p:nvPr/>
      </p:nvGrpSpPr>
      <p:grpSpPr>
        <a:xfrm>
          <a:off x="0" y="0"/>
          <a:ext cx="0" cy="0"/>
          <a:chOff x="0" y="0"/>
          <a:chExt cx="0" cy="0"/>
        </a:xfrm>
      </p:grpSpPr>
      <p:grpSp>
        <p:nvGrpSpPr>
          <p:cNvPr id="6" name="Group 5">
            <a:extLst>
              <a:ext uri="{FF2B5EF4-FFF2-40B4-BE49-F238E27FC236}">
                <a16:creationId xmlns:a16="http://schemas.microsoft.com/office/drawing/2014/main" id="{F521AD0C-6FD4-AC22-F8E6-D7EECCC90308}"/>
              </a:ext>
            </a:extLst>
          </p:cNvPr>
          <p:cNvGrpSpPr/>
          <p:nvPr/>
        </p:nvGrpSpPr>
        <p:grpSpPr>
          <a:xfrm rot="900000">
            <a:off x="-2802257" y="-1489364"/>
            <a:ext cx="12624152" cy="12630727"/>
            <a:chOff x="-2802257" y="-1489364"/>
            <a:chExt cx="12624152" cy="12630727"/>
          </a:xfrm>
        </p:grpSpPr>
        <p:pic>
          <p:nvPicPr>
            <p:cNvPr id="4" name="Picture 3" descr="A yellow flower shape on a black background&#10;&#10;AI-generated content may be incorrect.">
              <a:extLst>
                <a:ext uri="{FF2B5EF4-FFF2-40B4-BE49-F238E27FC236}">
                  <a16:creationId xmlns:a16="http://schemas.microsoft.com/office/drawing/2014/main" id="{4F76F204-3A5D-27FB-7456-D3F58972202C}"/>
                </a:ext>
              </a:extLst>
            </p:cNvPr>
            <p:cNvPicPr>
              <a:picLocks noChangeAspect="1"/>
            </p:cNvPicPr>
            <p:nvPr/>
          </p:nvPicPr>
          <p:blipFill>
            <a:blip r:embed="rId3"/>
            <a:stretch>
              <a:fillRect/>
            </a:stretch>
          </p:blipFill>
          <p:spPr>
            <a:xfrm>
              <a:off x="-2802257" y="-1489364"/>
              <a:ext cx="12624152" cy="12630727"/>
            </a:xfrm>
            <a:prstGeom prst="rect">
              <a:avLst/>
            </a:prstGeom>
          </p:spPr>
        </p:pic>
        <p:sp>
          <p:nvSpPr>
            <p:cNvPr id="5" name="Rectangle 4">
              <a:extLst>
                <a:ext uri="{FF2B5EF4-FFF2-40B4-BE49-F238E27FC236}">
                  <a16:creationId xmlns:a16="http://schemas.microsoft.com/office/drawing/2014/main" id="{94571A1B-FE35-3D5B-FC9C-B7F518BE5F41}"/>
                </a:ext>
              </a:extLst>
            </p:cNvPr>
            <p:cNvSpPr/>
            <p:nvPr/>
          </p:nvSpPr>
          <p:spPr>
            <a:xfrm rot="2460000">
              <a:off x="7893986" y="193926"/>
              <a:ext cx="591541" cy="1031481"/>
            </a:xfrm>
            <a:prstGeom prst="rect">
              <a:avLst/>
            </a:prstGeom>
            <a:solidFill>
              <a:srgbClr val="D7FB59"/>
            </a:solidFill>
            <a:ln>
              <a:solidFill>
                <a:srgbClr val="D7FB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07C4DEDF-E060-0ADC-C463-968624D69CD7}"/>
              </a:ext>
            </a:extLst>
          </p:cNvPr>
          <p:cNvSpPr>
            <a:spLocks noGrp="1"/>
          </p:cNvSpPr>
          <p:nvPr>
            <p:ph type="title"/>
          </p:nvPr>
        </p:nvSpPr>
        <p:spPr>
          <a:xfrm>
            <a:off x="838200" y="365125"/>
            <a:ext cx="5250873" cy="1348653"/>
          </a:xfrm>
        </p:spPr>
        <p:txBody>
          <a:bodyPr/>
          <a:lstStyle/>
          <a:p>
            <a:r>
              <a:rPr lang="en-GB" b="1">
                <a:latin typeface="Atkinson Hyperlegible"/>
              </a:rPr>
              <a:t>Does campaigning work? </a:t>
            </a:r>
            <a:endParaRPr lang="en-GB" b="1" dirty="0">
              <a:latin typeface="Atkinson Hyperlegible"/>
            </a:endParaRPr>
          </a:p>
        </p:txBody>
      </p:sp>
      <p:sp>
        <p:nvSpPr>
          <p:cNvPr id="3" name="Content Placeholder 2">
            <a:extLst>
              <a:ext uri="{FF2B5EF4-FFF2-40B4-BE49-F238E27FC236}">
                <a16:creationId xmlns:a16="http://schemas.microsoft.com/office/drawing/2014/main" id="{3E169E32-6485-03C3-44A9-1AA9523B982A}"/>
              </a:ext>
            </a:extLst>
          </p:cNvPr>
          <p:cNvSpPr>
            <a:spLocks noGrp="1"/>
          </p:cNvSpPr>
          <p:nvPr>
            <p:ph idx="1"/>
          </p:nvPr>
        </p:nvSpPr>
        <p:spPr>
          <a:xfrm>
            <a:off x="838200" y="1569593"/>
            <a:ext cx="7964055" cy="4195031"/>
          </a:xfrm>
        </p:spPr>
        <p:txBody>
          <a:bodyPr vert="horz" lIns="91440" tIns="45720" rIns="91440" bIns="45720" rtlCol="0" anchor="t">
            <a:normAutofit fontScale="85000" lnSpcReduction="20000"/>
          </a:bodyPr>
          <a:lstStyle/>
          <a:p>
            <a:pPr marL="0" indent="0" algn="ctr">
              <a:lnSpc>
                <a:spcPct val="150000"/>
              </a:lnSpc>
              <a:buNone/>
            </a:pPr>
            <a:endParaRPr lang="en-GB" dirty="0"/>
          </a:p>
          <a:p>
            <a:pPr marL="0" indent="0" algn="ctr">
              <a:lnSpc>
                <a:spcPct val="150000"/>
              </a:lnSpc>
              <a:buNone/>
            </a:pPr>
            <a:r>
              <a:rPr lang="en-GB">
                <a:latin typeface="Atkinson Hyperlegible"/>
              </a:rPr>
              <a:t>Absolutely, at ARU and across the UK, students have won…</a:t>
            </a:r>
            <a:endParaRPr lang="en-US">
              <a:latin typeface="Atkinson Hyperlegible"/>
            </a:endParaRPr>
          </a:p>
          <a:p>
            <a:pPr>
              <a:lnSpc>
                <a:spcPct val="150000"/>
              </a:lnSpc>
              <a:buFont typeface="Arial"/>
              <a:buChar char="•"/>
            </a:pPr>
            <a:r>
              <a:rPr lang="en-GB">
                <a:latin typeface="Atkinson Hyperlegible"/>
              </a:rPr>
              <a:t>Class size reductions from 400 to 100 students in FBL</a:t>
            </a:r>
            <a:endParaRPr lang="en-US">
              <a:latin typeface="Atkinson Hyperlegible"/>
            </a:endParaRPr>
          </a:p>
          <a:p>
            <a:pPr>
              <a:lnSpc>
                <a:spcPct val="150000"/>
              </a:lnSpc>
              <a:buFont typeface="Arial"/>
              <a:buChar char="•"/>
            </a:pPr>
            <a:r>
              <a:rPr lang="en-GB">
                <a:latin typeface="Atkinson Hyperlegible"/>
              </a:rPr>
              <a:t>Keeping Wednesday Afternoon Free for undergraduates</a:t>
            </a:r>
            <a:endParaRPr lang="en-US">
              <a:latin typeface="Atkinson Hyperlegible"/>
            </a:endParaRPr>
          </a:p>
          <a:p>
            <a:pPr>
              <a:lnSpc>
                <a:spcPct val="150000"/>
              </a:lnSpc>
              <a:buFont typeface="Arial"/>
              <a:buChar char="•"/>
            </a:pPr>
            <a:r>
              <a:rPr lang="en-GB">
                <a:latin typeface="Atkinson Hyperlegible"/>
              </a:rPr>
              <a:t>Reintroduction of maintenance grants</a:t>
            </a:r>
            <a:endParaRPr lang="en-US">
              <a:latin typeface="Atkinson Hyperlegible"/>
            </a:endParaRPr>
          </a:p>
          <a:p>
            <a:pPr>
              <a:lnSpc>
                <a:spcPct val="150000"/>
              </a:lnSpc>
              <a:buFont typeface="Arial"/>
              <a:buChar char="•"/>
            </a:pPr>
            <a:r>
              <a:rPr lang="en-GB" dirty="0">
                <a:latin typeface="Atkinson Hyperlegible"/>
                <a:hlinkClick r:id="rId4">
                  <a:extLst>
                    <a:ext uri="{A12FA001-AC4F-418D-AE19-62706E023703}">
                      <ahyp:hlinkClr xmlns:ahyp="http://schemas.microsoft.com/office/drawing/2018/hyperlinkcolor" val="tx"/>
                    </a:ext>
                  </a:extLst>
                </a:hlinkClick>
              </a:rPr>
              <a:t>And much more</a:t>
            </a:r>
            <a:endParaRPr lang="en-GB">
              <a:latin typeface="Atkinson Hyperlegible"/>
              <a:hlinkClick r:id="rId4">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41163211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A60EA0-A64D-36A4-63B9-B95BC6314D76}"/>
            </a:ext>
          </a:extLst>
        </p:cNvPr>
        <p:cNvGrpSpPr/>
        <p:nvPr/>
      </p:nvGrpSpPr>
      <p:grpSpPr>
        <a:xfrm>
          <a:off x="0" y="0"/>
          <a:ext cx="0" cy="0"/>
          <a:chOff x="0" y="0"/>
          <a:chExt cx="0" cy="0"/>
        </a:xfrm>
      </p:grpSpPr>
      <p:grpSp>
        <p:nvGrpSpPr>
          <p:cNvPr id="6" name="Group 5">
            <a:extLst>
              <a:ext uri="{FF2B5EF4-FFF2-40B4-BE49-F238E27FC236}">
                <a16:creationId xmlns:a16="http://schemas.microsoft.com/office/drawing/2014/main" id="{C5373D82-3986-904C-A76A-6031783FFEBA}"/>
              </a:ext>
            </a:extLst>
          </p:cNvPr>
          <p:cNvGrpSpPr/>
          <p:nvPr/>
        </p:nvGrpSpPr>
        <p:grpSpPr>
          <a:xfrm rot="3120000">
            <a:off x="-2802257" y="-1489364"/>
            <a:ext cx="12624152" cy="12630727"/>
            <a:chOff x="-2802257" y="-1489364"/>
            <a:chExt cx="12624152" cy="12630727"/>
          </a:xfrm>
        </p:grpSpPr>
        <p:pic>
          <p:nvPicPr>
            <p:cNvPr id="4" name="Picture 3" descr="A yellow flower shape on a black background&#10;&#10;AI-generated content may be incorrect.">
              <a:extLst>
                <a:ext uri="{FF2B5EF4-FFF2-40B4-BE49-F238E27FC236}">
                  <a16:creationId xmlns:a16="http://schemas.microsoft.com/office/drawing/2014/main" id="{D803FF56-C321-CA6F-82FE-190E1BDD3C97}"/>
                </a:ext>
              </a:extLst>
            </p:cNvPr>
            <p:cNvPicPr>
              <a:picLocks noChangeAspect="1"/>
            </p:cNvPicPr>
            <p:nvPr/>
          </p:nvPicPr>
          <p:blipFill>
            <a:blip r:embed="rId3"/>
            <a:stretch>
              <a:fillRect/>
            </a:stretch>
          </p:blipFill>
          <p:spPr>
            <a:xfrm>
              <a:off x="-2802257" y="-1489364"/>
              <a:ext cx="12624152" cy="12630727"/>
            </a:xfrm>
            <a:prstGeom prst="rect">
              <a:avLst/>
            </a:prstGeom>
          </p:spPr>
        </p:pic>
        <p:sp>
          <p:nvSpPr>
            <p:cNvPr id="5" name="Rectangle 4">
              <a:extLst>
                <a:ext uri="{FF2B5EF4-FFF2-40B4-BE49-F238E27FC236}">
                  <a16:creationId xmlns:a16="http://schemas.microsoft.com/office/drawing/2014/main" id="{1025ECF4-8CA1-B2C0-8A33-51D501DC5975}"/>
                </a:ext>
              </a:extLst>
            </p:cNvPr>
            <p:cNvSpPr/>
            <p:nvPr/>
          </p:nvSpPr>
          <p:spPr>
            <a:xfrm rot="2460000">
              <a:off x="7893986" y="193926"/>
              <a:ext cx="591541" cy="1031481"/>
            </a:xfrm>
            <a:prstGeom prst="rect">
              <a:avLst/>
            </a:prstGeom>
            <a:solidFill>
              <a:srgbClr val="D7FB59"/>
            </a:solidFill>
            <a:ln>
              <a:solidFill>
                <a:srgbClr val="D7FB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50B2B5FF-2310-89BB-549B-AC2F30AA96D6}"/>
              </a:ext>
            </a:extLst>
          </p:cNvPr>
          <p:cNvSpPr>
            <a:spLocks noGrp="1"/>
          </p:cNvSpPr>
          <p:nvPr>
            <p:ph type="title"/>
          </p:nvPr>
        </p:nvSpPr>
        <p:spPr>
          <a:xfrm>
            <a:off x="838200" y="365125"/>
            <a:ext cx="5250873" cy="1348653"/>
          </a:xfrm>
        </p:spPr>
        <p:txBody>
          <a:bodyPr>
            <a:normAutofit fontScale="90000"/>
          </a:bodyPr>
          <a:lstStyle/>
          <a:p>
            <a:r>
              <a:rPr lang="en-GB" b="1" dirty="0">
                <a:latin typeface="Atkinson Hyperlegible"/>
              </a:rPr>
              <a:t>Your Liberation &amp; Campaigns Coordinator – Jo </a:t>
            </a:r>
            <a:r>
              <a:rPr lang="en-GB" b="1" dirty="0" err="1">
                <a:latin typeface="Atkinson Hyperlegible"/>
              </a:rPr>
              <a:t>Bunkle</a:t>
            </a:r>
            <a:endParaRPr lang="en-US" dirty="0" err="1">
              <a:latin typeface="Atkinson Hyperlegible"/>
            </a:endParaRPr>
          </a:p>
        </p:txBody>
      </p:sp>
      <p:sp>
        <p:nvSpPr>
          <p:cNvPr id="3" name="Content Placeholder 2">
            <a:extLst>
              <a:ext uri="{FF2B5EF4-FFF2-40B4-BE49-F238E27FC236}">
                <a16:creationId xmlns:a16="http://schemas.microsoft.com/office/drawing/2014/main" id="{53CC4093-9F8C-F66C-7D06-38FDDA70BBF1}"/>
              </a:ext>
            </a:extLst>
          </p:cNvPr>
          <p:cNvSpPr>
            <a:spLocks noGrp="1"/>
          </p:cNvSpPr>
          <p:nvPr>
            <p:ph idx="1"/>
          </p:nvPr>
        </p:nvSpPr>
        <p:spPr>
          <a:xfrm>
            <a:off x="641927" y="1973684"/>
            <a:ext cx="7964055" cy="4195031"/>
          </a:xfrm>
        </p:spPr>
        <p:txBody>
          <a:bodyPr vert="horz" lIns="91440" tIns="45720" rIns="91440" bIns="45720" rtlCol="0" anchor="t">
            <a:normAutofit fontScale="92500" lnSpcReduction="10000"/>
          </a:bodyPr>
          <a:lstStyle/>
          <a:p>
            <a:pPr marL="0" indent="0" algn="ctr">
              <a:lnSpc>
                <a:spcPct val="150000"/>
              </a:lnSpc>
              <a:buNone/>
            </a:pPr>
            <a:endParaRPr lang="en-GB" dirty="0"/>
          </a:p>
          <a:p>
            <a:pPr marL="0" indent="0">
              <a:buNone/>
            </a:pPr>
            <a:r>
              <a:rPr lang="en-US" sz="3300">
                <a:latin typeface="Atkinson Hyperlegible"/>
              </a:rPr>
              <a:t>The Union’s Liberation &amp; Campaigns Coordinator is there to give you advice, boost your confidence and expand your horizons as an activist.</a:t>
            </a:r>
          </a:p>
          <a:p>
            <a:pPr marL="0" indent="0">
              <a:buNone/>
            </a:pPr>
            <a:endParaRPr lang="en-US" sz="3300" dirty="0">
              <a:latin typeface="Atkinson Hyperlegible"/>
            </a:endParaRPr>
          </a:p>
          <a:p>
            <a:pPr marL="0" indent="0">
              <a:buNone/>
            </a:pPr>
            <a:r>
              <a:rPr lang="en-US" sz="3300">
                <a:latin typeface="Atkinson Hyperlegible"/>
              </a:rPr>
              <a:t>Jo has been working with student campaigners for years, and has insight into </a:t>
            </a:r>
            <a:r>
              <a:rPr lang="en-US" sz="3300">
                <a:latin typeface="Aptos"/>
              </a:rPr>
              <a:t>making change in, and outside ARU.</a:t>
            </a:r>
            <a:endParaRPr lang="en-GB"/>
          </a:p>
        </p:txBody>
      </p:sp>
      <p:pic>
        <p:nvPicPr>
          <p:cNvPr id="7" name="Picture 6" descr="A person with long hair wearing glasses&#10;&#10;AI-generated content may be incorrect.">
            <a:extLst>
              <a:ext uri="{FF2B5EF4-FFF2-40B4-BE49-F238E27FC236}">
                <a16:creationId xmlns:a16="http://schemas.microsoft.com/office/drawing/2014/main" id="{CCC3A989-467F-157B-F9F6-0A631224E68C}"/>
              </a:ext>
            </a:extLst>
          </p:cNvPr>
          <p:cNvPicPr>
            <a:picLocks noChangeAspect="1"/>
          </p:cNvPicPr>
          <p:nvPr/>
        </p:nvPicPr>
        <p:blipFill>
          <a:blip r:embed="rId4"/>
          <a:stretch>
            <a:fillRect/>
          </a:stretch>
        </p:blipFill>
        <p:spPr>
          <a:xfrm>
            <a:off x="9301617" y="95704"/>
            <a:ext cx="2790825" cy="2762250"/>
          </a:xfrm>
          <a:prstGeom prst="rect">
            <a:avLst/>
          </a:prstGeom>
        </p:spPr>
      </p:pic>
      <p:sp>
        <p:nvSpPr>
          <p:cNvPr id="8" name="TextBox 9">
            <a:extLst>
              <a:ext uri="{FF2B5EF4-FFF2-40B4-BE49-F238E27FC236}">
                <a16:creationId xmlns:a16="http://schemas.microsoft.com/office/drawing/2014/main" id="{1C39A4DD-D7D7-3E7E-09A2-01624DDC5DAD}"/>
              </a:ext>
            </a:extLst>
          </p:cNvPr>
          <p:cNvSpPr txBox="1"/>
          <p:nvPr/>
        </p:nvSpPr>
        <p:spPr>
          <a:xfrm>
            <a:off x="9392621" y="2863962"/>
            <a:ext cx="2801257" cy="147732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latin typeface="Atkinson Hyperlegible"/>
              </a:rPr>
              <a:t>Jo Bunkle </a:t>
            </a:r>
            <a:endParaRPr lang="en-GB" dirty="0">
              <a:solidFill>
                <a:schemeClr val="bg1"/>
              </a:solidFill>
              <a:latin typeface="Atkinson Hyperlegible"/>
            </a:endParaRPr>
          </a:p>
          <a:p>
            <a:r>
              <a:rPr lang="en-GB">
                <a:solidFill>
                  <a:schemeClr val="bg1"/>
                </a:solidFill>
                <a:latin typeface="Atkinson Hyperlegible"/>
              </a:rPr>
              <a:t>Campaigns Coordinator</a:t>
            </a:r>
            <a:endParaRPr lang="en-GB" dirty="0">
              <a:solidFill>
                <a:schemeClr val="bg1"/>
              </a:solidFill>
              <a:latin typeface="Atkinson Hyperlegible"/>
            </a:endParaRPr>
          </a:p>
          <a:p>
            <a:r>
              <a:rPr lang="en-GB">
                <a:solidFill>
                  <a:schemeClr val="bg1"/>
                </a:solidFill>
                <a:latin typeface="Atkinson Hyperlegible"/>
              </a:rPr>
              <a:t>She/They </a:t>
            </a:r>
            <a:endParaRPr lang="en-GB" dirty="0">
              <a:solidFill>
                <a:schemeClr val="bg1"/>
              </a:solidFill>
              <a:latin typeface="Atkinson Hyperlegible"/>
            </a:endParaRPr>
          </a:p>
          <a:p>
            <a:r>
              <a:rPr lang="en-GB" dirty="0">
                <a:solidFill>
                  <a:schemeClr val="bg1"/>
                </a:solidFill>
                <a:latin typeface="Atkinson Hyperlegible"/>
                <a:hlinkClick r:id="rId5">
                  <a:extLst>
                    <a:ext uri="{A12FA001-AC4F-418D-AE19-62706E023703}">
                      <ahyp:hlinkClr xmlns:ahyp="http://schemas.microsoft.com/office/drawing/2018/hyperlinkcolor" val="tx"/>
                    </a:ext>
                  </a:extLst>
                </a:hlinkClick>
              </a:rPr>
              <a:t>j.bunkle@angliastudent.com</a:t>
            </a:r>
            <a:r>
              <a:rPr lang="en-GB" dirty="0">
                <a:solidFill>
                  <a:schemeClr val="bg1"/>
                </a:solidFill>
                <a:latin typeface="Atkinson Hyperlegible"/>
              </a:rPr>
              <a:t> </a:t>
            </a:r>
          </a:p>
        </p:txBody>
      </p:sp>
    </p:spTree>
    <p:extLst>
      <p:ext uri="{BB962C8B-B14F-4D97-AF65-F5344CB8AC3E}">
        <p14:creationId xmlns:p14="http://schemas.microsoft.com/office/powerpoint/2010/main" val="27775075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EBB45-957C-0BBB-1497-ECD0B08C68F5}"/>
              </a:ext>
            </a:extLst>
          </p:cNvPr>
          <p:cNvSpPr>
            <a:spLocks noGrp="1"/>
          </p:cNvSpPr>
          <p:nvPr>
            <p:ph type="title"/>
          </p:nvPr>
        </p:nvSpPr>
        <p:spPr/>
        <p:txBody>
          <a:bodyPr/>
          <a:lstStyle/>
          <a:p>
            <a:endParaRPr lang="en-GB"/>
          </a:p>
        </p:txBody>
      </p:sp>
      <p:sp>
        <p:nvSpPr>
          <p:cNvPr id="17" name="Content Placeholder 16">
            <a:extLst>
              <a:ext uri="{FF2B5EF4-FFF2-40B4-BE49-F238E27FC236}">
                <a16:creationId xmlns:a16="http://schemas.microsoft.com/office/drawing/2014/main" id="{5494216B-8B20-F718-0D67-41677C331848}"/>
              </a:ext>
            </a:extLst>
          </p:cNvPr>
          <p:cNvSpPr>
            <a:spLocks noGrp="1"/>
          </p:cNvSpPr>
          <p:nvPr>
            <p:ph idx="1"/>
          </p:nvPr>
        </p:nvSpPr>
        <p:spPr>
          <a:xfrm>
            <a:off x="-674914" y="-97972"/>
            <a:ext cx="13944600" cy="7184571"/>
          </a:xfrm>
          <a:prstGeom prst="roundRect">
            <a:avLst/>
          </a:prstGeom>
          <a:solidFill>
            <a:srgbClr val="83B0FF"/>
          </a:solidFill>
          <a:ln w="19050" cap="flat" cmpd="sng" algn="ctr">
            <a:solidFill>
              <a:srgbClr val="83B0FF"/>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p>
            <a:pPr marL="0" indent="0">
              <a:buNone/>
            </a:pPr>
            <a:endParaRPr lang="en-GB" dirty="0">
              <a:solidFill>
                <a:schemeClr val="tx1"/>
              </a:solidFill>
              <a:latin typeface="Atkinson Hyperlegible" pitchFamily="2" charset="0"/>
            </a:endParaRPr>
          </a:p>
        </p:txBody>
      </p:sp>
      <p:sp>
        <p:nvSpPr>
          <p:cNvPr id="22" name="TextBox 21">
            <a:extLst>
              <a:ext uri="{FF2B5EF4-FFF2-40B4-BE49-F238E27FC236}">
                <a16:creationId xmlns:a16="http://schemas.microsoft.com/office/drawing/2014/main" id="{5E0B5614-3ED1-6639-4DF8-F17A03CD4DA6}"/>
              </a:ext>
            </a:extLst>
          </p:cNvPr>
          <p:cNvSpPr txBox="1"/>
          <p:nvPr/>
        </p:nvSpPr>
        <p:spPr>
          <a:xfrm>
            <a:off x="2852058" y="673963"/>
            <a:ext cx="8294914" cy="707886"/>
          </a:xfrm>
          <a:prstGeom prst="rect">
            <a:avLst/>
          </a:prstGeom>
          <a:noFill/>
        </p:spPr>
        <p:txBody>
          <a:bodyPr wrap="square" rtlCol="0">
            <a:spAutoFit/>
          </a:bodyPr>
          <a:lstStyle/>
          <a:p>
            <a:r>
              <a:rPr lang="en-GB" sz="4000" dirty="0">
                <a:latin typeface="Atkinson Hyperlegible" pitchFamily="2" charset="0"/>
              </a:rPr>
              <a:t>Closing the Feedback loop </a:t>
            </a:r>
          </a:p>
        </p:txBody>
      </p:sp>
      <p:sp>
        <p:nvSpPr>
          <p:cNvPr id="3" name="TextBox 2">
            <a:extLst>
              <a:ext uri="{FF2B5EF4-FFF2-40B4-BE49-F238E27FC236}">
                <a16:creationId xmlns:a16="http://schemas.microsoft.com/office/drawing/2014/main" id="{E9497B59-2AFF-9E05-84AA-E11E7E1E2ED7}"/>
              </a:ext>
            </a:extLst>
          </p:cNvPr>
          <p:cNvSpPr txBox="1"/>
          <p:nvPr/>
        </p:nvSpPr>
        <p:spPr>
          <a:xfrm>
            <a:off x="5840186" y="2721428"/>
            <a:ext cx="914400" cy="914400"/>
          </a:xfrm>
          <a:prstGeom prst="rect">
            <a:avLst/>
          </a:prstGeom>
          <a:noFill/>
        </p:spPr>
        <p:txBody>
          <a:bodyPr wrap="square" rtlCol="0">
            <a:spAutoFit/>
          </a:bodyPr>
          <a:lstStyle/>
          <a:p>
            <a:endParaRPr lang="en-GB" dirty="0"/>
          </a:p>
        </p:txBody>
      </p:sp>
      <p:sp>
        <p:nvSpPr>
          <p:cNvPr id="4" name="TextBox 3">
            <a:extLst>
              <a:ext uri="{FF2B5EF4-FFF2-40B4-BE49-F238E27FC236}">
                <a16:creationId xmlns:a16="http://schemas.microsoft.com/office/drawing/2014/main" id="{388B40F7-D591-B75D-FA4E-E620BD3B6D63}"/>
              </a:ext>
            </a:extLst>
          </p:cNvPr>
          <p:cNvSpPr txBox="1"/>
          <p:nvPr/>
        </p:nvSpPr>
        <p:spPr>
          <a:xfrm>
            <a:off x="707571" y="1690687"/>
            <a:ext cx="10874829" cy="4524315"/>
          </a:xfrm>
          <a:prstGeom prst="rect">
            <a:avLst/>
          </a:prstGeom>
          <a:noFill/>
        </p:spPr>
        <p:txBody>
          <a:bodyPr wrap="square" rtlCol="0">
            <a:spAutoFit/>
          </a:bodyPr>
          <a:lstStyle/>
          <a:p>
            <a:r>
              <a:rPr lang="en-GB" sz="3200" dirty="0">
                <a:latin typeface="Atkinson Hyperlegible" pitchFamily="2" charset="0"/>
              </a:rPr>
              <a:t>Wherever you take your feedback and however small or big it is, remember to close the feedback loop.</a:t>
            </a:r>
          </a:p>
          <a:p>
            <a:r>
              <a:rPr lang="en-GB" sz="3200" dirty="0">
                <a:latin typeface="Atkinson Hyperlegible" pitchFamily="2" charset="0"/>
              </a:rPr>
              <a:t>This means reporting back to your </a:t>
            </a:r>
            <a:r>
              <a:rPr lang="en-GB" sz="3200" dirty="0" err="1">
                <a:latin typeface="Atkinson Hyperlegible" pitchFamily="2" charset="0"/>
              </a:rPr>
              <a:t>coursemates</a:t>
            </a:r>
            <a:r>
              <a:rPr lang="en-GB" sz="3200" dirty="0">
                <a:latin typeface="Atkinson Hyperlegible" pitchFamily="2" charset="0"/>
              </a:rPr>
              <a:t> the outcome of the feedback. </a:t>
            </a:r>
          </a:p>
          <a:p>
            <a:r>
              <a:rPr lang="en-GB" sz="3200" dirty="0">
                <a:latin typeface="Atkinson Hyperlegible" pitchFamily="2" charset="0"/>
              </a:rPr>
              <a:t>e.g. If you report to an SSLC that students are having issues with the timetabling and the faculty says they will report it to the timetabling team to try and fix it next term. You should send out communication to your course mates that this is happening, so they can stay in the loop.</a:t>
            </a:r>
          </a:p>
        </p:txBody>
      </p:sp>
    </p:spTree>
    <p:extLst>
      <p:ext uri="{BB962C8B-B14F-4D97-AF65-F5344CB8AC3E}">
        <p14:creationId xmlns:p14="http://schemas.microsoft.com/office/powerpoint/2010/main" val="8698796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91D290-70F7-5937-B24F-549CE9ECB216}"/>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39ABF262-1E57-689B-A535-375C22465D85}"/>
              </a:ext>
            </a:extLst>
          </p:cNvPr>
          <p:cNvSpPr/>
          <p:nvPr/>
        </p:nvSpPr>
        <p:spPr>
          <a:xfrm>
            <a:off x="0" y="-1"/>
            <a:ext cx="12192000" cy="6858000"/>
          </a:xfrm>
          <a:prstGeom prst="rect">
            <a:avLst/>
          </a:prstGeom>
          <a:solidFill>
            <a:srgbClr val="D4BAF9"/>
          </a:solidFill>
          <a:ln>
            <a:solidFill>
              <a:srgbClr val="D4BAF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Isosceles Triangle 9">
            <a:extLst>
              <a:ext uri="{FF2B5EF4-FFF2-40B4-BE49-F238E27FC236}">
                <a16:creationId xmlns:a16="http://schemas.microsoft.com/office/drawing/2014/main" id="{404E6D22-66EB-10FF-704B-8A005378E0D0}"/>
              </a:ext>
            </a:extLst>
          </p:cNvPr>
          <p:cNvSpPr/>
          <p:nvPr/>
        </p:nvSpPr>
        <p:spPr>
          <a:xfrm>
            <a:off x="7711263" y="1140780"/>
            <a:ext cx="6871316" cy="5717220"/>
          </a:xfrm>
          <a:prstGeom prst="triangle">
            <a:avLst>
              <a:gd name="adj" fmla="val 48320"/>
            </a:avLst>
          </a:prstGeom>
          <a:solidFill>
            <a:srgbClr val="7CF9C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Isosceles Triangle 8">
            <a:extLst>
              <a:ext uri="{FF2B5EF4-FFF2-40B4-BE49-F238E27FC236}">
                <a16:creationId xmlns:a16="http://schemas.microsoft.com/office/drawing/2014/main" id="{C5DDC91D-7BA4-7958-5672-A24A10CEDFA7}"/>
              </a:ext>
            </a:extLst>
          </p:cNvPr>
          <p:cNvSpPr/>
          <p:nvPr/>
        </p:nvSpPr>
        <p:spPr>
          <a:xfrm rot="10800000">
            <a:off x="8515042" y="0"/>
            <a:ext cx="6871316" cy="5717220"/>
          </a:xfrm>
          <a:prstGeom prst="triangle">
            <a:avLst>
              <a:gd name="adj" fmla="val 48320"/>
            </a:avLst>
          </a:prstGeom>
          <a:solidFill>
            <a:srgbClr val="FF4C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38E3767B-630E-7909-FA31-7BF442FC066D}"/>
              </a:ext>
            </a:extLst>
          </p:cNvPr>
          <p:cNvSpPr txBox="1"/>
          <p:nvPr/>
        </p:nvSpPr>
        <p:spPr>
          <a:xfrm>
            <a:off x="640341" y="186510"/>
            <a:ext cx="7234360" cy="707886"/>
          </a:xfrm>
          <a:prstGeom prst="rect">
            <a:avLst/>
          </a:prstGeom>
          <a:noFill/>
        </p:spPr>
        <p:txBody>
          <a:bodyPr wrap="square" rtlCol="0">
            <a:spAutoFit/>
          </a:bodyPr>
          <a:lstStyle/>
          <a:p>
            <a:r>
              <a:rPr lang="en-GB" sz="4000" b="1">
                <a:latin typeface="Atkinson Hyperlegible" pitchFamily="2" charset="0"/>
                <a:cs typeface="Aharoni" panose="02010803020104030203" pitchFamily="2" charset="-79"/>
              </a:rPr>
              <a:t>Signposting</a:t>
            </a:r>
          </a:p>
        </p:txBody>
      </p:sp>
      <p:sp>
        <p:nvSpPr>
          <p:cNvPr id="20" name="Rectangle: Rounded Corners 19">
            <a:extLst>
              <a:ext uri="{FF2B5EF4-FFF2-40B4-BE49-F238E27FC236}">
                <a16:creationId xmlns:a16="http://schemas.microsoft.com/office/drawing/2014/main" id="{1D07DCB5-AF0A-A41B-E7C0-CE4D90D6EB28}"/>
              </a:ext>
            </a:extLst>
          </p:cNvPr>
          <p:cNvSpPr/>
          <p:nvPr/>
        </p:nvSpPr>
        <p:spPr>
          <a:xfrm>
            <a:off x="923925" y="1080907"/>
            <a:ext cx="10344150" cy="544489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Graphic 21" descr="Star with solid fill">
            <a:extLst>
              <a:ext uri="{FF2B5EF4-FFF2-40B4-BE49-F238E27FC236}">
                <a16:creationId xmlns:a16="http://schemas.microsoft.com/office/drawing/2014/main" id="{FDF51565-7CBF-299A-1504-DEC273691F9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286000" y="1518104"/>
            <a:ext cx="914400" cy="914400"/>
          </a:xfrm>
          <a:prstGeom prst="rect">
            <a:avLst/>
          </a:prstGeom>
        </p:spPr>
      </p:pic>
      <p:pic>
        <p:nvPicPr>
          <p:cNvPr id="23" name="Graphic 22" descr="Star with solid fill">
            <a:extLst>
              <a:ext uri="{FF2B5EF4-FFF2-40B4-BE49-F238E27FC236}">
                <a16:creationId xmlns:a16="http://schemas.microsoft.com/office/drawing/2014/main" id="{D2DD3406-C3F3-786F-2766-5811F69DFA7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67263" y="1449709"/>
            <a:ext cx="914400" cy="914400"/>
          </a:xfrm>
          <a:prstGeom prst="rect">
            <a:avLst/>
          </a:prstGeom>
        </p:spPr>
      </p:pic>
      <p:pic>
        <p:nvPicPr>
          <p:cNvPr id="26" name="Graphic 25" descr="Star with solid fill">
            <a:extLst>
              <a:ext uri="{FF2B5EF4-FFF2-40B4-BE49-F238E27FC236}">
                <a16:creationId xmlns:a16="http://schemas.microsoft.com/office/drawing/2014/main" id="{E5679E8B-3C86-8F0D-3218-B598237F909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991600" y="1449709"/>
            <a:ext cx="914400" cy="914400"/>
          </a:xfrm>
          <a:prstGeom prst="rect">
            <a:avLst/>
          </a:prstGeom>
        </p:spPr>
      </p:pic>
      <p:pic>
        <p:nvPicPr>
          <p:cNvPr id="27" name="Graphic 26" descr="Star with solid fill">
            <a:extLst>
              <a:ext uri="{FF2B5EF4-FFF2-40B4-BE49-F238E27FC236}">
                <a16:creationId xmlns:a16="http://schemas.microsoft.com/office/drawing/2014/main" id="{C5903E40-3B24-4399-E770-8E9F222010A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81215" y="4096549"/>
            <a:ext cx="914400" cy="914400"/>
          </a:xfrm>
          <a:prstGeom prst="rect">
            <a:avLst/>
          </a:prstGeom>
        </p:spPr>
      </p:pic>
      <p:pic>
        <p:nvPicPr>
          <p:cNvPr id="28" name="Graphic 27" descr="Star with solid fill">
            <a:extLst>
              <a:ext uri="{FF2B5EF4-FFF2-40B4-BE49-F238E27FC236}">
                <a16:creationId xmlns:a16="http://schemas.microsoft.com/office/drawing/2014/main" id="{4DFEFEED-AFB8-B516-943E-18C30AFCA1F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54889" y="4096549"/>
            <a:ext cx="914400" cy="914400"/>
          </a:xfrm>
          <a:prstGeom prst="rect">
            <a:avLst/>
          </a:prstGeom>
        </p:spPr>
      </p:pic>
      <p:sp>
        <p:nvSpPr>
          <p:cNvPr id="29" name="TextBox 28">
            <a:extLst>
              <a:ext uri="{FF2B5EF4-FFF2-40B4-BE49-F238E27FC236}">
                <a16:creationId xmlns:a16="http://schemas.microsoft.com/office/drawing/2014/main" id="{3ADF11A8-61EA-E269-FE56-0D811A5CAACA}"/>
              </a:ext>
            </a:extLst>
          </p:cNvPr>
          <p:cNvSpPr txBox="1"/>
          <p:nvPr/>
        </p:nvSpPr>
        <p:spPr>
          <a:xfrm>
            <a:off x="1852717" y="2456373"/>
            <a:ext cx="1780965" cy="400110"/>
          </a:xfrm>
          <a:prstGeom prst="rect">
            <a:avLst/>
          </a:prstGeom>
          <a:noFill/>
        </p:spPr>
        <p:txBody>
          <a:bodyPr wrap="square" rtlCol="0">
            <a:spAutoFit/>
          </a:bodyPr>
          <a:lstStyle/>
          <a:p>
            <a:pPr algn="ctr"/>
            <a:r>
              <a:rPr lang="en-GB" sz="2000">
                <a:latin typeface="Atkinson Hyperlegible" pitchFamily="2" charset="0"/>
              </a:rPr>
              <a:t>SU Advice</a:t>
            </a:r>
          </a:p>
        </p:txBody>
      </p:sp>
      <p:sp>
        <p:nvSpPr>
          <p:cNvPr id="30" name="TextBox 29">
            <a:extLst>
              <a:ext uri="{FF2B5EF4-FFF2-40B4-BE49-F238E27FC236}">
                <a16:creationId xmlns:a16="http://schemas.microsoft.com/office/drawing/2014/main" id="{A33A0E01-80AD-D8AE-4B36-1C0C127BF389}"/>
              </a:ext>
            </a:extLst>
          </p:cNvPr>
          <p:cNvSpPr txBox="1"/>
          <p:nvPr/>
        </p:nvSpPr>
        <p:spPr>
          <a:xfrm>
            <a:off x="5205517" y="2427498"/>
            <a:ext cx="1780965" cy="400110"/>
          </a:xfrm>
          <a:prstGeom prst="rect">
            <a:avLst/>
          </a:prstGeom>
          <a:noFill/>
        </p:spPr>
        <p:txBody>
          <a:bodyPr wrap="square" rtlCol="0">
            <a:spAutoFit/>
          </a:bodyPr>
          <a:lstStyle/>
          <a:p>
            <a:pPr algn="ctr"/>
            <a:r>
              <a:rPr lang="en-GB" sz="2000">
                <a:latin typeface="Atkinson Hyperlegible" pitchFamily="2" charset="0"/>
              </a:rPr>
              <a:t>Study Skills+</a:t>
            </a:r>
          </a:p>
        </p:txBody>
      </p:sp>
      <p:sp>
        <p:nvSpPr>
          <p:cNvPr id="31" name="TextBox 30">
            <a:extLst>
              <a:ext uri="{FF2B5EF4-FFF2-40B4-BE49-F238E27FC236}">
                <a16:creationId xmlns:a16="http://schemas.microsoft.com/office/drawing/2014/main" id="{25B50614-E80E-0A09-DDE4-6874E791BD94}"/>
              </a:ext>
            </a:extLst>
          </p:cNvPr>
          <p:cNvSpPr txBox="1"/>
          <p:nvPr/>
        </p:nvSpPr>
        <p:spPr>
          <a:xfrm>
            <a:off x="8558317" y="2361341"/>
            <a:ext cx="1780965" cy="400110"/>
          </a:xfrm>
          <a:prstGeom prst="rect">
            <a:avLst/>
          </a:prstGeom>
          <a:noFill/>
        </p:spPr>
        <p:txBody>
          <a:bodyPr wrap="square" rtlCol="0">
            <a:spAutoFit/>
          </a:bodyPr>
          <a:lstStyle/>
          <a:p>
            <a:pPr algn="ctr"/>
            <a:r>
              <a:rPr lang="en-GB" sz="2000">
                <a:latin typeface="Atkinson Hyperlegible" pitchFamily="2" charset="0"/>
              </a:rPr>
              <a:t>Money Advice</a:t>
            </a:r>
          </a:p>
        </p:txBody>
      </p:sp>
      <p:sp>
        <p:nvSpPr>
          <p:cNvPr id="32" name="TextBox 31">
            <a:extLst>
              <a:ext uri="{FF2B5EF4-FFF2-40B4-BE49-F238E27FC236}">
                <a16:creationId xmlns:a16="http://schemas.microsoft.com/office/drawing/2014/main" id="{5CFA5688-6BC7-2ED5-C3B4-B6FA56F28C4D}"/>
              </a:ext>
            </a:extLst>
          </p:cNvPr>
          <p:cNvSpPr txBox="1"/>
          <p:nvPr/>
        </p:nvSpPr>
        <p:spPr>
          <a:xfrm>
            <a:off x="3367038" y="4990922"/>
            <a:ext cx="1780965" cy="400110"/>
          </a:xfrm>
          <a:prstGeom prst="rect">
            <a:avLst/>
          </a:prstGeom>
          <a:noFill/>
        </p:spPr>
        <p:txBody>
          <a:bodyPr wrap="square" rtlCol="0">
            <a:spAutoFit/>
          </a:bodyPr>
          <a:lstStyle/>
          <a:p>
            <a:pPr algn="ctr"/>
            <a:r>
              <a:rPr lang="en-GB" sz="2000">
                <a:latin typeface="Atkinson Hyperlegible" pitchFamily="2" charset="0"/>
              </a:rPr>
              <a:t>iCentre</a:t>
            </a:r>
          </a:p>
        </p:txBody>
      </p:sp>
      <p:sp>
        <p:nvSpPr>
          <p:cNvPr id="33" name="TextBox 32">
            <a:extLst>
              <a:ext uri="{FF2B5EF4-FFF2-40B4-BE49-F238E27FC236}">
                <a16:creationId xmlns:a16="http://schemas.microsoft.com/office/drawing/2014/main" id="{C0936FEE-C039-7A1C-25A6-A3F5152055F0}"/>
              </a:ext>
            </a:extLst>
          </p:cNvPr>
          <p:cNvSpPr txBox="1"/>
          <p:nvPr/>
        </p:nvSpPr>
        <p:spPr>
          <a:xfrm>
            <a:off x="7003251" y="4992698"/>
            <a:ext cx="2817676" cy="369332"/>
          </a:xfrm>
          <a:prstGeom prst="rect">
            <a:avLst/>
          </a:prstGeom>
          <a:noFill/>
        </p:spPr>
        <p:txBody>
          <a:bodyPr wrap="square" rtlCol="0">
            <a:spAutoFit/>
          </a:bodyPr>
          <a:lstStyle/>
          <a:p>
            <a:pPr algn="ctr"/>
            <a:r>
              <a:rPr lang="en-GB" dirty="0">
                <a:latin typeface="Atkinson Hyperlegible" pitchFamily="2" charset="0"/>
              </a:rPr>
              <a:t>Counselling &amp; Wellbeing</a:t>
            </a:r>
          </a:p>
        </p:txBody>
      </p:sp>
      <p:sp>
        <p:nvSpPr>
          <p:cNvPr id="34" name="TextBox 33">
            <a:extLst>
              <a:ext uri="{FF2B5EF4-FFF2-40B4-BE49-F238E27FC236}">
                <a16:creationId xmlns:a16="http://schemas.microsoft.com/office/drawing/2014/main" id="{C16AA712-4E56-7B6A-3163-A0F9CE7AFD16}"/>
              </a:ext>
            </a:extLst>
          </p:cNvPr>
          <p:cNvSpPr txBox="1"/>
          <p:nvPr/>
        </p:nvSpPr>
        <p:spPr>
          <a:xfrm>
            <a:off x="1268331" y="2827608"/>
            <a:ext cx="2959381" cy="1200329"/>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dirty="0">
                <a:latin typeface="Atkinson Hyperlegible" pitchFamily="2" charset="0"/>
              </a:rPr>
              <a:t>Exceptional Circumstances</a:t>
            </a:r>
          </a:p>
          <a:p>
            <a:pPr marL="285750" indent="-285750">
              <a:buFont typeface="Arial" panose="020B0604020202020204" pitchFamily="34" charset="0"/>
              <a:buChar char="•"/>
            </a:pPr>
            <a:r>
              <a:rPr lang="en-GB" dirty="0">
                <a:latin typeface="Atkinson Hyperlegible" pitchFamily="2" charset="0"/>
              </a:rPr>
              <a:t>Complaints</a:t>
            </a:r>
          </a:p>
          <a:p>
            <a:pPr marL="285750" indent="-285750">
              <a:buFont typeface="Arial" panose="020B0604020202020204" pitchFamily="34" charset="0"/>
              <a:buChar char="•"/>
            </a:pPr>
            <a:r>
              <a:rPr lang="en-GB" dirty="0">
                <a:latin typeface="Atkinson Hyperlegible" pitchFamily="2" charset="0"/>
              </a:rPr>
              <a:t>Academic offences</a:t>
            </a:r>
          </a:p>
        </p:txBody>
      </p:sp>
      <p:sp>
        <p:nvSpPr>
          <p:cNvPr id="35" name="TextBox 34">
            <a:extLst>
              <a:ext uri="{FF2B5EF4-FFF2-40B4-BE49-F238E27FC236}">
                <a16:creationId xmlns:a16="http://schemas.microsoft.com/office/drawing/2014/main" id="{1EC6F5B4-3084-812A-23D0-710168FD703F}"/>
              </a:ext>
            </a:extLst>
          </p:cNvPr>
          <p:cNvSpPr txBox="1"/>
          <p:nvPr/>
        </p:nvSpPr>
        <p:spPr>
          <a:xfrm>
            <a:off x="5007744" y="2761451"/>
            <a:ext cx="2428875" cy="646331"/>
          </a:xfrm>
          <a:prstGeom prst="rect">
            <a:avLst/>
          </a:prstGeom>
          <a:noFill/>
        </p:spPr>
        <p:txBody>
          <a:bodyPr wrap="square" rtlCol="0">
            <a:spAutoFit/>
          </a:bodyPr>
          <a:lstStyle/>
          <a:p>
            <a:pPr marL="285750" indent="-285750">
              <a:buFont typeface="Arial" panose="020B0604020202020204" pitchFamily="34" charset="0"/>
              <a:buChar char="•"/>
            </a:pPr>
            <a:r>
              <a:rPr lang="en-GB">
                <a:latin typeface="Atkinson Hyperlegible" pitchFamily="2" charset="0"/>
              </a:rPr>
              <a:t>Assignment help</a:t>
            </a:r>
          </a:p>
          <a:p>
            <a:pPr marL="285750" indent="-285750">
              <a:buFont typeface="Arial" panose="020B0604020202020204" pitchFamily="34" charset="0"/>
              <a:buChar char="•"/>
            </a:pPr>
            <a:r>
              <a:rPr lang="en-GB">
                <a:latin typeface="Atkinson Hyperlegible" pitchFamily="2" charset="0"/>
              </a:rPr>
              <a:t>Skills workshops</a:t>
            </a:r>
          </a:p>
        </p:txBody>
      </p:sp>
      <p:sp>
        <p:nvSpPr>
          <p:cNvPr id="36" name="TextBox 35">
            <a:extLst>
              <a:ext uri="{FF2B5EF4-FFF2-40B4-BE49-F238E27FC236}">
                <a16:creationId xmlns:a16="http://schemas.microsoft.com/office/drawing/2014/main" id="{C9E1B13D-2972-3287-3673-63634F27A4E5}"/>
              </a:ext>
            </a:extLst>
          </p:cNvPr>
          <p:cNvSpPr txBox="1"/>
          <p:nvPr/>
        </p:nvSpPr>
        <p:spPr>
          <a:xfrm>
            <a:off x="8360544" y="2696103"/>
            <a:ext cx="2428875" cy="923330"/>
          </a:xfrm>
          <a:prstGeom prst="rect">
            <a:avLst/>
          </a:prstGeom>
          <a:noFill/>
        </p:spPr>
        <p:txBody>
          <a:bodyPr wrap="square" rtlCol="0">
            <a:spAutoFit/>
          </a:bodyPr>
          <a:lstStyle/>
          <a:p>
            <a:pPr marL="285750" indent="-285750">
              <a:buFont typeface="Arial" panose="020B0604020202020204" pitchFamily="34" charset="0"/>
              <a:buChar char="•"/>
            </a:pPr>
            <a:r>
              <a:rPr lang="en-GB">
                <a:latin typeface="Atkinson Hyperlegible" pitchFamily="2" charset="0"/>
              </a:rPr>
              <a:t>Tuition fees</a:t>
            </a:r>
          </a:p>
          <a:p>
            <a:pPr marL="285750" indent="-285750">
              <a:buFont typeface="Arial" panose="020B0604020202020204" pitchFamily="34" charset="0"/>
              <a:buChar char="•"/>
            </a:pPr>
            <a:r>
              <a:rPr lang="en-GB">
                <a:latin typeface="Atkinson Hyperlegible" pitchFamily="2" charset="0"/>
              </a:rPr>
              <a:t>Living costs</a:t>
            </a:r>
          </a:p>
          <a:p>
            <a:pPr marL="285750" indent="-285750">
              <a:buFont typeface="Arial" panose="020B0604020202020204" pitchFamily="34" charset="0"/>
              <a:buChar char="•"/>
            </a:pPr>
            <a:r>
              <a:rPr lang="en-GB">
                <a:latin typeface="Atkinson Hyperlegible" pitchFamily="2" charset="0"/>
              </a:rPr>
              <a:t>Banks and savings</a:t>
            </a:r>
          </a:p>
        </p:txBody>
      </p:sp>
      <p:sp>
        <p:nvSpPr>
          <p:cNvPr id="37" name="TextBox 36">
            <a:extLst>
              <a:ext uri="{FF2B5EF4-FFF2-40B4-BE49-F238E27FC236}">
                <a16:creationId xmlns:a16="http://schemas.microsoft.com/office/drawing/2014/main" id="{818580E2-F758-D050-CC58-4F6E5AC3B60E}"/>
              </a:ext>
            </a:extLst>
          </p:cNvPr>
          <p:cNvSpPr txBox="1"/>
          <p:nvPr/>
        </p:nvSpPr>
        <p:spPr>
          <a:xfrm>
            <a:off x="3200400" y="5306904"/>
            <a:ext cx="2428875" cy="923330"/>
          </a:xfrm>
          <a:prstGeom prst="rect">
            <a:avLst/>
          </a:prstGeom>
          <a:noFill/>
        </p:spPr>
        <p:txBody>
          <a:bodyPr wrap="square" rtlCol="0">
            <a:spAutoFit/>
          </a:bodyPr>
          <a:lstStyle/>
          <a:p>
            <a:pPr marL="285750" indent="-285750">
              <a:buFont typeface="Arial" panose="020B0604020202020204" pitchFamily="34" charset="0"/>
              <a:buChar char="•"/>
            </a:pPr>
            <a:r>
              <a:rPr lang="en-GB">
                <a:latin typeface="Atkinson Hyperlegible" pitchFamily="2" charset="0"/>
              </a:rPr>
              <a:t>Mitigation</a:t>
            </a:r>
          </a:p>
          <a:p>
            <a:pPr marL="285750" indent="-285750">
              <a:buFont typeface="Arial" panose="020B0604020202020204" pitchFamily="34" charset="0"/>
              <a:buChar char="•"/>
            </a:pPr>
            <a:r>
              <a:rPr lang="en-GB">
                <a:latin typeface="Atkinson Hyperlegible" pitchFamily="2" charset="0"/>
              </a:rPr>
              <a:t>Withdrawal</a:t>
            </a:r>
          </a:p>
          <a:p>
            <a:pPr marL="285750" indent="-285750">
              <a:buFont typeface="Arial" panose="020B0604020202020204" pitchFamily="34" charset="0"/>
              <a:buChar char="•"/>
            </a:pPr>
            <a:r>
              <a:rPr lang="en-GB">
                <a:latin typeface="Atkinson Hyperlegible" pitchFamily="2" charset="0"/>
              </a:rPr>
              <a:t>Timetable changes</a:t>
            </a:r>
          </a:p>
        </p:txBody>
      </p:sp>
      <p:sp>
        <p:nvSpPr>
          <p:cNvPr id="38" name="TextBox 37">
            <a:extLst>
              <a:ext uri="{FF2B5EF4-FFF2-40B4-BE49-F238E27FC236}">
                <a16:creationId xmlns:a16="http://schemas.microsoft.com/office/drawing/2014/main" id="{66D81C70-72AF-3776-BEC1-838EB47CCE92}"/>
              </a:ext>
            </a:extLst>
          </p:cNvPr>
          <p:cNvSpPr txBox="1"/>
          <p:nvPr/>
        </p:nvSpPr>
        <p:spPr>
          <a:xfrm>
            <a:off x="7477125" y="5306904"/>
            <a:ext cx="2428875" cy="646331"/>
          </a:xfrm>
          <a:prstGeom prst="rect">
            <a:avLst/>
          </a:prstGeom>
          <a:noFill/>
        </p:spPr>
        <p:txBody>
          <a:bodyPr wrap="square" rtlCol="0">
            <a:spAutoFit/>
          </a:bodyPr>
          <a:lstStyle/>
          <a:p>
            <a:pPr marL="285750" indent="-285750">
              <a:buFont typeface="Arial" panose="020B0604020202020204" pitchFamily="34" charset="0"/>
              <a:buChar char="•"/>
            </a:pPr>
            <a:r>
              <a:rPr lang="en-GB">
                <a:latin typeface="Atkinson Hyperlegible" pitchFamily="2" charset="0"/>
              </a:rPr>
              <a:t>Mental health </a:t>
            </a:r>
          </a:p>
          <a:p>
            <a:pPr marL="285750" indent="-285750">
              <a:buFont typeface="Arial" panose="020B0604020202020204" pitchFamily="34" charset="0"/>
              <a:buChar char="•"/>
            </a:pPr>
            <a:r>
              <a:rPr lang="en-GB">
                <a:latin typeface="Atkinson Hyperlegible" pitchFamily="2" charset="0"/>
              </a:rPr>
              <a:t>Emotional support</a:t>
            </a:r>
          </a:p>
        </p:txBody>
      </p:sp>
    </p:spTree>
    <p:extLst>
      <p:ext uri="{BB962C8B-B14F-4D97-AF65-F5344CB8AC3E}">
        <p14:creationId xmlns:p14="http://schemas.microsoft.com/office/powerpoint/2010/main" val="38742897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917C76A6-F3D2-BED2-1482-71AFE82CD1A9}"/>
              </a:ext>
            </a:extLst>
          </p:cNvPr>
          <p:cNvSpPr/>
          <p:nvPr/>
        </p:nvSpPr>
        <p:spPr>
          <a:xfrm>
            <a:off x="0" y="-1"/>
            <a:ext cx="12192000" cy="6858000"/>
          </a:xfrm>
          <a:prstGeom prst="rect">
            <a:avLst/>
          </a:prstGeom>
          <a:solidFill>
            <a:srgbClr val="D4BAF9"/>
          </a:solidFill>
          <a:ln>
            <a:solidFill>
              <a:srgbClr val="D4BAF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Isosceles Triangle 9">
            <a:extLst>
              <a:ext uri="{FF2B5EF4-FFF2-40B4-BE49-F238E27FC236}">
                <a16:creationId xmlns:a16="http://schemas.microsoft.com/office/drawing/2014/main" id="{D44CC6A7-2FD0-3572-E49A-64EA49D25756}"/>
              </a:ext>
            </a:extLst>
          </p:cNvPr>
          <p:cNvSpPr/>
          <p:nvPr/>
        </p:nvSpPr>
        <p:spPr>
          <a:xfrm>
            <a:off x="7711263" y="1140780"/>
            <a:ext cx="6871316" cy="5717220"/>
          </a:xfrm>
          <a:prstGeom prst="triangle">
            <a:avLst>
              <a:gd name="adj" fmla="val 48320"/>
            </a:avLst>
          </a:prstGeom>
          <a:solidFill>
            <a:srgbClr val="7CF9C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Isosceles Triangle 8">
            <a:extLst>
              <a:ext uri="{FF2B5EF4-FFF2-40B4-BE49-F238E27FC236}">
                <a16:creationId xmlns:a16="http://schemas.microsoft.com/office/drawing/2014/main" id="{BB4B6AE8-ED29-CDD7-568A-5419E78726FF}"/>
              </a:ext>
            </a:extLst>
          </p:cNvPr>
          <p:cNvSpPr/>
          <p:nvPr/>
        </p:nvSpPr>
        <p:spPr>
          <a:xfrm rot="10800000">
            <a:off x="8515042" y="0"/>
            <a:ext cx="6871316" cy="5717220"/>
          </a:xfrm>
          <a:prstGeom prst="triangle">
            <a:avLst>
              <a:gd name="adj" fmla="val 48320"/>
            </a:avLst>
          </a:prstGeom>
          <a:solidFill>
            <a:srgbClr val="FF4C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B45DFE39-10F1-B73C-EF4E-2C60CDB91F0B}"/>
              </a:ext>
            </a:extLst>
          </p:cNvPr>
          <p:cNvSpPr txBox="1"/>
          <p:nvPr/>
        </p:nvSpPr>
        <p:spPr>
          <a:xfrm>
            <a:off x="640341" y="186510"/>
            <a:ext cx="7234360" cy="707886"/>
          </a:xfrm>
          <a:prstGeom prst="rect">
            <a:avLst/>
          </a:prstGeom>
          <a:noFill/>
        </p:spPr>
        <p:txBody>
          <a:bodyPr wrap="square" rtlCol="0">
            <a:spAutoFit/>
          </a:bodyPr>
          <a:lstStyle/>
          <a:p>
            <a:r>
              <a:rPr lang="en-GB" sz="4000" b="1">
                <a:latin typeface="Atkinson Hyperlegible" pitchFamily="2" charset="0"/>
                <a:cs typeface="Aharoni" panose="02010803020104030203" pitchFamily="2" charset="-79"/>
              </a:rPr>
              <a:t>Signposting</a:t>
            </a:r>
          </a:p>
        </p:txBody>
      </p:sp>
      <p:sp>
        <p:nvSpPr>
          <p:cNvPr id="20" name="Rectangle: Rounded Corners 19">
            <a:extLst>
              <a:ext uri="{FF2B5EF4-FFF2-40B4-BE49-F238E27FC236}">
                <a16:creationId xmlns:a16="http://schemas.microsoft.com/office/drawing/2014/main" id="{18DBD17B-0B2F-5355-9564-D5889DBE9592}"/>
              </a:ext>
            </a:extLst>
          </p:cNvPr>
          <p:cNvSpPr/>
          <p:nvPr/>
        </p:nvSpPr>
        <p:spPr>
          <a:xfrm>
            <a:off x="923925" y="1080907"/>
            <a:ext cx="10344150" cy="544489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Graphic 21" descr="Star with solid fill">
            <a:extLst>
              <a:ext uri="{FF2B5EF4-FFF2-40B4-BE49-F238E27FC236}">
                <a16:creationId xmlns:a16="http://schemas.microsoft.com/office/drawing/2014/main" id="{619E917E-D6DB-9908-22C9-03C68E0C4EB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286000" y="1518104"/>
            <a:ext cx="914400" cy="914400"/>
          </a:xfrm>
          <a:prstGeom prst="rect">
            <a:avLst/>
          </a:prstGeom>
        </p:spPr>
      </p:pic>
      <p:pic>
        <p:nvPicPr>
          <p:cNvPr id="23" name="Graphic 22" descr="Star with solid fill">
            <a:extLst>
              <a:ext uri="{FF2B5EF4-FFF2-40B4-BE49-F238E27FC236}">
                <a16:creationId xmlns:a16="http://schemas.microsoft.com/office/drawing/2014/main" id="{23552F6E-224E-12CC-E040-0EE8D170CED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67263" y="1449709"/>
            <a:ext cx="914400" cy="914400"/>
          </a:xfrm>
          <a:prstGeom prst="rect">
            <a:avLst/>
          </a:prstGeom>
        </p:spPr>
      </p:pic>
      <p:pic>
        <p:nvPicPr>
          <p:cNvPr id="26" name="Graphic 25" descr="Star with solid fill">
            <a:extLst>
              <a:ext uri="{FF2B5EF4-FFF2-40B4-BE49-F238E27FC236}">
                <a16:creationId xmlns:a16="http://schemas.microsoft.com/office/drawing/2014/main" id="{5326E1AD-F7CC-A851-A4C2-3277BEABE08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991600" y="1449709"/>
            <a:ext cx="914400" cy="914400"/>
          </a:xfrm>
          <a:prstGeom prst="rect">
            <a:avLst/>
          </a:prstGeom>
        </p:spPr>
      </p:pic>
      <p:sp>
        <p:nvSpPr>
          <p:cNvPr id="2" name="TextBox 1">
            <a:extLst>
              <a:ext uri="{FF2B5EF4-FFF2-40B4-BE49-F238E27FC236}">
                <a16:creationId xmlns:a16="http://schemas.microsoft.com/office/drawing/2014/main" id="{CC8AED74-E63B-E630-6060-EA0CBAE89D2D}"/>
              </a:ext>
            </a:extLst>
          </p:cNvPr>
          <p:cNvSpPr txBox="1"/>
          <p:nvPr/>
        </p:nvSpPr>
        <p:spPr>
          <a:xfrm>
            <a:off x="1593087" y="2432504"/>
            <a:ext cx="2300225" cy="369332"/>
          </a:xfrm>
          <a:prstGeom prst="rect">
            <a:avLst/>
          </a:prstGeom>
          <a:noFill/>
        </p:spPr>
        <p:txBody>
          <a:bodyPr wrap="square" rtlCol="0">
            <a:spAutoFit/>
          </a:bodyPr>
          <a:lstStyle/>
          <a:p>
            <a:pPr algn="ctr"/>
            <a:r>
              <a:rPr lang="en-GB">
                <a:latin typeface="Atkinson Hyperlegible" pitchFamily="2" charset="0"/>
              </a:rPr>
              <a:t>International Office</a:t>
            </a:r>
          </a:p>
        </p:txBody>
      </p:sp>
      <p:sp>
        <p:nvSpPr>
          <p:cNvPr id="3" name="TextBox 2">
            <a:extLst>
              <a:ext uri="{FF2B5EF4-FFF2-40B4-BE49-F238E27FC236}">
                <a16:creationId xmlns:a16="http://schemas.microsoft.com/office/drawing/2014/main" id="{4E2ACF11-6CC6-5345-E550-235532F06B8A}"/>
              </a:ext>
            </a:extLst>
          </p:cNvPr>
          <p:cNvSpPr txBox="1"/>
          <p:nvPr/>
        </p:nvSpPr>
        <p:spPr>
          <a:xfrm>
            <a:off x="5233980" y="2458499"/>
            <a:ext cx="1780965" cy="400110"/>
          </a:xfrm>
          <a:prstGeom prst="rect">
            <a:avLst/>
          </a:prstGeom>
          <a:noFill/>
        </p:spPr>
        <p:txBody>
          <a:bodyPr wrap="square" rtlCol="0">
            <a:spAutoFit/>
          </a:bodyPr>
          <a:lstStyle/>
          <a:p>
            <a:pPr algn="ctr"/>
            <a:r>
              <a:rPr lang="en-GB" sz="2000">
                <a:latin typeface="Atkinson Hyperlegible" pitchFamily="2" charset="0"/>
              </a:rPr>
              <a:t>Employability</a:t>
            </a:r>
          </a:p>
        </p:txBody>
      </p:sp>
      <p:sp>
        <p:nvSpPr>
          <p:cNvPr id="4" name="TextBox 3">
            <a:extLst>
              <a:ext uri="{FF2B5EF4-FFF2-40B4-BE49-F238E27FC236}">
                <a16:creationId xmlns:a16="http://schemas.microsoft.com/office/drawing/2014/main" id="{B5169676-DD23-9FA3-C130-24286999F6AC}"/>
              </a:ext>
            </a:extLst>
          </p:cNvPr>
          <p:cNvSpPr txBox="1"/>
          <p:nvPr/>
        </p:nvSpPr>
        <p:spPr>
          <a:xfrm>
            <a:off x="8298688" y="2414455"/>
            <a:ext cx="2300225" cy="707886"/>
          </a:xfrm>
          <a:prstGeom prst="rect">
            <a:avLst/>
          </a:prstGeom>
          <a:noFill/>
        </p:spPr>
        <p:txBody>
          <a:bodyPr wrap="square" rtlCol="0">
            <a:spAutoFit/>
          </a:bodyPr>
          <a:lstStyle/>
          <a:p>
            <a:pPr algn="ctr"/>
            <a:r>
              <a:rPr lang="en-GB" sz="2000">
                <a:latin typeface="Atkinson Hyperlegible" pitchFamily="2" charset="0"/>
              </a:rPr>
              <a:t>Disability &amp; Dyslexia Service</a:t>
            </a:r>
          </a:p>
        </p:txBody>
      </p:sp>
      <p:sp>
        <p:nvSpPr>
          <p:cNvPr id="5" name="TextBox 4">
            <a:extLst>
              <a:ext uri="{FF2B5EF4-FFF2-40B4-BE49-F238E27FC236}">
                <a16:creationId xmlns:a16="http://schemas.microsoft.com/office/drawing/2014/main" id="{06158553-07DB-0664-F138-8EFFD2747F49}"/>
              </a:ext>
            </a:extLst>
          </p:cNvPr>
          <p:cNvSpPr txBox="1"/>
          <p:nvPr/>
        </p:nvSpPr>
        <p:spPr>
          <a:xfrm>
            <a:off x="1764111" y="2768398"/>
            <a:ext cx="2428875" cy="923330"/>
          </a:xfrm>
          <a:prstGeom prst="rect">
            <a:avLst/>
          </a:prstGeom>
          <a:noFill/>
        </p:spPr>
        <p:txBody>
          <a:bodyPr wrap="square" rtlCol="0">
            <a:spAutoFit/>
          </a:bodyPr>
          <a:lstStyle/>
          <a:p>
            <a:pPr marL="285750" indent="-285750">
              <a:buFont typeface="Arial" panose="020B0604020202020204" pitchFamily="34" charset="0"/>
              <a:buChar char="•"/>
            </a:pPr>
            <a:r>
              <a:rPr lang="en-GB">
                <a:latin typeface="Atkinson Hyperlegible" pitchFamily="2" charset="0"/>
              </a:rPr>
              <a:t>Visa questions</a:t>
            </a:r>
          </a:p>
          <a:p>
            <a:pPr marL="285750" indent="-285750">
              <a:buFont typeface="Arial" panose="020B0604020202020204" pitchFamily="34" charset="0"/>
              <a:buChar char="•"/>
            </a:pPr>
            <a:r>
              <a:rPr lang="en-GB">
                <a:latin typeface="Atkinson Hyperlegible" pitchFamily="2" charset="0"/>
              </a:rPr>
              <a:t>Expenses</a:t>
            </a:r>
          </a:p>
          <a:p>
            <a:pPr marL="285750" indent="-285750">
              <a:buFont typeface="Arial" panose="020B0604020202020204" pitchFamily="34" charset="0"/>
              <a:buChar char="•"/>
            </a:pPr>
            <a:r>
              <a:rPr lang="en-GB">
                <a:latin typeface="Atkinson Hyperlegible" pitchFamily="2" charset="0"/>
              </a:rPr>
              <a:t>Visa advice</a:t>
            </a:r>
          </a:p>
        </p:txBody>
      </p:sp>
      <p:sp>
        <p:nvSpPr>
          <p:cNvPr id="6" name="TextBox 5">
            <a:extLst>
              <a:ext uri="{FF2B5EF4-FFF2-40B4-BE49-F238E27FC236}">
                <a16:creationId xmlns:a16="http://schemas.microsoft.com/office/drawing/2014/main" id="{965BB686-2281-E695-A172-9A9BAF966DA0}"/>
              </a:ext>
            </a:extLst>
          </p:cNvPr>
          <p:cNvSpPr txBox="1"/>
          <p:nvPr/>
        </p:nvSpPr>
        <p:spPr>
          <a:xfrm>
            <a:off x="5116911" y="2801089"/>
            <a:ext cx="2428875" cy="923330"/>
          </a:xfrm>
          <a:prstGeom prst="rect">
            <a:avLst/>
          </a:prstGeom>
          <a:noFill/>
        </p:spPr>
        <p:txBody>
          <a:bodyPr wrap="square" rtlCol="0">
            <a:spAutoFit/>
          </a:bodyPr>
          <a:lstStyle/>
          <a:p>
            <a:pPr marL="285750" indent="-285750">
              <a:buFont typeface="Arial" panose="020B0604020202020204" pitchFamily="34" charset="0"/>
              <a:buChar char="•"/>
            </a:pPr>
            <a:r>
              <a:rPr lang="en-GB">
                <a:latin typeface="Atkinson Hyperlegible" pitchFamily="2" charset="0"/>
              </a:rPr>
              <a:t>Graduate jobs</a:t>
            </a:r>
          </a:p>
          <a:p>
            <a:pPr marL="285750" indent="-285750">
              <a:buFont typeface="Arial" panose="020B0604020202020204" pitchFamily="34" charset="0"/>
              <a:buChar char="•"/>
            </a:pPr>
            <a:r>
              <a:rPr lang="en-GB">
                <a:latin typeface="Atkinson Hyperlegible" pitchFamily="2" charset="0"/>
              </a:rPr>
              <a:t>CV building</a:t>
            </a:r>
          </a:p>
          <a:p>
            <a:pPr marL="285750" indent="-285750">
              <a:buFont typeface="Arial" panose="020B0604020202020204" pitchFamily="34" charset="0"/>
              <a:buChar char="•"/>
            </a:pPr>
            <a:r>
              <a:rPr lang="en-GB">
                <a:latin typeface="Atkinson Hyperlegible" pitchFamily="2" charset="0"/>
              </a:rPr>
              <a:t>Volunteer work</a:t>
            </a:r>
          </a:p>
        </p:txBody>
      </p:sp>
      <p:sp>
        <p:nvSpPr>
          <p:cNvPr id="7" name="TextBox 6">
            <a:extLst>
              <a:ext uri="{FF2B5EF4-FFF2-40B4-BE49-F238E27FC236}">
                <a16:creationId xmlns:a16="http://schemas.microsoft.com/office/drawing/2014/main" id="{A2664CB8-0ABA-1A15-C4F1-77A266DDEFB7}"/>
              </a:ext>
            </a:extLst>
          </p:cNvPr>
          <p:cNvSpPr txBox="1"/>
          <p:nvPr/>
        </p:nvSpPr>
        <p:spPr>
          <a:xfrm>
            <a:off x="8469711" y="3003848"/>
            <a:ext cx="2428875" cy="1200329"/>
          </a:xfrm>
          <a:prstGeom prst="rect">
            <a:avLst/>
          </a:prstGeom>
          <a:noFill/>
        </p:spPr>
        <p:txBody>
          <a:bodyPr wrap="square" rtlCol="0">
            <a:spAutoFit/>
          </a:bodyPr>
          <a:lstStyle/>
          <a:p>
            <a:pPr marL="285750" indent="-285750">
              <a:buFont typeface="Arial" panose="020B0604020202020204" pitchFamily="34" charset="0"/>
              <a:buChar char="•"/>
            </a:pPr>
            <a:r>
              <a:rPr lang="en-GB">
                <a:latin typeface="Atkinson Hyperlegible" pitchFamily="2" charset="0"/>
              </a:rPr>
              <a:t>Accessibility</a:t>
            </a:r>
          </a:p>
          <a:p>
            <a:pPr marL="285750" indent="-285750">
              <a:buFont typeface="Arial" panose="020B0604020202020204" pitchFamily="34" charset="0"/>
              <a:buChar char="•"/>
            </a:pPr>
            <a:r>
              <a:rPr lang="en-GB">
                <a:latin typeface="Atkinson Hyperlegible" pitchFamily="2" charset="0"/>
              </a:rPr>
              <a:t>Additional benefits</a:t>
            </a:r>
          </a:p>
          <a:p>
            <a:pPr marL="285750" indent="-285750">
              <a:buFont typeface="Arial" panose="020B0604020202020204" pitchFamily="34" charset="0"/>
              <a:buChar char="•"/>
            </a:pPr>
            <a:r>
              <a:rPr lang="en-GB">
                <a:latin typeface="Atkinson Hyperlegible" pitchFamily="2" charset="0"/>
              </a:rPr>
              <a:t>Reasonable adjustments</a:t>
            </a:r>
          </a:p>
        </p:txBody>
      </p:sp>
      <p:sp>
        <p:nvSpPr>
          <p:cNvPr id="8" name="TextBox 7">
            <a:extLst>
              <a:ext uri="{FF2B5EF4-FFF2-40B4-BE49-F238E27FC236}">
                <a16:creationId xmlns:a16="http://schemas.microsoft.com/office/drawing/2014/main" id="{6E348552-2A56-8DCB-8667-9097A42485F1}"/>
              </a:ext>
            </a:extLst>
          </p:cNvPr>
          <p:cNvSpPr txBox="1"/>
          <p:nvPr/>
        </p:nvSpPr>
        <p:spPr>
          <a:xfrm>
            <a:off x="1764111" y="5103377"/>
            <a:ext cx="8694339" cy="954107"/>
          </a:xfrm>
          <a:prstGeom prst="rect">
            <a:avLst/>
          </a:prstGeom>
          <a:noFill/>
        </p:spPr>
        <p:txBody>
          <a:bodyPr wrap="square" rtlCol="0">
            <a:spAutoFit/>
          </a:bodyPr>
          <a:lstStyle/>
          <a:p>
            <a:pPr algn="ctr"/>
            <a:r>
              <a:rPr lang="en-GB" sz="2800" b="1">
                <a:latin typeface="Atkinson Hyperlegible" pitchFamily="2" charset="0"/>
              </a:rPr>
              <a:t>If you’re ever in doubt, reach out to your Rep Coordinator!</a:t>
            </a:r>
          </a:p>
        </p:txBody>
      </p:sp>
    </p:spTree>
    <p:extLst>
      <p:ext uri="{BB962C8B-B14F-4D97-AF65-F5344CB8AC3E}">
        <p14:creationId xmlns:p14="http://schemas.microsoft.com/office/powerpoint/2010/main" val="25701041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856D4E04-9EF4-8C1B-C312-50A517070FED}"/>
            </a:ext>
          </a:extLst>
        </p:cNvPr>
        <p:cNvGrpSpPr/>
        <p:nvPr/>
      </p:nvGrpSpPr>
      <p:grpSpPr>
        <a:xfrm>
          <a:off x="0" y="0"/>
          <a:ext cx="0" cy="0"/>
          <a:chOff x="0" y="0"/>
          <a:chExt cx="0" cy="0"/>
        </a:xfrm>
      </p:grpSpPr>
      <p:pic>
        <p:nvPicPr>
          <p:cNvPr id="10" name="Picture 9" descr="A yellow star shaped object">
            <a:extLst>
              <a:ext uri="{FF2B5EF4-FFF2-40B4-BE49-F238E27FC236}">
                <a16:creationId xmlns:a16="http://schemas.microsoft.com/office/drawing/2014/main" id="{A1B5119F-0A58-8662-8A9C-0C3EAC1352D4}"/>
              </a:ext>
            </a:extLst>
          </p:cNvPr>
          <p:cNvPicPr>
            <a:picLocks noChangeAspect="1"/>
          </p:cNvPicPr>
          <p:nvPr/>
        </p:nvPicPr>
        <p:blipFill>
          <a:blip r:embed="rId3"/>
          <a:srcRect t="-16667" r="-108" b="-73"/>
          <a:stretch>
            <a:fillRect/>
          </a:stretch>
        </p:blipFill>
        <p:spPr>
          <a:xfrm>
            <a:off x="-5259137" y="-10151859"/>
            <a:ext cx="19682655" cy="25161209"/>
          </a:xfrm>
          <a:prstGeom prst="rect">
            <a:avLst/>
          </a:prstGeom>
        </p:spPr>
      </p:pic>
      <p:pic>
        <p:nvPicPr>
          <p:cNvPr id="4" name="Picture 3" descr="A blue and black logo&#10;&#10;AI-generated content may be incorrect.">
            <a:extLst>
              <a:ext uri="{FF2B5EF4-FFF2-40B4-BE49-F238E27FC236}">
                <a16:creationId xmlns:a16="http://schemas.microsoft.com/office/drawing/2014/main" id="{6CFA6535-6B97-B40C-44CA-B6BACD210250}"/>
              </a:ext>
            </a:extLst>
          </p:cNvPr>
          <p:cNvPicPr>
            <a:picLocks noChangeAspect="1"/>
          </p:cNvPicPr>
          <p:nvPr/>
        </p:nvPicPr>
        <p:blipFill>
          <a:blip r:embed="rId4"/>
          <a:stretch>
            <a:fillRect/>
          </a:stretch>
        </p:blipFill>
        <p:spPr>
          <a:xfrm>
            <a:off x="-2986942" y="-478693"/>
            <a:ext cx="8079153" cy="8079153"/>
          </a:xfrm>
          <a:prstGeom prst="rect">
            <a:avLst/>
          </a:prstGeom>
        </p:spPr>
      </p:pic>
      <p:pic>
        <p:nvPicPr>
          <p:cNvPr id="5" name="Picture 4" descr="A black and purple square with a black stripe&#10;&#10;AI-generated content may be incorrect.">
            <a:extLst>
              <a:ext uri="{FF2B5EF4-FFF2-40B4-BE49-F238E27FC236}">
                <a16:creationId xmlns:a16="http://schemas.microsoft.com/office/drawing/2014/main" id="{C16D1796-3404-02C6-8149-FB57F31C7D3B}"/>
              </a:ext>
            </a:extLst>
          </p:cNvPr>
          <p:cNvPicPr>
            <a:picLocks noChangeAspect="1"/>
          </p:cNvPicPr>
          <p:nvPr/>
        </p:nvPicPr>
        <p:blipFill>
          <a:blip r:embed="rId5"/>
          <a:stretch>
            <a:fillRect/>
          </a:stretch>
        </p:blipFill>
        <p:spPr>
          <a:xfrm>
            <a:off x="6275917" y="-370417"/>
            <a:ext cx="6858000" cy="6858000"/>
          </a:xfrm>
          <a:prstGeom prst="rect">
            <a:avLst/>
          </a:prstGeom>
        </p:spPr>
      </p:pic>
      <p:pic>
        <p:nvPicPr>
          <p:cNvPr id="3" name="Picture 2" descr="A orange blotch on a black background&#10;&#10;AI-generated content may be incorrect.">
            <a:extLst>
              <a:ext uri="{FF2B5EF4-FFF2-40B4-BE49-F238E27FC236}">
                <a16:creationId xmlns:a16="http://schemas.microsoft.com/office/drawing/2014/main" id="{1D66CD15-33B5-1A8F-2441-D93AE344BA7F}"/>
              </a:ext>
            </a:extLst>
          </p:cNvPr>
          <p:cNvPicPr>
            <a:picLocks noChangeAspect="1"/>
          </p:cNvPicPr>
          <p:nvPr/>
        </p:nvPicPr>
        <p:blipFill>
          <a:blip r:embed="rId6"/>
          <a:srcRect l="-980" t="1961" r="980" b="-1961"/>
          <a:stretch>
            <a:fillRect/>
          </a:stretch>
        </p:blipFill>
        <p:spPr>
          <a:xfrm>
            <a:off x="6278361" y="323199"/>
            <a:ext cx="7971699" cy="7971699"/>
          </a:xfrm>
          <a:prstGeom prst="rect">
            <a:avLst/>
          </a:prstGeom>
        </p:spPr>
      </p:pic>
      <p:sp>
        <p:nvSpPr>
          <p:cNvPr id="7" name="TextBox 6">
            <a:extLst>
              <a:ext uri="{FF2B5EF4-FFF2-40B4-BE49-F238E27FC236}">
                <a16:creationId xmlns:a16="http://schemas.microsoft.com/office/drawing/2014/main" id="{17674C9C-FE81-42B2-B191-5AC25468DFEB}"/>
              </a:ext>
            </a:extLst>
          </p:cNvPr>
          <p:cNvSpPr txBox="1"/>
          <p:nvPr/>
        </p:nvSpPr>
        <p:spPr>
          <a:xfrm>
            <a:off x="2190750" y="95249"/>
            <a:ext cx="4425949" cy="169277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400" b="1" dirty="0">
                <a:latin typeface="Atkinson Hyperlegible"/>
              </a:rPr>
              <a:t>What is a </a:t>
            </a:r>
            <a:r>
              <a:rPr lang="en-GB" sz="4400" b="1">
                <a:latin typeface="Atkinson Hyperlegible"/>
              </a:rPr>
              <a:t>Student Union?</a:t>
            </a:r>
            <a:r>
              <a:rPr lang="en-GB" sz="6000" b="1" dirty="0">
                <a:latin typeface="Atkinson Hyperlegible"/>
              </a:rPr>
              <a:t> </a:t>
            </a:r>
            <a:endParaRPr lang="en-US"/>
          </a:p>
        </p:txBody>
      </p:sp>
      <p:pic>
        <p:nvPicPr>
          <p:cNvPr id="8" name="Picture 7" descr="A purple letters on a black background&#10;&#10;AI-generated content may be incorrect.">
            <a:extLst>
              <a:ext uri="{FF2B5EF4-FFF2-40B4-BE49-F238E27FC236}">
                <a16:creationId xmlns:a16="http://schemas.microsoft.com/office/drawing/2014/main" id="{F18491AA-08CA-916F-8483-5334B9D193C8}"/>
              </a:ext>
            </a:extLst>
          </p:cNvPr>
          <p:cNvPicPr>
            <a:picLocks noChangeAspect="1"/>
          </p:cNvPicPr>
          <p:nvPr/>
        </p:nvPicPr>
        <p:blipFill>
          <a:blip r:embed="rId7"/>
          <a:stretch>
            <a:fillRect/>
          </a:stretch>
        </p:blipFill>
        <p:spPr>
          <a:xfrm>
            <a:off x="-243417" y="6089330"/>
            <a:ext cx="2592917" cy="1039924"/>
          </a:xfrm>
          <a:prstGeom prst="rect">
            <a:avLst/>
          </a:prstGeom>
        </p:spPr>
      </p:pic>
      <p:pic>
        <p:nvPicPr>
          <p:cNvPr id="2" name="Picture 1" descr="A group of people sitting at a table&#10;&#10;AI-generated content may be incorrect.">
            <a:extLst>
              <a:ext uri="{FF2B5EF4-FFF2-40B4-BE49-F238E27FC236}">
                <a16:creationId xmlns:a16="http://schemas.microsoft.com/office/drawing/2014/main" id="{85EE49E0-1AFE-26A7-8C46-F52A213B3FC1}"/>
              </a:ext>
            </a:extLst>
          </p:cNvPr>
          <p:cNvPicPr>
            <a:picLocks noChangeAspect="1"/>
          </p:cNvPicPr>
          <p:nvPr/>
        </p:nvPicPr>
        <p:blipFill>
          <a:blip r:embed="rId8"/>
          <a:stretch>
            <a:fillRect/>
          </a:stretch>
        </p:blipFill>
        <p:spPr>
          <a:xfrm>
            <a:off x="373517" y="1786164"/>
            <a:ext cx="10182225" cy="4533900"/>
          </a:xfrm>
          <a:prstGeom prst="rect">
            <a:avLst/>
          </a:prstGeom>
        </p:spPr>
      </p:pic>
    </p:spTree>
    <p:extLst>
      <p:ext uri="{BB962C8B-B14F-4D97-AF65-F5344CB8AC3E}">
        <p14:creationId xmlns:p14="http://schemas.microsoft.com/office/powerpoint/2010/main" val="36168706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917C76A6-F3D2-BED2-1482-71AFE82CD1A9}"/>
              </a:ext>
            </a:extLst>
          </p:cNvPr>
          <p:cNvSpPr/>
          <p:nvPr/>
        </p:nvSpPr>
        <p:spPr>
          <a:xfrm>
            <a:off x="-12730130" y="0"/>
            <a:ext cx="12192000" cy="6858000"/>
          </a:xfrm>
          <a:prstGeom prst="rect">
            <a:avLst/>
          </a:prstGeom>
          <a:solidFill>
            <a:srgbClr val="D4BAF9"/>
          </a:solidFill>
          <a:ln>
            <a:solidFill>
              <a:srgbClr val="D4BAF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Isosceles Triangle 9">
            <a:extLst>
              <a:ext uri="{FF2B5EF4-FFF2-40B4-BE49-F238E27FC236}">
                <a16:creationId xmlns:a16="http://schemas.microsoft.com/office/drawing/2014/main" id="{D44CC6A7-2FD0-3572-E49A-64EA49D25756}"/>
              </a:ext>
            </a:extLst>
          </p:cNvPr>
          <p:cNvSpPr/>
          <p:nvPr/>
        </p:nvSpPr>
        <p:spPr>
          <a:xfrm>
            <a:off x="7711263" y="1140780"/>
            <a:ext cx="6871316" cy="5717220"/>
          </a:xfrm>
          <a:prstGeom prst="triangle">
            <a:avLst>
              <a:gd name="adj" fmla="val 48320"/>
            </a:avLst>
          </a:prstGeom>
          <a:solidFill>
            <a:srgbClr val="7CF9C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Isosceles Triangle 8">
            <a:extLst>
              <a:ext uri="{FF2B5EF4-FFF2-40B4-BE49-F238E27FC236}">
                <a16:creationId xmlns:a16="http://schemas.microsoft.com/office/drawing/2014/main" id="{BB4B6AE8-ED29-CDD7-568A-5419E78726FF}"/>
              </a:ext>
            </a:extLst>
          </p:cNvPr>
          <p:cNvSpPr/>
          <p:nvPr/>
        </p:nvSpPr>
        <p:spPr>
          <a:xfrm rot="10800000">
            <a:off x="8515042" y="0"/>
            <a:ext cx="6871316" cy="5717220"/>
          </a:xfrm>
          <a:prstGeom prst="triangle">
            <a:avLst>
              <a:gd name="adj" fmla="val 48320"/>
            </a:avLst>
          </a:prstGeom>
          <a:solidFill>
            <a:srgbClr val="FF4C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5D0D9767-F700-803F-E3AB-31A1ECF9E738}"/>
              </a:ext>
            </a:extLst>
          </p:cNvPr>
          <p:cNvSpPr txBox="1"/>
          <p:nvPr/>
        </p:nvSpPr>
        <p:spPr>
          <a:xfrm>
            <a:off x="595190" y="272329"/>
            <a:ext cx="7234360" cy="769441"/>
          </a:xfrm>
          <a:prstGeom prst="rect">
            <a:avLst/>
          </a:prstGeom>
          <a:noFill/>
        </p:spPr>
        <p:txBody>
          <a:bodyPr wrap="square" rtlCol="0">
            <a:spAutoFit/>
          </a:bodyPr>
          <a:lstStyle/>
          <a:p>
            <a:r>
              <a:rPr lang="en-GB" sz="4400" dirty="0">
                <a:latin typeface="Atkinson Hyperlegible" pitchFamily="2" charset="0"/>
                <a:cs typeface="Aharoni" panose="02010803020104030203" pitchFamily="2" charset="-79"/>
              </a:rPr>
              <a:t>You Should Not…</a:t>
            </a:r>
          </a:p>
        </p:txBody>
      </p:sp>
      <p:grpSp>
        <p:nvGrpSpPr>
          <p:cNvPr id="5" name="Group 4">
            <a:extLst>
              <a:ext uri="{FF2B5EF4-FFF2-40B4-BE49-F238E27FC236}">
                <a16:creationId xmlns:a16="http://schemas.microsoft.com/office/drawing/2014/main" id="{68C46D76-EA9D-AF8D-A73A-6BB76D8C1E1D}"/>
              </a:ext>
            </a:extLst>
          </p:cNvPr>
          <p:cNvGrpSpPr/>
          <p:nvPr/>
        </p:nvGrpSpPr>
        <p:grpSpPr>
          <a:xfrm>
            <a:off x="252444" y="1383656"/>
            <a:ext cx="4359691" cy="4643266"/>
            <a:chOff x="1622321" y="317286"/>
            <a:chExt cx="5807491" cy="4643266"/>
          </a:xfrm>
          <a:solidFill>
            <a:srgbClr val="00A5B4"/>
          </a:solidFill>
        </p:grpSpPr>
        <p:sp>
          <p:nvSpPr>
            <p:cNvPr id="6" name="Rectangle: Rounded Corners 5">
              <a:extLst>
                <a:ext uri="{FF2B5EF4-FFF2-40B4-BE49-F238E27FC236}">
                  <a16:creationId xmlns:a16="http://schemas.microsoft.com/office/drawing/2014/main" id="{668ADB80-4F26-2CA2-1295-FDB349FAF797}"/>
                </a:ext>
              </a:extLst>
            </p:cNvPr>
            <p:cNvSpPr/>
            <p:nvPr/>
          </p:nvSpPr>
          <p:spPr>
            <a:xfrm>
              <a:off x="1622321" y="317286"/>
              <a:ext cx="5807491" cy="608846"/>
            </a:xfrm>
            <a:prstGeom prst="round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bg1"/>
                  </a:solidFill>
                  <a:latin typeface="Brandon Grotesque Light" panose="020B0303020203060202" pitchFamily="34" charset="0"/>
                </a:rPr>
                <a:t>SIT ON DISCIPLINARY OR APPEALS PANELS</a:t>
              </a:r>
            </a:p>
          </p:txBody>
        </p:sp>
        <p:sp>
          <p:nvSpPr>
            <p:cNvPr id="7" name="Rectangle: Rounded Corners 6">
              <a:extLst>
                <a:ext uri="{FF2B5EF4-FFF2-40B4-BE49-F238E27FC236}">
                  <a16:creationId xmlns:a16="http://schemas.microsoft.com/office/drawing/2014/main" id="{3E691E8E-5F71-D1AF-D971-54008620E3FC}"/>
                </a:ext>
              </a:extLst>
            </p:cNvPr>
            <p:cNvSpPr/>
            <p:nvPr/>
          </p:nvSpPr>
          <p:spPr>
            <a:xfrm>
              <a:off x="1622321" y="1124170"/>
              <a:ext cx="5807491" cy="608846"/>
            </a:xfrm>
            <a:prstGeom prst="round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bg1"/>
                  </a:solidFill>
                  <a:latin typeface="Brandon Grotesque Light" panose="020B0303020203060202" pitchFamily="34" charset="0"/>
                </a:rPr>
                <a:t>REPRESENT STUDENTS AT ARU COMMITTEES</a:t>
              </a:r>
            </a:p>
          </p:txBody>
        </p:sp>
        <p:sp>
          <p:nvSpPr>
            <p:cNvPr id="8" name="Rectangle: Rounded Corners 7">
              <a:extLst>
                <a:ext uri="{FF2B5EF4-FFF2-40B4-BE49-F238E27FC236}">
                  <a16:creationId xmlns:a16="http://schemas.microsoft.com/office/drawing/2014/main" id="{27E970AB-CBDD-100B-6726-962F236318A8}"/>
                </a:ext>
              </a:extLst>
            </p:cNvPr>
            <p:cNvSpPr/>
            <p:nvPr/>
          </p:nvSpPr>
          <p:spPr>
            <a:xfrm>
              <a:off x="1622321" y="1931054"/>
              <a:ext cx="5807491" cy="608846"/>
            </a:xfrm>
            <a:prstGeom prst="round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bg1"/>
                  </a:solidFill>
                  <a:latin typeface="Brandon Grotesque Light" panose="020B0303020203060202" pitchFamily="34" charset="0"/>
                </a:rPr>
                <a:t>TAKE PART IN SURVEYS AND FORUMS</a:t>
              </a:r>
            </a:p>
          </p:txBody>
        </p:sp>
        <p:sp>
          <p:nvSpPr>
            <p:cNvPr id="11" name="Rectangle: Rounded Corners 10">
              <a:extLst>
                <a:ext uri="{FF2B5EF4-FFF2-40B4-BE49-F238E27FC236}">
                  <a16:creationId xmlns:a16="http://schemas.microsoft.com/office/drawing/2014/main" id="{50B71A51-8630-B305-61EE-A471541A162E}"/>
                </a:ext>
              </a:extLst>
            </p:cNvPr>
            <p:cNvSpPr/>
            <p:nvPr/>
          </p:nvSpPr>
          <p:spPr>
            <a:xfrm>
              <a:off x="1622321" y="2737938"/>
              <a:ext cx="5807491" cy="608846"/>
            </a:xfrm>
            <a:prstGeom prst="round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bg1"/>
                  </a:solidFill>
                  <a:latin typeface="Brandon Grotesque Light" panose="020B0303020203060202" pitchFamily="34" charset="0"/>
                </a:rPr>
                <a:t>HELP GET NEW COURSES APPROVED</a:t>
              </a:r>
            </a:p>
          </p:txBody>
        </p:sp>
        <p:sp>
          <p:nvSpPr>
            <p:cNvPr id="14" name="Rectangle: Rounded Corners 13">
              <a:extLst>
                <a:ext uri="{FF2B5EF4-FFF2-40B4-BE49-F238E27FC236}">
                  <a16:creationId xmlns:a16="http://schemas.microsoft.com/office/drawing/2014/main" id="{7129EDAA-79B2-5427-7A46-CC19A5C78E1B}"/>
                </a:ext>
              </a:extLst>
            </p:cNvPr>
            <p:cNvSpPr/>
            <p:nvPr/>
          </p:nvSpPr>
          <p:spPr>
            <a:xfrm>
              <a:off x="1622321" y="3544822"/>
              <a:ext cx="5807491" cy="608846"/>
            </a:xfrm>
            <a:prstGeom prst="round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bg1"/>
                  </a:solidFill>
                  <a:latin typeface="Brandon Grotesque Light" panose="020B0303020203060202" pitchFamily="34" charset="0"/>
                </a:rPr>
                <a:t>START A COURSE BASED SOCIETY</a:t>
              </a:r>
            </a:p>
          </p:txBody>
        </p:sp>
        <p:sp>
          <p:nvSpPr>
            <p:cNvPr id="15" name="Rectangle: Rounded Corners 14">
              <a:extLst>
                <a:ext uri="{FF2B5EF4-FFF2-40B4-BE49-F238E27FC236}">
                  <a16:creationId xmlns:a16="http://schemas.microsoft.com/office/drawing/2014/main" id="{BDCEDE46-86B0-9E57-E2B3-45649233394B}"/>
                </a:ext>
              </a:extLst>
            </p:cNvPr>
            <p:cNvSpPr/>
            <p:nvPr/>
          </p:nvSpPr>
          <p:spPr>
            <a:xfrm>
              <a:off x="1622321" y="4351706"/>
              <a:ext cx="5807491" cy="608846"/>
            </a:xfrm>
            <a:prstGeom prst="round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bg1"/>
                  </a:solidFill>
                  <a:latin typeface="Brandon Grotesque Light" panose="020B0303020203060202" pitchFamily="34" charset="0"/>
                </a:rPr>
                <a:t>CO-CHAIR MEETINGS</a:t>
              </a:r>
            </a:p>
          </p:txBody>
        </p:sp>
      </p:grpSp>
      <p:grpSp>
        <p:nvGrpSpPr>
          <p:cNvPr id="3" name="Group 2">
            <a:extLst>
              <a:ext uri="{FF2B5EF4-FFF2-40B4-BE49-F238E27FC236}">
                <a16:creationId xmlns:a16="http://schemas.microsoft.com/office/drawing/2014/main" id="{D011E47C-5A7F-280A-7F1E-A2A3442F1961}"/>
              </a:ext>
            </a:extLst>
          </p:cNvPr>
          <p:cNvGrpSpPr/>
          <p:nvPr/>
        </p:nvGrpSpPr>
        <p:grpSpPr>
          <a:xfrm>
            <a:off x="252444" y="1383656"/>
            <a:ext cx="4359691" cy="4643266"/>
            <a:chOff x="1622321" y="317286"/>
            <a:chExt cx="5807491" cy="4643266"/>
          </a:xfrm>
          <a:solidFill>
            <a:srgbClr val="D4BAF9"/>
          </a:solidFill>
        </p:grpSpPr>
        <p:sp>
          <p:nvSpPr>
            <p:cNvPr id="4" name="Rectangle: Rounded Corners 3">
              <a:extLst>
                <a:ext uri="{FF2B5EF4-FFF2-40B4-BE49-F238E27FC236}">
                  <a16:creationId xmlns:a16="http://schemas.microsoft.com/office/drawing/2014/main" id="{02C02E0D-F80F-169A-D3AC-321503125995}"/>
                </a:ext>
              </a:extLst>
            </p:cNvPr>
            <p:cNvSpPr/>
            <p:nvPr/>
          </p:nvSpPr>
          <p:spPr>
            <a:xfrm>
              <a:off x="1622321" y="317286"/>
              <a:ext cx="5807491" cy="608846"/>
            </a:xfrm>
            <a:prstGeom prst="roundRect">
              <a:avLst/>
            </a:prstGeom>
            <a:grpFill/>
            <a:ln>
              <a:solidFill>
                <a:srgbClr val="D4BAF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tkinson Hyperlegible" pitchFamily="2" charset="0"/>
                </a:rPr>
                <a:t>DEAL WITH STUDENTS’ PERSONAL ISSUES</a:t>
              </a:r>
            </a:p>
          </p:txBody>
        </p:sp>
        <p:sp>
          <p:nvSpPr>
            <p:cNvPr id="12" name="Rectangle: Rounded Corners 11">
              <a:extLst>
                <a:ext uri="{FF2B5EF4-FFF2-40B4-BE49-F238E27FC236}">
                  <a16:creationId xmlns:a16="http://schemas.microsoft.com/office/drawing/2014/main" id="{3E63017A-B004-B664-3F5A-07D85F8C63D8}"/>
                </a:ext>
              </a:extLst>
            </p:cNvPr>
            <p:cNvSpPr/>
            <p:nvPr/>
          </p:nvSpPr>
          <p:spPr>
            <a:xfrm>
              <a:off x="1622321" y="1124170"/>
              <a:ext cx="5807491" cy="608846"/>
            </a:xfrm>
            <a:prstGeom prst="roundRect">
              <a:avLst/>
            </a:prstGeom>
            <a:grpFill/>
            <a:ln>
              <a:solidFill>
                <a:srgbClr val="D4BAF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tkinson Hyperlegible" pitchFamily="2" charset="0"/>
                </a:rPr>
                <a:t>HELP STUDENTS WITH PERSONAL FORMAL PROCESSES</a:t>
              </a:r>
            </a:p>
          </p:txBody>
        </p:sp>
        <p:sp>
          <p:nvSpPr>
            <p:cNvPr id="13" name="Rectangle: Rounded Corners 12">
              <a:extLst>
                <a:ext uri="{FF2B5EF4-FFF2-40B4-BE49-F238E27FC236}">
                  <a16:creationId xmlns:a16="http://schemas.microsoft.com/office/drawing/2014/main" id="{69ED4346-5343-784D-5C34-49779B65AF70}"/>
                </a:ext>
              </a:extLst>
            </p:cNvPr>
            <p:cNvSpPr/>
            <p:nvPr/>
          </p:nvSpPr>
          <p:spPr>
            <a:xfrm>
              <a:off x="1622321" y="1931054"/>
              <a:ext cx="5807491" cy="608846"/>
            </a:xfrm>
            <a:prstGeom prst="roundRect">
              <a:avLst/>
            </a:prstGeom>
            <a:grpFill/>
            <a:ln>
              <a:solidFill>
                <a:srgbClr val="D4BAF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Atkinson Hyperlegible" pitchFamily="2" charset="0"/>
                </a:rPr>
                <a:t>REPRESENT OTHER COURSES</a:t>
              </a:r>
            </a:p>
          </p:txBody>
        </p:sp>
        <p:sp>
          <p:nvSpPr>
            <p:cNvPr id="16" name="Rectangle: Rounded Corners 15">
              <a:extLst>
                <a:ext uri="{FF2B5EF4-FFF2-40B4-BE49-F238E27FC236}">
                  <a16:creationId xmlns:a16="http://schemas.microsoft.com/office/drawing/2014/main" id="{2E7D6628-797D-0E80-830C-C8DEC07C6C2F}"/>
                </a:ext>
              </a:extLst>
            </p:cNvPr>
            <p:cNvSpPr/>
            <p:nvPr/>
          </p:nvSpPr>
          <p:spPr>
            <a:xfrm>
              <a:off x="1622321" y="2737938"/>
              <a:ext cx="5807491" cy="608846"/>
            </a:xfrm>
            <a:prstGeom prst="roundRect">
              <a:avLst/>
            </a:prstGeom>
            <a:grpFill/>
            <a:ln>
              <a:solidFill>
                <a:srgbClr val="D4BAF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tkinson Hyperlegible" pitchFamily="2" charset="0"/>
                </a:rPr>
                <a:t>MAKE ON THE SPOT DECISIONS ON BEHALF OF STUDENTS</a:t>
              </a:r>
            </a:p>
          </p:txBody>
        </p:sp>
        <p:sp>
          <p:nvSpPr>
            <p:cNvPr id="17" name="Rectangle: Rounded Corners 16">
              <a:extLst>
                <a:ext uri="{FF2B5EF4-FFF2-40B4-BE49-F238E27FC236}">
                  <a16:creationId xmlns:a16="http://schemas.microsoft.com/office/drawing/2014/main" id="{2CF93AFD-D0BB-7817-DC5E-69CE1196D3B0}"/>
                </a:ext>
              </a:extLst>
            </p:cNvPr>
            <p:cNvSpPr/>
            <p:nvPr/>
          </p:nvSpPr>
          <p:spPr>
            <a:xfrm>
              <a:off x="1622321" y="3544822"/>
              <a:ext cx="5807491" cy="608846"/>
            </a:xfrm>
            <a:prstGeom prst="roundRect">
              <a:avLst/>
            </a:prstGeom>
            <a:grpFill/>
            <a:ln>
              <a:solidFill>
                <a:srgbClr val="D4BAF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tkinson Hyperlegible" pitchFamily="2" charset="0"/>
                </a:rPr>
                <a:t>WAIT FOR STUDENTS TO GET IN TOUCH</a:t>
              </a:r>
            </a:p>
          </p:txBody>
        </p:sp>
        <p:sp>
          <p:nvSpPr>
            <p:cNvPr id="24" name="Rectangle: Rounded Corners 23">
              <a:extLst>
                <a:ext uri="{FF2B5EF4-FFF2-40B4-BE49-F238E27FC236}">
                  <a16:creationId xmlns:a16="http://schemas.microsoft.com/office/drawing/2014/main" id="{D59E49A0-9545-E8E6-4EC1-5C8496C0CF2B}"/>
                </a:ext>
              </a:extLst>
            </p:cNvPr>
            <p:cNvSpPr/>
            <p:nvPr/>
          </p:nvSpPr>
          <p:spPr>
            <a:xfrm>
              <a:off x="1622321" y="4351706"/>
              <a:ext cx="5807491" cy="608846"/>
            </a:xfrm>
            <a:prstGeom prst="roundRect">
              <a:avLst/>
            </a:prstGeom>
            <a:grpFill/>
            <a:ln>
              <a:solidFill>
                <a:srgbClr val="D4BAF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Atkinson Hyperlegible" pitchFamily="2" charset="0"/>
                </a:rPr>
                <a:t>PRIORITISE YOUR REP ROLE OVER YOUR STUDUES</a:t>
              </a:r>
            </a:p>
          </p:txBody>
        </p:sp>
      </p:grpSp>
    </p:spTree>
    <p:extLst>
      <p:ext uri="{BB962C8B-B14F-4D97-AF65-F5344CB8AC3E}">
        <p14:creationId xmlns:p14="http://schemas.microsoft.com/office/powerpoint/2010/main" val="32471471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15A6511-5315-6F96-B682-BB7D41642C48}"/>
              </a:ext>
            </a:extLst>
          </p:cNvPr>
          <p:cNvPicPr>
            <a:picLocks noChangeAspect="1"/>
          </p:cNvPicPr>
          <p:nvPr/>
        </p:nvPicPr>
        <p:blipFill>
          <a:blip r:embed="rId2"/>
          <a:stretch>
            <a:fillRect/>
          </a:stretch>
        </p:blipFill>
        <p:spPr>
          <a:xfrm>
            <a:off x="14186" y="0"/>
            <a:ext cx="12177814" cy="6858000"/>
          </a:xfrm>
          <a:prstGeom prst="rect">
            <a:avLst/>
          </a:prstGeom>
        </p:spPr>
      </p:pic>
      <p:sp>
        <p:nvSpPr>
          <p:cNvPr id="4" name="TextBox 3">
            <a:extLst>
              <a:ext uri="{FF2B5EF4-FFF2-40B4-BE49-F238E27FC236}">
                <a16:creationId xmlns:a16="http://schemas.microsoft.com/office/drawing/2014/main" id="{ED4484E5-FAA5-A445-D72C-3E0ED472C736}"/>
              </a:ext>
            </a:extLst>
          </p:cNvPr>
          <p:cNvSpPr txBox="1"/>
          <p:nvPr/>
        </p:nvSpPr>
        <p:spPr>
          <a:xfrm>
            <a:off x="357105" y="635308"/>
            <a:ext cx="8632371" cy="646331"/>
          </a:xfrm>
          <a:prstGeom prst="rect">
            <a:avLst/>
          </a:prstGeom>
          <a:noFill/>
        </p:spPr>
        <p:txBody>
          <a:bodyPr wrap="square" rtlCol="0">
            <a:spAutoFit/>
          </a:bodyPr>
          <a:lstStyle/>
          <a:p>
            <a:r>
              <a:rPr lang="en-GB" sz="3600" b="1" dirty="0">
                <a:latin typeface="Atkinson Hyperlegible" pitchFamily="2" charset="0"/>
              </a:rPr>
              <a:t>Celebrating your rep wins</a:t>
            </a:r>
          </a:p>
        </p:txBody>
      </p:sp>
      <p:sp>
        <p:nvSpPr>
          <p:cNvPr id="5" name="TextBox 4">
            <a:extLst>
              <a:ext uri="{FF2B5EF4-FFF2-40B4-BE49-F238E27FC236}">
                <a16:creationId xmlns:a16="http://schemas.microsoft.com/office/drawing/2014/main" id="{BF85480F-36AC-31F8-27E9-6B0262172CA2}"/>
              </a:ext>
            </a:extLst>
          </p:cNvPr>
          <p:cNvSpPr txBox="1"/>
          <p:nvPr/>
        </p:nvSpPr>
        <p:spPr>
          <a:xfrm>
            <a:off x="186707" y="1757737"/>
            <a:ext cx="11832772" cy="4893647"/>
          </a:xfrm>
          <a:prstGeom prst="rect">
            <a:avLst/>
          </a:prstGeom>
          <a:noFill/>
        </p:spPr>
        <p:txBody>
          <a:bodyPr wrap="square" rtlCol="0">
            <a:spAutoFit/>
          </a:bodyPr>
          <a:lstStyle/>
          <a:p>
            <a:r>
              <a:rPr lang="en-GB" sz="2800" dirty="0">
                <a:latin typeface="Atkinson Hyperlegible" pitchFamily="2" charset="0"/>
              </a:rPr>
              <a:t>At Union we want to celebrate the work our reps do, big or small, so if you have successfully made change let us know! </a:t>
            </a:r>
          </a:p>
          <a:p>
            <a:endParaRPr lang="en-GB" sz="2800" dirty="0">
              <a:latin typeface="Atkinson Hyperlegible" pitchFamily="2" charset="0"/>
            </a:endParaRPr>
          </a:p>
          <a:p>
            <a:r>
              <a:rPr lang="en-GB" sz="2800" dirty="0">
                <a:latin typeface="Atkinson Hyperlegible" pitchFamily="2" charset="0"/>
              </a:rPr>
              <a:t>Whether you got lecture recordings posted on Canvas or you’ve made improvements to timetabling for your course, we want to know. </a:t>
            </a:r>
          </a:p>
          <a:p>
            <a:endParaRPr lang="en-GB" sz="2800" dirty="0">
              <a:latin typeface="Atkinson Hyperlegible" pitchFamily="2" charset="0"/>
            </a:endParaRPr>
          </a:p>
          <a:p>
            <a:r>
              <a:rPr lang="en-GB" sz="2800" dirty="0">
                <a:latin typeface="Atkinson Hyperlegible" pitchFamily="2" charset="0"/>
              </a:rPr>
              <a:t>This year we are looking to shout out the hard work of reps via LinkedIn and our other social media channels, but we can’t do this if we don’t know what you are doing so please stay in touch. </a:t>
            </a:r>
          </a:p>
          <a:p>
            <a:endParaRPr lang="en-GB" sz="2400" dirty="0">
              <a:latin typeface="Atkinson Hyperlegible" pitchFamily="2" charset="0"/>
            </a:endParaRPr>
          </a:p>
          <a:p>
            <a:endParaRPr lang="en-GB" dirty="0">
              <a:latin typeface="Atkinson Hyperlegible" pitchFamily="2" charset="0"/>
            </a:endParaRPr>
          </a:p>
          <a:p>
            <a:endParaRPr lang="en-GB" dirty="0">
              <a:latin typeface="Atkinson Hyperlegible" pitchFamily="2" charset="0"/>
            </a:endParaRPr>
          </a:p>
        </p:txBody>
      </p:sp>
    </p:spTree>
    <p:extLst>
      <p:ext uri="{BB962C8B-B14F-4D97-AF65-F5344CB8AC3E}">
        <p14:creationId xmlns:p14="http://schemas.microsoft.com/office/powerpoint/2010/main" val="25521273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52941-C399-A111-D779-BC8DE893C08E}"/>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EA6AADB4-5675-FC2E-5C43-C52F5F44AAC9}"/>
              </a:ext>
            </a:extLst>
          </p:cNvPr>
          <p:cNvSpPr/>
          <p:nvPr/>
        </p:nvSpPr>
        <p:spPr>
          <a:xfrm>
            <a:off x="0" y="0"/>
            <a:ext cx="12192000" cy="6858000"/>
          </a:xfrm>
          <a:prstGeom prst="rect">
            <a:avLst/>
          </a:prstGeom>
          <a:solidFill>
            <a:srgbClr val="D4BAF9"/>
          </a:solidFill>
          <a:ln>
            <a:solidFill>
              <a:srgbClr val="D4BAF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BAEB01EC-D141-7A77-0230-C8D09BC6868A}"/>
              </a:ext>
            </a:extLst>
          </p:cNvPr>
          <p:cNvSpPr txBox="1"/>
          <p:nvPr/>
        </p:nvSpPr>
        <p:spPr>
          <a:xfrm>
            <a:off x="595190" y="272329"/>
            <a:ext cx="7234360" cy="769441"/>
          </a:xfrm>
          <a:prstGeom prst="rect">
            <a:avLst/>
          </a:prstGeom>
          <a:noFill/>
        </p:spPr>
        <p:txBody>
          <a:bodyPr wrap="square" lIns="91440" tIns="45720" rIns="91440" bIns="45720" rtlCol="0" anchor="t">
            <a:spAutoFit/>
          </a:bodyPr>
          <a:lstStyle/>
          <a:p>
            <a:r>
              <a:rPr lang="en-GB" sz="4400" b="1" dirty="0">
                <a:latin typeface="Atkinson Hyperlegible"/>
                <a:cs typeface="Aharoni"/>
              </a:rPr>
              <a:t>Other opportunities... </a:t>
            </a:r>
            <a:endParaRPr lang="en-GB" sz="4400" b="1" dirty="0">
              <a:latin typeface="Atkinson Hyperlegible" pitchFamily="2" charset="0"/>
              <a:cs typeface="Aharoni" panose="02010803020104030203" pitchFamily="2" charset="-79"/>
            </a:endParaRPr>
          </a:p>
        </p:txBody>
      </p:sp>
      <p:sp>
        <p:nvSpPr>
          <p:cNvPr id="18" name="TextBox 17">
            <a:extLst>
              <a:ext uri="{FF2B5EF4-FFF2-40B4-BE49-F238E27FC236}">
                <a16:creationId xmlns:a16="http://schemas.microsoft.com/office/drawing/2014/main" id="{4509781F-FBF7-4872-4DB1-702A948801AB}"/>
              </a:ext>
            </a:extLst>
          </p:cNvPr>
          <p:cNvSpPr txBox="1"/>
          <p:nvPr/>
        </p:nvSpPr>
        <p:spPr>
          <a:xfrm>
            <a:off x="595190" y="949064"/>
            <a:ext cx="11334645" cy="6432530"/>
          </a:xfrm>
          <a:prstGeom prst="rect">
            <a:avLst/>
          </a:prstGeom>
          <a:noFill/>
        </p:spPr>
        <p:txBody>
          <a:bodyPr wrap="square" lIns="91440" tIns="45720" rIns="91440" bIns="45720" rtlCol="0" anchor="t">
            <a:spAutoFit/>
          </a:bodyPr>
          <a:lstStyle/>
          <a:p>
            <a:r>
              <a:rPr lang="en-GB" sz="2800" dirty="0">
                <a:latin typeface="Atkinson Hyperlegible"/>
                <a:cs typeface="Aharoni"/>
              </a:rPr>
              <a:t>As a course rep you will also have access to the following:</a:t>
            </a:r>
            <a:endParaRPr lang="en-GB" sz="2800" dirty="0">
              <a:latin typeface="Atkinson Hyperlegible" pitchFamily="2" charset="0"/>
              <a:cs typeface="Aharoni" panose="02010803020104030203" pitchFamily="2" charset="-79"/>
            </a:endParaRPr>
          </a:p>
          <a:p>
            <a:pPr marL="342900" indent="-342900">
              <a:buFont typeface="Arial"/>
              <a:buChar char="•"/>
            </a:pPr>
            <a:r>
              <a:rPr lang="en-GB" sz="2800" dirty="0">
                <a:latin typeface="Atkinson Hyperlegible"/>
                <a:cs typeface="Aharoni"/>
              </a:rPr>
              <a:t>Course Approval Panels </a:t>
            </a:r>
          </a:p>
          <a:p>
            <a:pPr marL="342900" indent="-342900">
              <a:buFont typeface="Arial"/>
              <a:buChar char="•"/>
            </a:pPr>
            <a:r>
              <a:rPr lang="en-GB" sz="2800" dirty="0">
                <a:latin typeface="Atkinson Hyperlegible"/>
                <a:cs typeface="Aharoni"/>
              </a:rPr>
              <a:t>Academic Misconduct Panels</a:t>
            </a:r>
          </a:p>
          <a:p>
            <a:pPr marL="342900" indent="-342900">
              <a:buFont typeface="Arial"/>
              <a:buChar char="•"/>
            </a:pPr>
            <a:r>
              <a:rPr lang="en-GB" sz="2800" dirty="0">
                <a:latin typeface="Atkinson Hyperlegible"/>
                <a:cs typeface="Aharoni"/>
              </a:rPr>
              <a:t>Other PGR Panels </a:t>
            </a:r>
          </a:p>
          <a:p>
            <a:pPr marL="342900" indent="-342900">
              <a:buFont typeface="Arial"/>
              <a:buChar char="•"/>
            </a:pPr>
            <a:r>
              <a:rPr lang="en-GB" sz="2800" dirty="0">
                <a:latin typeface="Atkinson Hyperlegible"/>
                <a:cs typeface="Aharoni"/>
              </a:rPr>
              <a:t>Take part in forums and surveys from both the Uni and Union</a:t>
            </a:r>
            <a:endParaRPr lang="en-GB" sz="2800" dirty="0">
              <a:latin typeface="Atkinson Hyperlegible" pitchFamily="2" charset="0"/>
              <a:cs typeface="Aharoni" panose="02010803020104030203" pitchFamily="2" charset="-79"/>
            </a:endParaRPr>
          </a:p>
          <a:p>
            <a:pPr marL="342900" indent="-342900">
              <a:buFont typeface="Arial"/>
              <a:buChar char="•"/>
            </a:pPr>
            <a:r>
              <a:rPr lang="en-GB" sz="2800" dirty="0">
                <a:latin typeface="Atkinson Hyperlegible"/>
                <a:cs typeface="Aharoni"/>
              </a:rPr>
              <a:t>Run an event or project with our Make It Happen team </a:t>
            </a:r>
            <a:r>
              <a:rPr lang="en-GB" sz="2800" dirty="0">
                <a:latin typeface="Atkinson Hyperlegible"/>
                <a:cs typeface="Aharoni"/>
                <a:hlinkClick r:id="rId3"/>
              </a:rPr>
              <a:t>https://arunion.co.uk/chelmsford/your-say/makeithappen/</a:t>
            </a:r>
            <a:r>
              <a:rPr lang="en-GB" sz="2800" dirty="0">
                <a:latin typeface="Atkinson Hyperlegible"/>
                <a:cs typeface="Aharoni"/>
              </a:rPr>
              <a:t> </a:t>
            </a:r>
          </a:p>
          <a:p>
            <a:pPr marL="342900" indent="-342900">
              <a:buFont typeface="Arial"/>
              <a:buChar char="•"/>
            </a:pPr>
            <a:r>
              <a:rPr lang="en-GB" sz="2800" dirty="0">
                <a:latin typeface="Atkinson Hyperlegible"/>
                <a:cs typeface="Aharoni"/>
              </a:rPr>
              <a:t>Campaigning </a:t>
            </a:r>
          </a:p>
          <a:p>
            <a:pPr marL="342900" indent="-342900">
              <a:buFont typeface="Arial"/>
              <a:buChar char="•"/>
            </a:pPr>
            <a:r>
              <a:rPr lang="en-GB" sz="2800" dirty="0">
                <a:latin typeface="Atkinson Hyperlegible"/>
                <a:cs typeface="Aharoni"/>
              </a:rPr>
              <a:t>Join or start a course based society. </a:t>
            </a:r>
            <a:r>
              <a:rPr lang="en-GB" sz="2800" dirty="0">
                <a:latin typeface="Atkinson Hyperlegible"/>
                <a:cs typeface="Aharoni"/>
                <a:hlinkClick r:id="rId4"/>
              </a:rPr>
              <a:t>https://arunion.co.uk/chelmsford/get-involved/societies/</a:t>
            </a:r>
            <a:r>
              <a:rPr lang="en-GB" sz="2800" dirty="0">
                <a:latin typeface="Atkinson Hyperlegible"/>
                <a:cs typeface="Aharoni"/>
              </a:rPr>
              <a:t> </a:t>
            </a:r>
          </a:p>
          <a:p>
            <a:endParaRPr lang="en-GB" sz="2800" dirty="0">
              <a:latin typeface="Atkinson Hyperlegible" pitchFamily="2" charset="0"/>
              <a:cs typeface="Aharoni" panose="02010803020104030203" pitchFamily="2" charset="-79"/>
            </a:endParaRPr>
          </a:p>
          <a:p>
            <a:r>
              <a:rPr lang="en-GB" sz="2800" dirty="0">
                <a:latin typeface="Atkinson Hyperlegible"/>
                <a:cs typeface="Aharoni"/>
              </a:rPr>
              <a:t>These opportunities are awarded in a variety of ways and will come to your emails so read them! </a:t>
            </a:r>
          </a:p>
          <a:p>
            <a:pPr marL="342900" indent="-342900">
              <a:buFont typeface="Arial"/>
              <a:buChar char="•"/>
            </a:pPr>
            <a:endParaRPr lang="en-GB" sz="2400" dirty="0">
              <a:latin typeface="Atkinson Hyperlegible" pitchFamily="2" charset="0"/>
              <a:cs typeface="Aharoni" panose="02010803020104030203" pitchFamily="2" charset="-79"/>
            </a:endParaRPr>
          </a:p>
          <a:p>
            <a:pPr marL="342900" indent="-342900">
              <a:buFont typeface="Arial"/>
              <a:buChar char="•"/>
            </a:pPr>
            <a:endParaRPr lang="en-GB" sz="2400" dirty="0">
              <a:latin typeface="Atkinson Hyperlegible" pitchFamily="2" charset="0"/>
              <a:cs typeface="Aharoni" panose="02010803020104030203" pitchFamily="2" charset="-79"/>
            </a:endParaRPr>
          </a:p>
        </p:txBody>
      </p:sp>
    </p:spTree>
    <p:extLst>
      <p:ext uri="{BB962C8B-B14F-4D97-AF65-F5344CB8AC3E}">
        <p14:creationId xmlns:p14="http://schemas.microsoft.com/office/powerpoint/2010/main" val="15607413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C409757-FE75-ECB4-B7D1-200A53DDD358}"/>
              </a:ext>
            </a:extLst>
          </p:cNvPr>
          <p:cNvSpPr/>
          <p:nvPr/>
        </p:nvSpPr>
        <p:spPr>
          <a:xfrm>
            <a:off x="0" y="-458787"/>
            <a:ext cx="12192000" cy="7848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0BFA261-8741-345E-DC77-E7C5FA1A074F}"/>
              </a:ext>
            </a:extLst>
          </p:cNvPr>
          <p:cNvSpPr/>
          <p:nvPr/>
        </p:nvSpPr>
        <p:spPr>
          <a:xfrm>
            <a:off x="0" y="-458787"/>
            <a:ext cx="12192000" cy="7647318"/>
          </a:xfrm>
          <a:prstGeom prst="rect">
            <a:avLst/>
          </a:prstGeom>
          <a:solidFill>
            <a:schemeClr val="tx1"/>
          </a:solidFill>
          <a:ln>
            <a:solidFill>
              <a:srgbClr val="5959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F82FC19A-6E11-6667-3C1F-7465895EB045}"/>
              </a:ext>
            </a:extLst>
          </p:cNvPr>
          <p:cNvSpPr txBox="1"/>
          <p:nvPr/>
        </p:nvSpPr>
        <p:spPr>
          <a:xfrm>
            <a:off x="1482536" y="33384"/>
            <a:ext cx="10449737" cy="1323439"/>
          </a:xfrm>
          <a:prstGeom prst="rect">
            <a:avLst/>
          </a:prstGeom>
          <a:noFill/>
        </p:spPr>
        <p:txBody>
          <a:bodyPr wrap="square" lIns="91440" tIns="45720" rIns="91440" bIns="45720" rtlCol="0" anchor="t">
            <a:spAutoFit/>
          </a:bodyPr>
          <a:lstStyle/>
          <a:p>
            <a:r>
              <a:rPr lang="en-GB" sz="4000" b="1" dirty="0">
                <a:solidFill>
                  <a:schemeClr val="bg1"/>
                </a:solidFill>
                <a:latin typeface="Atkinson Hyperlegible"/>
                <a:cs typeface="Aharoni"/>
              </a:rPr>
              <a:t>Congratulations on finishing training: What's Next?  </a:t>
            </a:r>
            <a:endParaRPr lang="en-GB" sz="4000" b="1" dirty="0">
              <a:solidFill>
                <a:schemeClr val="bg1"/>
              </a:solidFill>
              <a:latin typeface="Atkinson Hyperlegible" pitchFamily="2" charset="0"/>
              <a:cs typeface="Aharoni" panose="02010803020104030203" pitchFamily="2" charset="-79"/>
            </a:endParaRPr>
          </a:p>
        </p:txBody>
      </p:sp>
      <p:sp>
        <p:nvSpPr>
          <p:cNvPr id="10" name="TextBox 9">
            <a:extLst>
              <a:ext uri="{FF2B5EF4-FFF2-40B4-BE49-F238E27FC236}">
                <a16:creationId xmlns:a16="http://schemas.microsoft.com/office/drawing/2014/main" id="{37B24194-5D1B-AEE7-2895-F820F5E6FF42}"/>
              </a:ext>
            </a:extLst>
          </p:cNvPr>
          <p:cNvSpPr txBox="1"/>
          <p:nvPr/>
        </p:nvSpPr>
        <p:spPr>
          <a:xfrm>
            <a:off x="1482536" y="1534035"/>
            <a:ext cx="9541093" cy="5847755"/>
          </a:xfrm>
          <a:prstGeom prst="rect">
            <a:avLst/>
          </a:prstGeom>
          <a:noFill/>
        </p:spPr>
        <p:txBody>
          <a:bodyPr wrap="square" lIns="91440" tIns="45720" rIns="91440" bIns="45720" rtlCol="0" anchor="t">
            <a:spAutoFit/>
          </a:bodyPr>
          <a:lstStyle/>
          <a:p>
            <a:pPr marL="342900" indent="-342900">
              <a:buFont typeface="Arial"/>
              <a:buChar char="•"/>
            </a:pPr>
            <a:r>
              <a:rPr lang="en-US" sz="4000" dirty="0">
                <a:solidFill>
                  <a:schemeClr val="bg1"/>
                </a:solidFill>
              </a:rPr>
              <a:t>Check out the Rep Hub on the Student Union website </a:t>
            </a:r>
            <a:r>
              <a:rPr lang="en-US" sz="4000" dirty="0">
                <a:solidFill>
                  <a:schemeClr val="bg1"/>
                </a:solidFill>
                <a:hlinkClick r:id="rId2"/>
              </a:rPr>
              <a:t>https://arunion.co.uk/chelmsford/your-say/representation/</a:t>
            </a:r>
            <a:r>
              <a:rPr lang="en-US" sz="4000" dirty="0">
                <a:solidFill>
                  <a:schemeClr val="bg1"/>
                </a:solidFill>
              </a:rPr>
              <a:t> </a:t>
            </a:r>
          </a:p>
          <a:p>
            <a:pPr marL="342900" indent="-342900">
              <a:buFont typeface="Arial"/>
              <a:buChar char="•"/>
            </a:pPr>
            <a:r>
              <a:rPr lang="en-US" sz="4000" dirty="0">
                <a:solidFill>
                  <a:schemeClr val="bg1"/>
                </a:solidFill>
                <a:latin typeface="Aptos"/>
              </a:rPr>
              <a:t>Tell your cohort who you are!</a:t>
            </a:r>
          </a:p>
          <a:p>
            <a:pPr marL="342900" indent="-342900">
              <a:buFont typeface="Arial"/>
              <a:buChar char="•"/>
            </a:pPr>
            <a:r>
              <a:rPr lang="en-US" sz="4000" dirty="0">
                <a:solidFill>
                  <a:srgbClr val="FFFFFF"/>
                </a:solidFill>
                <a:latin typeface="Atkinson Hyperlegible" pitchFamily="2" charset="0"/>
              </a:rPr>
              <a:t>Start gathering feedback from your cohort </a:t>
            </a:r>
          </a:p>
          <a:p>
            <a:pPr marL="342900" indent="-342900">
              <a:buFont typeface="Arial"/>
              <a:buChar char="•"/>
            </a:pPr>
            <a:endParaRPr lang="en-US" dirty="0">
              <a:solidFill>
                <a:srgbClr val="000000"/>
              </a:solidFill>
              <a:latin typeface="Aptos"/>
            </a:endParaRPr>
          </a:p>
          <a:p>
            <a:pPr marL="342900" indent="-342900">
              <a:buFont typeface="Arial"/>
              <a:buChar char="•"/>
            </a:pPr>
            <a:endParaRPr lang="en-US" sz="3600" dirty="0">
              <a:solidFill>
                <a:schemeClr val="bg1"/>
              </a:solidFill>
              <a:latin typeface="Aptos"/>
            </a:endParaRPr>
          </a:p>
          <a:p>
            <a:endParaRPr lang="en-GB" sz="2000" dirty="0">
              <a:solidFill>
                <a:schemeClr val="bg1"/>
              </a:solidFill>
              <a:latin typeface="Atkinson Hyperlegible"/>
            </a:endParaRPr>
          </a:p>
          <a:p>
            <a:endParaRPr lang="en-GB" sz="2000" dirty="0">
              <a:solidFill>
                <a:schemeClr val="bg1"/>
              </a:solidFill>
              <a:latin typeface="Atkinson Hyperlegible"/>
            </a:endParaRPr>
          </a:p>
        </p:txBody>
      </p:sp>
    </p:spTree>
    <p:extLst>
      <p:ext uri="{BB962C8B-B14F-4D97-AF65-F5344CB8AC3E}">
        <p14:creationId xmlns:p14="http://schemas.microsoft.com/office/powerpoint/2010/main" val="20501033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16C2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69A11-99CF-E276-3AFA-0A13367BF908}"/>
              </a:ext>
            </a:extLst>
          </p:cNvPr>
          <p:cNvSpPr>
            <a:spLocks noGrp="1"/>
          </p:cNvSpPr>
          <p:nvPr>
            <p:ph type="title"/>
          </p:nvPr>
        </p:nvSpPr>
        <p:spPr>
          <a:xfrm>
            <a:off x="838200" y="2268"/>
            <a:ext cx="10515600" cy="1325563"/>
          </a:xfrm>
        </p:spPr>
        <p:txBody>
          <a:bodyPr/>
          <a:lstStyle/>
          <a:p>
            <a:r>
              <a:rPr lang="en-GB" dirty="0">
                <a:latin typeface="Atkinson Hyperlegible"/>
                <a:ea typeface="Calibri"/>
                <a:cs typeface="Calibri"/>
              </a:rPr>
              <a:t>What is a PGR Rep? </a:t>
            </a:r>
          </a:p>
        </p:txBody>
      </p:sp>
      <p:sp>
        <p:nvSpPr>
          <p:cNvPr id="16" name="TextBox 15">
            <a:extLst>
              <a:ext uri="{FF2B5EF4-FFF2-40B4-BE49-F238E27FC236}">
                <a16:creationId xmlns:a16="http://schemas.microsoft.com/office/drawing/2014/main" id="{6B595F55-9851-A3AA-C3E1-D6AE80BDB1C1}"/>
              </a:ext>
            </a:extLst>
          </p:cNvPr>
          <p:cNvSpPr txBox="1"/>
          <p:nvPr/>
        </p:nvSpPr>
        <p:spPr>
          <a:xfrm>
            <a:off x="483906" y="3027272"/>
            <a:ext cx="228962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b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7" name="TextBox 16">
            <a:extLst>
              <a:ext uri="{FF2B5EF4-FFF2-40B4-BE49-F238E27FC236}">
                <a16:creationId xmlns:a16="http://schemas.microsoft.com/office/drawing/2014/main" id="{5495EF22-F11F-FFDF-4F0B-35D49FA18958}"/>
              </a:ext>
            </a:extLst>
          </p:cNvPr>
          <p:cNvSpPr txBox="1"/>
          <p:nvPr/>
        </p:nvSpPr>
        <p:spPr>
          <a:xfrm>
            <a:off x="560756" y="1327831"/>
            <a:ext cx="4425551"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Atkinson Hyperlegible" pitchFamily="2" charset="0"/>
                <a:ea typeface="+mn-ea"/>
                <a:cs typeface="+mn-cs"/>
              </a:rPr>
              <a:t>The role of a PGR Rep is to collect feedback from the students </a:t>
            </a:r>
            <a:r>
              <a:rPr lang="en-GB" sz="3200" dirty="0">
                <a:solidFill>
                  <a:prstClr val="black"/>
                </a:solidFill>
                <a:latin typeface="Atkinson Hyperlegible" pitchFamily="2" charset="0"/>
              </a:rPr>
              <a:t>in their cohort about their academic experience and deliver that feedback to staff who can help facilitate improvements</a:t>
            </a:r>
            <a:r>
              <a:rPr lang="en-GB" sz="2800" dirty="0">
                <a:solidFill>
                  <a:prstClr val="black"/>
                </a:solidFill>
                <a:latin typeface="Atkinson Hyperlegible" pitchFamily="2" charset="0"/>
              </a:rPr>
              <a:t>.</a:t>
            </a:r>
            <a:endParaRPr kumimoji="0" lang="en-GB" sz="2800" b="0" i="0" u="none" strike="noStrike" kern="1200" cap="none" spc="0" normalizeH="0" baseline="0" noProof="0" dirty="0">
              <a:ln>
                <a:noFill/>
              </a:ln>
              <a:solidFill>
                <a:prstClr val="black"/>
              </a:solidFill>
              <a:effectLst/>
              <a:uLnTx/>
              <a:uFillTx/>
              <a:latin typeface="Atkinson Hyperlegible" pitchFamily="2" charset="0"/>
              <a:ea typeface="+mn-ea"/>
              <a:cs typeface="+mn-cs"/>
            </a:endParaRPr>
          </a:p>
        </p:txBody>
      </p:sp>
      <p:pic>
        <p:nvPicPr>
          <p:cNvPr id="4" name="Picture 3">
            <a:extLst>
              <a:ext uri="{FF2B5EF4-FFF2-40B4-BE49-F238E27FC236}">
                <a16:creationId xmlns:a16="http://schemas.microsoft.com/office/drawing/2014/main" id="{0A6C6B6E-B843-E37E-BE4C-62C2DE2ACB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6529" y="1524000"/>
            <a:ext cx="5715000" cy="3810000"/>
          </a:xfrm>
          <a:prstGeom prst="rect">
            <a:avLst/>
          </a:prstGeom>
        </p:spPr>
      </p:pic>
    </p:spTree>
    <p:extLst>
      <p:ext uri="{BB962C8B-B14F-4D97-AF65-F5344CB8AC3E}">
        <p14:creationId xmlns:p14="http://schemas.microsoft.com/office/powerpoint/2010/main" val="26184480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D4BAF9"/>
        </a:solidFill>
        <a:effectLst/>
      </p:bgPr>
    </p:bg>
    <p:spTree>
      <p:nvGrpSpPr>
        <p:cNvPr id="1" name="">
          <a:extLst>
            <a:ext uri="{FF2B5EF4-FFF2-40B4-BE49-F238E27FC236}">
              <a16:creationId xmlns:a16="http://schemas.microsoft.com/office/drawing/2014/main" id="{09673CCA-3821-A3E8-4AB3-4E061DC0F337}"/>
            </a:ext>
          </a:extLst>
        </p:cNvPr>
        <p:cNvGrpSpPr/>
        <p:nvPr/>
      </p:nvGrpSpPr>
      <p:grpSpPr>
        <a:xfrm>
          <a:off x="0" y="0"/>
          <a:ext cx="0" cy="0"/>
          <a:chOff x="0" y="0"/>
          <a:chExt cx="0" cy="0"/>
        </a:xfrm>
      </p:grpSpPr>
      <p:sp>
        <p:nvSpPr>
          <p:cNvPr id="20" name="Rectangle 19">
            <a:extLst>
              <a:ext uri="{FF2B5EF4-FFF2-40B4-BE49-F238E27FC236}">
                <a16:creationId xmlns:a16="http://schemas.microsoft.com/office/drawing/2014/main" id="{F8BC77C9-9A0B-598D-161D-25F6F2811046}"/>
              </a:ext>
            </a:extLst>
          </p:cNvPr>
          <p:cNvSpPr/>
          <p:nvPr/>
        </p:nvSpPr>
        <p:spPr>
          <a:xfrm rot="1560000">
            <a:off x="8857619" y="5116227"/>
            <a:ext cx="4395249" cy="2127300"/>
          </a:xfrm>
          <a:prstGeom prst="rect">
            <a:avLst/>
          </a:prstGeom>
          <a:solidFill>
            <a:srgbClr val="FF4C70"/>
          </a:solidFill>
          <a:ln>
            <a:solidFill>
              <a:srgbClr val="FF4C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Content Placeholder 3" descr="A purple octagon on a black background&#10;&#10;AI-generated content may be incorrect.">
            <a:extLst>
              <a:ext uri="{FF2B5EF4-FFF2-40B4-BE49-F238E27FC236}">
                <a16:creationId xmlns:a16="http://schemas.microsoft.com/office/drawing/2014/main" id="{757CD925-A50C-44EF-E14B-BC98C84612DA}"/>
              </a:ext>
            </a:extLst>
          </p:cNvPr>
          <p:cNvPicPr>
            <a:picLocks noGrp="1" noChangeAspect="1"/>
          </p:cNvPicPr>
          <p:nvPr>
            <p:ph idx="1"/>
          </p:nvPr>
        </p:nvPicPr>
        <p:blipFill>
          <a:blip r:embed="rId2"/>
          <a:stretch>
            <a:fillRect/>
          </a:stretch>
        </p:blipFill>
        <p:spPr>
          <a:xfrm>
            <a:off x="-2854470" y="-1796864"/>
            <a:ext cx="14351137" cy="14061365"/>
          </a:xfrm>
          <a:prstGeom prst="rect">
            <a:avLst/>
          </a:prstGeom>
        </p:spPr>
      </p:pic>
      <p:sp>
        <p:nvSpPr>
          <p:cNvPr id="9" name="Title 8">
            <a:extLst>
              <a:ext uri="{FF2B5EF4-FFF2-40B4-BE49-F238E27FC236}">
                <a16:creationId xmlns:a16="http://schemas.microsoft.com/office/drawing/2014/main" id="{DB653E42-8FF6-B7EF-32BD-00C6D543DD30}"/>
              </a:ext>
            </a:extLst>
          </p:cNvPr>
          <p:cNvSpPr>
            <a:spLocks noGrp="1"/>
          </p:cNvSpPr>
          <p:nvPr>
            <p:ph type="title"/>
          </p:nvPr>
        </p:nvSpPr>
        <p:spPr>
          <a:xfrm>
            <a:off x="3113315" y="452319"/>
            <a:ext cx="5080958" cy="1354317"/>
          </a:xfrm>
        </p:spPr>
        <p:txBody>
          <a:bodyPr>
            <a:normAutofit/>
          </a:bodyPr>
          <a:lstStyle/>
          <a:p>
            <a:r>
              <a:rPr lang="en-GB" dirty="0">
                <a:latin typeface="Atkinson Hyperlegible"/>
              </a:rPr>
              <a:t>What will my role look like?</a:t>
            </a:r>
          </a:p>
        </p:txBody>
      </p:sp>
      <p:sp>
        <p:nvSpPr>
          <p:cNvPr id="18" name="Content Placeholder 2">
            <a:extLst>
              <a:ext uri="{FF2B5EF4-FFF2-40B4-BE49-F238E27FC236}">
                <a16:creationId xmlns:a16="http://schemas.microsoft.com/office/drawing/2014/main" id="{A05B62AC-B336-BD7B-0A92-1EC3C842B515}"/>
              </a:ext>
            </a:extLst>
          </p:cNvPr>
          <p:cNvSpPr txBox="1">
            <a:spLocks/>
          </p:cNvSpPr>
          <p:nvPr/>
        </p:nvSpPr>
        <p:spPr>
          <a:xfrm>
            <a:off x="-122662" y="1825625"/>
            <a:ext cx="8887522"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latin typeface="Atkinson Hyperlegible"/>
            </a:endParaRPr>
          </a:p>
        </p:txBody>
      </p:sp>
      <p:sp>
        <p:nvSpPr>
          <p:cNvPr id="2" name="TextBox 1">
            <a:extLst>
              <a:ext uri="{FF2B5EF4-FFF2-40B4-BE49-F238E27FC236}">
                <a16:creationId xmlns:a16="http://schemas.microsoft.com/office/drawing/2014/main" id="{FDA58A34-E212-8D28-21BE-7AA23C48B702}"/>
              </a:ext>
            </a:extLst>
          </p:cNvPr>
          <p:cNvSpPr txBox="1"/>
          <p:nvPr/>
        </p:nvSpPr>
        <p:spPr>
          <a:xfrm>
            <a:off x="1871265" y="1967463"/>
            <a:ext cx="8095786" cy="4616648"/>
          </a:xfrm>
          <a:prstGeom prst="rect">
            <a:avLst/>
          </a:prstGeom>
          <a:noFill/>
        </p:spPr>
        <p:txBody>
          <a:bodyPr wrap="square" rtlCol="0">
            <a:spAutoFit/>
          </a:bodyPr>
          <a:lstStyle/>
          <a:p>
            <a:pPr marL="285750" indent="-285750">
              <a:buFont typeface="Arial" panose="020B0604020202020204" pitchFamily="34" charset="0"/>
              <a:buChar char="•"/>
            </a:pPr>
            <a:r>
              <a:rPr lang="en-GB" sz="2800" dirty="0">
                <a:latin typeface="Atkinson Hyperlegible" pitchFamily="2" charset="0"/>
              </a:rPr>
              <a:t>Gathering feedback from  PGR students</a:t>
            </a:r>
          </a:p>
          <a:p>
            <a:pPr marL="285750" indent="-285750">
              <a:buFont typeface="Arial" panose="020B0604020202020204" pitchFamily="34" charset="0"/>
              <a:buChar char="•"/>
            </a:pPr>
            <a:r>
              <a:rPr lang="en-GB" sz="2800" dirty="0">
                <a:latin typeface="Atkinson Hyperlegible" pitchFamily="2" charset="0"/>
              </a:rPr>
              <a:t>Attending faculty research &amp; innovation committee (FRIC </a:t>
            </a:r>
          </a:p>
          <a:p>
            <a:r>
              <a:rPr lang="en-GB" sz="2800" dirty="0">
                <a:latin typeface="Atkinson Hyperlegible" pitchFamily="2" charset="0"/>
              </a:rPr>
              <a:t>meetings)</a:t>
            </a:r>
          </a:p>
          <a:p>
            <a:pPr marL="285750" indent="-285750">
              <a:buFont typeface="Arial" panose="020B0604020202020204" pitchFamily="34" charset="0"/>
              <a:buChar char="•"/>
            </a:pPr>
            <a:r>
              <a:rPr lang="en-GB" sz="2800" dirty="0">
                <a:latin typeface="Atkinson Hyperlegible" pitchFamily="2" charset="0"/>
              </a:rPr>
              <a:t>Delivering student feedback to relevant staff</a:t>
            </a:r>
          </a:p>
          <a:p>
            <a:pPr marL="285750" indent="-285750">
              <a:buFont typeface="Arial" panose="020B0604020202020204" pitchFamily="34" charset="0"/>
              <a:buChar char="•"/>
            </a:pPr>
            <a:r>
              <a:rPr lang="en-GB" sz="2800" dirty="0">
                <a:latin typeface="Atkinson Hyperlegible" pitchFamily="2" charset="0"/>
              </a:rPr>
              <a:t>Tracking the progress of feedback</a:t>
            </a:r>
          </a:p>
          <a:p>
            <a:pPr marL="285750" indent="-285750">
              <a:buFont typeface="Arial" panose="020B0604020202020204" pitchFamily="34" charset="0"/>
              <a:buChar char="•"/>
            </a:pPr>
            <a:r>
              <a:rPr lang="en-GB" sz="2800" dirty="0">
                <a:latin typeface="Atkinson Hyperlegible" pitchFamily="2" charset="0"/>
              </a:rPr>
              <a:t>Attending doctoral school meet ups </a:t>
            </a:r>
          </a:p>
          <a:p>
            <a:pPr marL="285750" indent="-285750">
              <a:buFont typeface="Arial" panose="020B0604020202020204" pitchFamily="34" charset="0"/>
              <a:buChar char="•"/>
            </a:pPr>
            <a:r>
              <a:rPr lang="en-GB" sz="2800" dirty="0">
                <a:latin typeface="Atkinson Hyperlegible" pitchFamily="2" charset="0"/>
              </a:rPr>
              <a:t>Signposting students to support services</a:t>
            </a:r>
          </a:p>
          <a:p>
            <a:pPr marL="285750" indent="-285750">
              <a:buFont typeface="Arial" panose="020B0604020202020204" pitchFamily="34" charset="0"/>
              <a:buChar char="•"/>
            </a:pPr>
            <a:r>
              <a:rPr lang="en-GB" sz="2800" dirty="0">
                <a:latin typeface="Atkinson Hyperlegible" pitchFamily="2" charset="0"/>
              </a:rPr>
              <a:t>Checking SU emails regularly</a:t>
            </a:r>
          </a:p>
          <a:p>
            <a:endParaRPr lang="en-GB" sz="2400" dirty="0"/>
          </a:p>
          <a:p>
            <a:endParaRPr lang="en-GB" dirty="0"/>
          </a:p>
        </p:txBody>
      </p:sp>
    </p:spTree>
    <p:extLst>
      <p:ext uri="{BB962C8B-B14F-4D97-AF65-F5344CB8AC3E}">
        <p14:creationId xmlns:p14="http://schemas.microsoft.com/office/powerpoint/2010/main" val="1073700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EE96F40-91C4-1B46-2A4C-6609A0FF2BAB}"/>
            </a:ext>
          </a:extLst>
        </p:cNvPr>
        <p:cNvGrpSpPr/>
        <p:nvPr/>
      </p:nvGrpSpPr>
      <p:grpSpPr>
        <a:xfrm>
          <a:off x="0" y="0"/>
          <a:ext cx="0" cy="0"/>
          <a:chOff x="0" y="0"/>
          <a:chExt cx="0" cy="0"/>
        </a:xfrm>
      </p:grpSpPr>
      <p:pic>
        <p:nvPicPr>
          <p:cNvPr id="5" name="Picture 4" descr="A black and purple square with a black stripe&#10;&#10;AI-generated content may be incorrect.">
            <a:extLst>
              <a:ext uri="{FF2B5EF4-FFF2-40B4-BE49-F238E27FC236}">
                <a16:creationId xmlns:a16="http://schemas.microsoft.com/office/drawing/2014/main" id="{749EFC61-3D65-D773-3CC4-A9F7D293697A}"/>
              </a:ext>
            </a:extLst>
          </p:cNvPr>
          <p:cNvPicPr>
            <a:picLocks noChangeAspect="1"/>
          </p:cNvPicPr>
          <p:nvPr/>
        </p:nvPicPr>
        <p:blipFill>
          <a:blip r:embed="rId3"/>
          <a:stretch>
            <a:fillRect/>
          </a:stretch>
        </p:blipFill>
        <p:spPr>
          <a:xfrm>
            <a:off x="-4685160" y="-24246414"/>
            <a:ext cx="33107920" cy="33107920"/>
          </a:xfrm>
          <a:prstGeom prst="rect">
            <a:avLst/>
          </a:prstGeom>
        </p:spPr>
      </p:pic>
      <p:pic>
        <p:nvPicPr>
          <p:cNvPr id="3" name="Picture 2" descr="A orange blotch on a black background&#10;&#10;AI-generated content may be incorrect.">
            <a:extLst>
              <a:ext uri="{FF2B5EF4-FFF2-40B4-BE49-F238E27FC236}">
                <a16:creationId xmlns:a16="http://schemas.microsoft.com/office/drawing/2014/main" id="{6CDBB73E-508C-F033-D9EA-EA2D5F4E2FB0}"/>
              </a:ext>
            </a:extLst>
          </p:cNvPr>
          <p:cNvPicPr>
            <a:picLocks noChangeAspect="1"/>
          </p:cNvPicPr>
          <p:nvPr/>
        </p:nvPicPr>
        <p:blipFill>
          <a:blip r:embed="rId4"/>
          <a:srcRect l="-980" t="1961" r="980" b="-1961"/>
          <a:stretch>
            <a:fillRect/>
          </a:stretch>
        </p:blipFill>
        <p:spPr>
          <a:xfrm>
            <a:off x="6278361" y="323199"/>
            <a:ext cx="7971699" cy="7971699"/>
          </a:xfrm>
          <a:prstGeom prst="rect">
            <a:avLst/>
          </a:prstGeom>
        </p:spPr>
      </p:pic>
      <p:sp>
        <p:nvSpPr>
          <p:cNvPr id="7" name="TextBox 6">
            <a:extLst>
              <a:ext uri="{FF2B5EF4-FFF2-40B4-BE49-F238E27FC236}">
                <a16:creationId xmlns:a16="http://schemas.microsoft.com/office/drawing/2014/main" id="{FAEB803B-4916-17EE-E9A1-03C5C378A8B2}"/>
              </a:ext>
            </a:extLst>
          </p:cNvPr>
          <p:cNvSpPr txBox="1"/>
          <p:nvPr/>
        </p:nvSpPr>
        <p:spPr>
          <a:xfrm>
            <a:off x="279566" y="612844"/>
            <a:ext cx="5998795" cy="55707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latin typeface="Atkinson Hyperlegible"/>
              </a:rPr>
              <a:t>Your main staff contact as a rep for any rep related queries will be your Representation Co-Ordinator- To get in touch with them please contact Chelmsford.reps@arunion.co.uk</a:t>
            </a:r>
          </a:p>
          <a:p>
            <a:endParaRPr lang="en-US" sz="3200" dirty="0">
              <a:latin typeface="Atkinson Hyperlegible"/>
            </a:endParaRPr>
          </a:p>
          <a:p>
            <a:r>
              <a:rPr lang="en-GB" sz="3200" dirty="0">
                <a:latin typeface="Atkinson Hyperlegible"/>
              </a:rPr>
              <a:t>These are full-time staff members whose job is to elect, train, and support Course Reps like yourself</a:t>
            </a:r>
            <a:r>
              <a:rPr lang="en-GB" sz="3600" dirty="0">
                <a:latin typeface="Atkinson Hyperlegible"/>
              </a:rPr>
              <a:t>.</a:t>
            </a:r>
            <a:endParaRPr lang="en-US" sz="3600" dirty="0"/>
          </a:p>
        </p:txBody>
      </p:sp>
      <p:pic>
        <p:nvPicPr>
          <p:cNvPr id="8" name="Picture 7" descr="A purple letters on a black background&#10;&#10;AI-generated content may be incorrect.">
            <a:extLst>
              <a:ext uri="{FF2B5EF4-FFF2-40B4-BE49-F238E27FC236}">
                <a16:creationId xmlns:a16="http://schemas.microsoft.com/office/drawing/2014/main" id="{C243B70F-9F62-A581-8F11-6D89C32CAF3E}"/>
              </a:ext>
            </a:extLst>
          </p:cNvPr>
          <p:cNvPicPr>
            <a:picLocks noChangeAspect="1"/>
          </p:cNvPicPr>
          <p:nvPr/>
        </p:nvPicPr>
        <p:blipFill>
          <a:blip r:embed="rId5"/>
          <a:stretch>
            <a:fillRect/>
          </a:stretch>
        </p:blipFill>
        <p:spPr>
          <a:xfrm>
            <a:off x="-243417" y="6089330"/>
            <a:ext cx="2592917" cy="1039924"/>
          </a:xfrm>
          <a:prstGeom prst="rect">
            <a:avLst/>
          </a:prstGeom>
        </p:spPr>
      </p:pic>
    </p:spTree>
    <p:extLst>
      <p:ext uri="{BB962C8B-B14F-4D97-AF65-F5344CB8AC3E}">
        <p14:creationId xmlns:p14="http://schemas.microsoft.com/office/powerpoint/2010/main" val="32576133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16C2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69A11-99CF-E276-3AFA-0A13367BF908}"/>
              </a:ext>
            </a:extLst>
          </p:cNvPr>
          <p:cNvSpPr>
            <a:spLocks noGrp="1"/>
          </p:cNvSpPr>
          <p:nvPr>
            <p:ph type="title"/>
          </p:nvPr>
        </p:nvSpPr>
        <p:spPr>
          <a:xfrm>
            <a:off x="838200" y="2268"/>
            <a:ext cx="10515600" cy="1325563"/>
          </a:xfrm>
        </p:spPr>
        <p:txBody>
          <a:bodyPr/>
          <a:lstStyle/>
          <a:p>
            <a:r>
              <a:rPr lang="en-GB" dirty="0">
                <a:latin typeface="Atkinson Hyperlegible"/>
                <a:ea typeface="Calibri"/>
                <a:cs typeface="Calibri"/>
              </a:rPr>
              <a:t>Whose who at ARU  </a:t>
            </a:r>
          </a:p>
        </p:txBody>
      </p:sp>
      <p:pic>
        <p:nvPicPr>
          <p:cNvPr id="3" name="Picture 2" descr="A collage of a group of people&#10;&#10;AI-generated content may be incorrect.">
            <a:extLst>
              <a:ext uri="{FF2B5EF4-FFF2-40B4-BE49-F238E27FC236}">
                <a16:creationId xmlns:a16="http://schemas.microsoft.com/office/drawing/2014/main" id="{D1D6FEF5-870A-3A89-8115-B892049B353C}"/>
              </a:ext>
            </a:extLst>
          </p:cNvPr>
          <p:cNvPicPr>
            <a:picLocks noChangeAspect="1"/>
          </p:cNvPicPr>
          <p:nvPr/>
        </p:nvPicPr>
        <p:blipFill>
          <a:blip r:embed="rId2"/>
          <a:stretch>
            <a:fillRect/>
          </a:stretch>
        </p:blipFill>
        <p:spPr>
          <a:xfrm>
            <a:off x="389392" y="916214"/>
            <a:ext cx="10208533" cy="5867400"/>
          </a:xfrm>
          <a:prstGeom prst="rect">
            <a:avLst/>
          </a:prstGeom>
        </p:spPr>
      </p:pic>
      <p:sp>
        <p:nvSpPr>
          <p:cNvPr id="4" name="TextBox 13">
            <a:extLst>
              <a:ext uri="{FF2B5EF4-FFF2-40B4-BE49-F238E27FC236}">
                <a16:creationId xmlns:a16="http://schemas.microsoft.com/office/drawing/2014/main" id="{6D18AC90-3927-BD1D-BC2E-E319E85282BE}"/>
              </a:ext>
            </a:extLst>
          </p:cNvPr>
          <p:cNvSpPr txBox="1"/>
          <p:nvPr/>
        </p:nvSpPr>
        <p:spPr>
          <a:xfrm>
            <a:off x="2917371" y="1858880"/>
            <a:ext cx="2781300" cy="120032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solidFill>
                  <a:schemeClr val="bg1"/>
                </a:solidFill>
                <a:latin typeface="Atkinson Hyperlegible" pitchFamily="2" charset="0"/>
              </a:rPr>
              <a:t>Prof. John Gardner</a:t>
            </a:r>
          </a:p>
          <a:p>
            <a:r>
              <a:rPr lang="en-GB" sz="2400" dirty="0">
                <a:solidFill>
                  <a:schemeClr val="bg1"/>
                </a:solidFill>
                <a:latin typeface="Atkinson Hyperlegible" pitchFamily="2" charset="0"/>
              </a:rPr>
              <a:t>Dean of the Doctoral School</a:t>
            </a:r>
          </a:p>
        </p:txBody>
      </p:sp>
      <p:sp>
        <p:nvSpPr>
          <p:cNvPr id="6" name="TextBox 14">
            <a:extLst>
              <a:ext uri="{FF2B5EF4-FFF2-40B4-BE49-F238E27FC236}">
                <a16:creationId xmlns:a16="http://schemas.microsoft.com/office/drawing/2014/main" id="{5DD13140-E680-BA8E-6428-2C2AAD3AF4CD}"/>
              </a:ext>
            </a:extLst>
          </p:cNvPr>
          <p:cNvSpPr txBox="1"/>
          <p:nvPr/>
        </p:nvSpPr>
        <p:spPr>
          <a:xfrm>
            <a:off x="7876721" y="1597623"/>
            <a:ext cx="2781300" cy="156966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solidFill>
                  <a:schemeClr val="bg1"/>
                </a:solidFill>
                <a:latin typeface="Atkinson Hyperlegible" pitchFamily="2" charset="0"/>
              </a:rPr>
              <a:t>Dr. Charlie Nevison</a:t>
            </a:r>
          </a:p>
          <a:p>
            <a:r>
              <a:rPr lang="en-GB" sz="2400" dirty="0">
                <a:solidFill>
                  <a:schemeClr val="bg1"/>
                </a:solidFill>
                <a:latin typeface="Atkinson Hyperlegible" pitchFamily="2" charset="0"/>
              </a:rPr>
              <a:t>Assistant Director of the Doctoral School</a:t>
            </a:r>
          </a:p>
        </p:txBody>
      </p:sp>
      <p:sp>
        <p:nvSpPr>
          <p:cNvPr id="7" name="TextBox 15">
            <a:extLst>
              <a:ext uri="{FF2B5EF4-FFF2-40B4-BE49-F238E27FC236}">
                <a16:creationId xmlns:a16="http://schemas.microsoft.com/office/drawing/2014/main" id="{BE9794F3-C252-CD41-A5B6-C56E50E4000D}"/>
              </a:ext>
            </a:extLst>
          </p:cNvPr>
          <p:cNvSpPr txBox="1"/>
          <p:nvPr/>
        </p:nvSpPr>
        <p:spPr>
          <a:xfrm>
            <a:off x="700314" y="5868233"/>
            <a:ext cx="2084615" cy="707886"/>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dirty="0">
                <a:solidFill>
                  <a:schemeClr val="bg1"/>
                </a:solidFill>
                <a:latin typeface="Atkinson Hyperlegible"/>
              </a:rPr>
              <a:t>Dr. Tina Kendall </a:t>
            </a:r>
          </a:p>
          <a:p>
            <a:r>
              <a:rPr lang="en-GB" sz="2000" dirty="0">
                <a:solidFill>
                  <a:schemeClr val="bg1"/>
                </a:solidFill>
                <a:latin typeface="Atkinson Hyperlegible"/>
              </a:rPr>
              <a:t>AHESS</a:t>
            </a:r>
          </a:p>
        </p:txBody>
      </p:sp>
      <p:sp>
        <p:nvSpPr>
          <p:cNvPr id="8" name="TextBox 16">
            <a:extLst>
              <a:ext uri="{FF2B5EF4-FFF2-40B4-BE49-F238E27FC236}">
                <a16:creationId xmlns:a16="http://schemas.microsoft.com/office/drawing/2014/main" id="{5A671C86-FF2E-9100-401D-13233D7729C7}"/>
              </a:ext>
            </a:extLst>
          </p:cNvPr>
          <p:cNvSpPr txBox="1"/>
          <p:nvPr/>
        </p:nvSpPr>
        <p:spPr>
          <a:xfrm>
            <a:off x="3350986" y="5866379"/>
            <a:ext cx="1917700" cy="707886"/>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dirty="0">
                <a:solidFill>
                  <a:schemeClr val="bg1"/>
                </a:solidFill>
                <a:latin typeface="Atkinson Hyperlegible"/>
              </a:rPr>
              <a:t>Dr. Ying Wang </a:t>
            </a:r>
          </a:p>
          <a:p>
            <a:r>
              <a:rPr lang="en-GB" sz="2000" dirty="0">
                <a:solidFill>
                  <a:schemeClr val="bg1"/>
                </a:solidFill>
                <a:latin typeface="Atkinson Hyperlegible"/>
              </a:rPr>
              <a:t>FBL</a:t>
            </a:r>
          </a:p>
        </p:txBody>
      </p:sp>
      <p:sp>
        <p:nvSpPr>
          <p:cNvPr id="9" name="TextBox 17">
            <a:extLst>
              <a:ext uri="{FF2B5EF4-FFF2-40B4-BE49-F238E27FC236}">
                <a16:creationId xmlns:a16="http://schemas.microsoft.com/office/drawing/2014/main" id="{6E310610-AAA3-8AFF-51D9-0885B770A08A}"/>
              </a:ext>
            </a:extLst>
          </p:cNvPr>
          <p:cNvSpPr txBox="1"/>
          <p:nvPr/>
        </p:nvSpPr>
        <p:spPr>
          <a:xfrm>
            <a:off x="5695113" y="5953463"/>
            <a:ext cx="2113643" cy="707886"/>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dirty="0">
                <a:solidFill>
                  <a:schemeClr val="bg1"/>
                </a:solidFill>
                <a:latin typeface="Atkinson Hyperlegible"/>
              </a:rPr>
              <a:t>Dr. Sarah Burch </a:t>
            </a:r>
          </a:p>
          <a:p>
            <a:r>
              <a:rPr lang="en-GB" sz="2000" dirty="0">
                <a:solidFill>
                  <a:schemeClr val="bg1"/>
                </a:solidFill>
                <a:latin typeface="Atkinson Hyperlegible"/>
              </a:rPr>
              <a:t>HeMS</a:t>
            </a:r>
          </a:p>
        </p:txBody>
      </p:sp>
      <p:sp>
        <p:nvSpPr>
          <p:cNvPr id="10" name="TextBox 18">
            <a:extLst>
              <a:ext uri="{FF2B5EF4-FFF2-40B4-BE49-F238E27FC236}">
                <a16:creationId xmlns:a16="http://schemas.microsoft.com/office/drawing/2014/main" id="{11A7B749-D069-4A78-9C28-1318DA9963C8}"/>
              </a:ext>
            </a:extLst>
          </p:cNvPr>
          <p:cNvSpPr txBox="1"/>
          <p:nvPr/>
        </p:nvSpPr>
        <p:spPr>
          <a:xfrm>
            <a:off x="8193385" y="5953483"/>
            <a:ext cx="1932215" cy="707886"/>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dirty="0">
                <a:solidFill>
                  <a:schemeClr val="bg1"/>
                </a:solidFill>
                <a:latin typeface="Atkinson Hyperlegible"/>
              </a:rPr>
              <a:t>Prof. Nick Pugh </a:t>
            </a:r>
          </a:p>
          <a:p>
            <a:r>
              <a:rPr lang="en-GB" sz="2000" dirty="0">
                <a:solidFill>
                  <a:schemeClr val="bg1"/>
                </a:solidFill>
                <a:latin typeface="Atkinson Hyperlegible"/>
              </a:rPr>
              <a:t>FSE</a:t>
            </a:r>
          </a:p>
        </p:txBody>
      </p:sp>
    </p:spTree>
    <p:extLst>
      <p:ext uri="{BB962C8B-B14F-4D97-AF65-F5344CB8AC3E}">
        <p14:creationId xmlns:p14="http://schemas.microsoft.com/office/powerpoint/2010/main" val="9697561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Isosceles Triangle 9">
            <a:extLst>
              <a:ext uri="{FF2B5EF4-FFF2-40B4-BE49-F238E27FC236}">
                <a16:creationId xmlns:a16="http://schemas.microsoft.com/office/drawing/2014/main" id="{D44CC6A7-2FD0-3572-E49A-64EA49D25756}"/>
              </a:ext>
            </a:extLst>
          </p:cNvPr>
          <p:cNvSpPr/>
          <p:nvPr/>
        </p:nvSpPr>
        <p:spPr>
          <a:xfrm>
            <a:off x="7901763" y="7122480"/>
            <a:ext cx="6871316" cy="5717220"/>
          </a:xfrm>
          <a:prstGeom prst="triangle">
            <a:avLst>
              <a:gd name="adj" fmla="val 48320"/>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3CDBCAF8-C6F8-D4EE-D4D1-60EC459A41FD}"/>
              </a:ext>
            </a:extLst>
          </p:cNvPr>
          <p:cNvSpPr txBox="1"/>
          <p:nvPr/>
        </p:nvSpPr>
        <p:spPr>
          <a:xfrm>
            <a:off x="5009534" y="3989419"/>
            <a:ext cx="7430116" cy="830997"/>
          </a:xfrm>
          <a:prstGeom prst="rect">
            <a:avLst/>
          </a:prstGeom>
          <a:noFill/>
        </p:spPr>
        <p:txBody>
          <a:bodyPr wrap="square" lIns="91440" tIns="45720" rIns="91440" bIns="45720" rtlCol="0" anchor="t">
            <a:spAutoFit/>
          </a:bodyPr>
          <a:lstStyle/>
          <a:p>
            <a:r>
              <a:rPr lang="en-GB" sz="4800" b="1" dirty="0">
                <a:solidFill>
                  <a:schemeClr val="bg1"/>
                </a:solidFill>
                <a:latin typeface="Atkinson Hyperlegible"/>
                <a:cs typeface="Aharoni"/>
              </a:rPr>
              <a:t>How do I get </a:t>
            </a:r>
            <a:r>
              <a:rPr lang="en-GB" sz="4800" b="1">
                <a:solidFill>
                  <a:schemeClr val="bg1"/>
                </a:solidFill>
                <a:latin typeface="Atkinson Hyperlegible"/>
                <a:cs typeface="Aharoni"/>
              </a:rPr>
              <a:t>feedback?</a:t>
            </a:r>
            <a:endParaRPr lang="en-GB" sz="4800" b="1" dirty="0">
              <a:solidFill>
                <a:schemeClr val="bg1"/>
              </a:solidFill>
              <a:latin typeface="Atkinson Hyperlegible"/>
              <a:cs typeface="Aharoni"/>
            </a:endParaRPr>
          </a:p>
        </p:txBody>
      </p:sp>
      <p:pic>
        <p:nvPicPr>
          <p:cNvPr id="5" name="Picture 4">
            <a:extLst>
              <a:ext uri="{FF2B5EF4-FFF2-40B4-BE49-F238E27FC236}">
                <a16:creationId xmlns:a16="http://schemas.microsoft.com/office/drawing/2014/main" id="{579DF8A3-1D3E-234A-52B6-4752F59B9B8D}"/>
              </a:ext>
            </a:extLst>
          </p:cNvPr>
          <p:cNvPicPr>
            <a:picLocks noChangeAspect="1"/>
          </p:cNvPicPr>
          <p:nvPr/>
        </p:nvPicPr>
        <p:blipFill>
          <a:blip r:embed="rId3"/>
          <a:stretch>
            <a:fillRect/>
          </a:stretch>
        </p:blipFill>
        <p:spPr>
          <a:xfrm>
            <a:off x="12191" y="0"/>
            <a:ext cx="12179809" cy="6858000"/>
          </a:xfrm>
          <a:prstGeom prst="rect">
            <a:avLst/>
          </a:prstGeom>
        </p:spPr>
      </p:pic>
      <p:sp>
        <p:nvSpPr>
          <p:cNvPr id="7" name="TextBox 6">
            <a:extLst>
              <a:ext uri="{FF2B5EF4-FFF2-40B4-BE49-F238E27FC236}">
                <a16:creationId xmlns:a16="http://schemas.microsoft.com/office/drawing/2014/main" id="{D20F214D-30D2-7D1F-065E-0531B7244C9C}"/>
              </a:ext>
            </a:extLst>
          </p:cNvPr>
          <p:cNvSpPr txBox="1"/>
          <p:nvPr/>
        </p:nvSpPr>
        <p:spPr>
          <a:xfrm>
            <a:off x="1012372" y="732787"/>
            <a:ext cx="9622970" cy="769441"/>
          </a:xfrm>
          <a:prstGeom prst="rect">
            <a:avLst/>
          </a:prstGeom>
          <a:noFill/>
        </p:spPr>
        <p:txBody>
          <a:bodyPr wrap="square" rtlCol="0">
            <a:spAutoFit/>
          </a:bodyPr>
          <a:lstStyle/>
          <a:p>
            <a:pPr algn="ctr"/>
            <a:r>
              <a:rPr lang="en-GB" sz="4400" dirty="0">
                <a:latin typeface="Atkinson Hyperlegible" pitchFamily="2" charset="0"/>
              </a:rPr>
              <a:t>How do I get feedback?</a:t>
            </a:r>
          </a:p>
        </p:txBody>
      </p:sp>
      <p:pic>
        <p:nvPicPr>
          <p:cNvPr id="11" name="Picture 10">
            <a:extLst>
              <a:ext uri="{FF2B5EF4-FFF2-40B4-BE49-F238E27FC236}">
                <a16:creationId xmlns:a16="http://schemas.microsoft.com/office/drawing/2014/main" id="{27401A29-E087-0550-3688-9C4DFD35DC3F}"/>
              </a:ext>
            </a:extLst>
          </p:cNvPr>
          <p:cNvPicPr>
            <a:picLocks noChangeAspect="1"/>
          </p:cNvPicPr>
          <p:nvPr/>
        </p:nvPicPr>
        <p:blipFill>
          <a:blip r:embed="rId4"/>
          <a:stretch>
            <a:fillRect/>
          </a:stretch>
        </p:blipFill>
        <p:spPr>
          <a:xfrm>
            <a:off x="632788" y="1516400"/>
            <a:ext cx="2954730" cy="2888517"/>
          </a:xfrm>
          <a:prstGeom prst="rect">
            <a:avLst/>
          </a:prstGeom>
        </p:spPr>
      </p:pic>
      <p:sp>
        <p:nvSpPr>
          <p:cNvPr id="15" name="TextBox 14">
            <a:extLst>
              <a:ext uri="{FF2B5EF4-FFF2-40B4-BE49-F238E27FC236}">
                <a16:creationId xmlns:a16="http://schemas.microsoft.com/office/drawing/2014/main" id="{5D223392-C62C-13FB-5009-29FEE3EAD27B}"/>
              </a:ext>
            </a:extLst>
          </p:cNvPr>
          <p:cNvSpPr txBox="1"/>
          <p:nvPr/>
        </p:nvSpPr>
        <p:spPr>
          <a:xfrm>
            <a:off x="1252476" y="2025182"/>
            <a:ext cx="2311140" cy="1569660"/>
          </a:xfrm>
          <a:prstGeom prst="rect">
            <a:avLst/>
          </a:prstGeom>
          <a:noFill/>
        </p:spPr>
        <p:txBody>
          <a:bodyPr wrap="square" rtlCol="0">
            <a:spAutoFit/>
          </a:bodyPr>
          <a:lstStyle/>
          <a:p>
            <a:r>
              <a:rPr lang="en-GB" sz="2400" dirty="0">
                <a:latin typeface="Atkinson Hyperlegible" pitchFamily="2" charset="0"/>
              </a:rPr>
              <a:t>Email your cohort  via the Messaging Centre</a:t>
            </a:r>
          </a:p>
        </p:txBody>
      </p:sp>
      <p:pic>
        <p:nvPicPr>
          <p:cNvPr id="17" name="Graphic 16" descr="Email outline">
            <a:extLst>
              <a:ext uri="{FF2B5EF4-FFF2-40B4-BE49-F238E27FC236}">
                <a16:creationId xmlns:a16="http://schemas.microsoft.com/office/drawing/2014/main" id="{E96767DF-C673-C80D-5145-AF934D683CD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793002" y="3501515"/>
            <a:ext cx="615044" cy="669472"/>
          </a:xfrm>
          <a:prstGeom prst="rect">
            <a:avLst/>
          </a:prstGeom>
        </p:spPr>
      </p:pic>
      <p:pic>
        <p:nvPicPr>
          <p:cNvPr id="19" name="Picture 18">
            <a:extLst>
              <a:ext uri="{FF2B5EF4-FFF2-40B4-BE49-F238E27FC236}">
                <a16:creationId xmlns:a16="http://schemas.microsoft.com/office/drawing/2014/main" id="{1044F392-5E68-DEAA-CC74-5003FF248447}"/>
              </a:ext>
            </a:extLst>
          </p:cNvPr>
          <p:cNvPicPr>
            <a:picLocks noChangeAspect="1"/>
          </p:cNvPicPr>
          <p:nvPr/>
        </p:nvPicPr>
        <p:blipFill>
          <a:blip r:embed="rId6"/>
          <a:stretch>
            <a:fillRect/>
          </a:stretch>
        </p:blipFill>
        <p:spPr>
          <a:xfrm>
            <a:off x="3246479" y="3735023"/>
            <a:ext cx="2742860" cy="2681394"/>
          </a:xfrm>
          <a:prstGeom prst="rect">
            <a:avLst/>
          </a:prstGeom>
        </p:spPr>
      </p:pic>
      <p:sp>
        <p:nvSpPr>
          <p:cNvPr id="20" name="TextBox 19">
            <a:extLst>
              <a:ext uri="{FF2B5EF4-FFF2-40B4-BE49-F238E27FC236}">
                <a16:creationId xmlns:a16="http://schemas.microsoft.com/office/drawing/2014/main" id="{5584E514-A43E-F9D5-9AB8-73665F06777A}"/>
              </a:ext>
            </a:extLst>
          </p:cNvPr>
          <p:cNvSpPr txBox="1"/>
          <p:nvPr/>
        </p:nvSpPr>
        <p:spPr>
          <a:xfrm>
            <a:off x="3727297" y="4243815"/>
            <a:ext cx="1967948" cy="830997"/>
          </a:xfrm>
          <a:prstGeom prst="rect">
            <a:avLst/>
          </a:prstGeom>
          <a:noFill/>
        </p:spPr>
        <p:txBody>
          <a:bodyPr wrap="square" rtlCol="0">
            <a:spAutoFit/>
          </a:bodyPr>
          <a:lstStyle/>
          <a:p>
            <a:r>
              <a:rPr lang="en-GB" sz="2400" dirty="0">
                <a:latin typeface="Atkinson Hyperlegible" pitchFamily="2" charset="0"/>
              </a:rPr>
              <a:t>Use Social Media </a:t>
            </a:r>
          </a:p>
        </p:txBody>
      </p:sp>
      <p:pic>
        <p:nvPicPr>
          <p:cNvPr id="22" name="Picture 21">
            <a:extLst>
              <a:ext uri="{FF2B5EF4-FFF2-40B4-BE49-F238E27FC236}">
                <a16:creationId xmlns:a16="http://schemas.microsoft.com/office/drawing/2014/main" id="{07D4A074-01A5-F648-A2FF-27A4ABA61BBC}"/>
              </a:ext>
            </a:extLst>
          </p:cNvPr>
          <p:cNvPicPr>
            <a:picLocks noChangeAspect="1"/>
          </p:cNvPicPr>
          <p:nvPr/>
        </p:nvPicPr>
        <p:blipFill>
          <a:blip r:embed="rId7"/>
          <a:stretch>
            <a:fillRect/>
          </a:stretch>
        </p:blipFill>
        <p:spPr>
          <a:xfrm>
            <a:off x="3989649" y="5156986"/>
            <a:ext cx="1019885" cy="968227"/>
          </a:xfrm>
          <a:prstGeom prst="rect">
            <a:avLst/>
          </a:prstGeom>
        </p:spPr>
      </p:pic>
      <p:sp>
        <p:nvSpPr>
          <p:cNvPr id="23" name="TextBox 22">
            <a:extLst>
              <a:ext uri="{FF2B5EF4-FFF2-40B4-BE49-F238E27FC236}">
                <a16:creationId xmlns:a16="http://schemas.microsoft.com/office/drawing/2014/main" id="{05CAD290-4D56-A385-2683-9710959C1924}"/>
              </a:ext>
            </a:extLst>
          </p:cNvPr>
          <p:cNvSpPr txBox="1"/>
          <p:nvPr/>
        </p:nvSpPr>
        <p:spPr>
          <a:xfrm>
            <a:off x="6400800" y="1837239"/>
            <a:ext cx="5244241" cy="4339650"/>
          </a:xfrm>
          <a:prstGeom prst="rect">
            <a:avLst/>
          </a:prstGeom>
          <a:noFill/>
        </p:spPr>
        <p:txBody>
          <a:bodyPr wrap="square" rtlCol="0">
            <a:spAutoFit/>
          </a:bodyPr>
          <a:lstStyle/>
          <a:p>
            <a:r>
              <a:rPr lang="en-GB" sz="2800" dirty="0">
                <a:latin typeface="Atkinson Hyperlegible" pitchFamily="2" charset="0"/>
              </a:rPr>
              <a:t>You can get feedback in  a variety of ways; you should reach out to students in your cohort and find out what works for them</a:t>
            </a:r>
          </a:p>
          <a:p>
            <a:endParaRPr lang="en-GB" sz="2800" dirty="0">
              <a:latin typeface="Atkinson Hyperlegible" pitchFamily="2" charset="0"/>
            </a:endParaRPr>
          </a:p>
          <a:p>
            <a:r>
              <a:rPr lang="en-GB" sz="2800" dirty="0">
                <a:latin typeface="Atkinson Hyperlegible" pitchFamily="2" charset="0"/>
              </a:rPr>
              <a:t>Remember to ask your rep coordinator if you need help making these connections! </a:t>
            </a:r>
          </a:p>
          <a:p>
            <a:endParaRPr lang="en-GB" sz="2400" dirty="0">
              <a:latin typeface="Atkinson Hyperlegible" pitchFamily="2" charset="0"/>
            </a:endParaRPr>
          </a:p>
        </p:txBody>
      </p:sp>
      <p:pic>
        <p:nvPicPr>
          <p:cNvPr id="25" name="Picture 24">
            <a:extLst>
              <a:ext uri="{FF2B5EF4-FFF2-40B4-BE49-F238E27FC236}">
                <a16:creationId xmlns:a16="http://schemas.microsoft.com/office/drawing/2014/main" id="{B1A23DBA-67F5-5321-6EC4-A85987978C9D}"/>
              </a:ext>
            </a:extLst>
          </p:cNvPr>
          <p:cNvPicPr>
            <a:picLocks noChangeAspect="1"/>
          </p:cNvPicPr>
          <p:nvPr/>
        </p:nvPicPr>
        <p:blipFill>
          <a:blip r:embed="rId8"/>
          <a:stretch>
            <a:fillRect/>
          </a:stretch>
        </p:blipFill>
        <p:spPr>
          <a:xfrm>
            <a:off x="4930097" y="4796444"/>
            <a:ext cx="765148" cy="708169"/>
          </a:xfrm>
          <a:prstGeom prst="rect">
            <a:avLst/>
          </a:prstGeom>
        </p:spPr>
      </p:pic>
    </p:spTree>
    <p:extLst>
      <p:ext uri="{BB962C8B-B14F-4D97-AF65-F5344CB8AC3E}">
        <p14:creationId xmlns:p14="http://schemas.microsoft.com/office/powerpoint/2010/main" val="15950075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4BAF9"/>
        </a:solidFill>
        <a:effectLst/>
      </p:bgPr>
    </p:bg>
    <p:spTree>
      <p:nvGrpSpPr>
        <p:cNvPr id="1" name="">
          <a:extLst>
            <a:ext uri="{FF2B5EF4-FFF2-40B4-BE49-F238E27FC236}">
              <a16:creationId xmlns:a16="http://schemas.microsoft.com/office/drawing/2014/main" id="{FBEEDB34-7FE9-D3ED-6FD3-E86F57EB44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25CCA6-6B68-6736-6406-AA41429BC271}"/>
              </a:ext>
            </a:extLst>
          </p:cNvPr>
          <p:cNvSpPr>
            <a:spLocks noGrp="1"/>
          </p:cNvSpPr>
          <p:nvPr>
            <p:ph type="title"/>
          </p:nvPr>
        </p:nvSpPr>
        <p:spPr>
          <a:xfrm>
            <a:off x="838200" y="190262"/>
            <a:ext cx="10515600" cy="1325563"/>
          </a:xfrm>
        </p:spPr>
        <p:txBody>
          <a:bodyPr/>
          <a:lstStyle/>
          <a:p>
            <a:r>
              <a:rPr lang="en-GB" dirty="0">
                <a:latin typeface="Atkinson Hyperlegible"/>
              </a:rPr>
              <a:t>How to use the Messaging Centre?</a:t>
            </a:r>
          </a:p>
        </p:txBody>
      </p:sp>
      <p:pic>
        <p:nvPicPr>
          <p:cNvPr id="12" name="Content Placeholder 3" descr="A purple octagon on a black background&#10;&#10;AI-generated content may be incorrect.">
            <a:extLst>
              <a:ext uri="{FF2B5EF4-FFF2-40B4-BE49-F238E27FC236}">
                <a16:creationId xmlns:a16="http://schemas.microsoft.com/office/drawing/2014/main" id="{170BB94E-285A-F983-61B1-CA20F2C2FDE7}"/>
              </a:ext>
            </a:extLst>
          </p:cNvPr>
          <p:cNvPicPr>
            <a:picLocks noChangeAspect="1"/>
          </p:cNvPicPr>
          <p:nvPr/>
        </p:nvPicPr>
        <p:blipFill>
          <a:blip r:embed="rId2"/>
          <a:stretch>
            <a:fillRect/>
          </a:stretch>
        </p:blipFill>
        <p:spPr>
          <a:xfrm>
            <a:off x="515091" y="2034723"/>
            <a:ext cx="4686580" cy="4588781"/>
          </a:xfrm>
          <a:prstGeom prst="rect">
            <a:avLst/>
          </a:prstGeom>
        </p:spPr>
      </p:pic>
      <p:sp>
        <p:nvSpPr>
          <p:cNvPr id="13" name="TextBox 12">
            <a:extLst>
              <a:ext uri="{FF2B5EF4-FFF2-40B4-BE49-F238E27FC236}">
                <a16:creationId xmlns:a16="http://schemas.microsoft.com/office/drawing/2014/main" id="{6C7AFD7F-744B-B481-10FA-FEFAB84C2D83}"/>
              </a:ext>
            </a:extLst>
          </p:cNvPr>
          <p:cNvSpPr txBox="1"/>
          <p:nvPr/>
        </p:nvSpPr>
        <p:spPr>
          <a:xfrm>
            <a:off x="1719503" y="2408884"/>
            <a:ext cx="2634783"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tkinson Hyperlegible" pitchFamily="2" charset="0"/>
                <a:ea typeface="+mn-ea"/>
                <a:cs typeface="+mn-cs"/>
              </a:rPr>
              <a:t>The Messaging Centre is part of our Union website and allows course and PGR reps to talk to their cohort and School reps to talk to  Course rep and PGR reps </a:t>
            </a:r>
          </a:p>
        </p:txBody>
      </p:sp>
      <p:sp>
        <p:nvSpPr>
          <p:cNvPr id="19" name="TextBox 18">
            <a:extLst>
              <a:ext uri="{FF2B5EF4-FFF2-40B4-BE49-F238E27FC236}">
                <a16:creationId xmlns:a16="http://schemas.microsoft.com/office/drawing/2014/main" id="{8D6F1F93-15A5-BFD4-A969-D95DCE713BE4}"/>
              </a:ext>
            </a:extLst>
          </p:cNvPr>
          <p:cNvSpPr txBox="1"/>
          <p:nvPr/>
        </p:nvSpPr>
        <p:spPr>
          <a:xfrm>
            <a:off x="838200" y="1037963"/>
            <a:ext cx="6096000"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black"/>
                </a:solidFill>
                <a:effectLst/>
                <a:uLnTx/>
                <a:uFillTx/>
                <a:latin typeface="Aptos" panose="02110004020202020204"/>
                <a:ea typeface="+mn-ea"/>
                <a:cs typeface="+mn-cs"/>
                <a:hlinkClick r:id="rId3"/>
              </a:rPr>
              <a:t>https://arunion.co.uk/messagecentre/</a:t>
            </a:r>
            <a:r>
              <a:rPr kumimoji="0" lang="en-GB" sz="2800" b="0" i="0" u="none" strike="noStrike" kern="1200" cap="none" spc="0" normalizeH="0" baseline="0" noProof="0" dirty="0">
                <a:ln>
                  <a:noFill/>
                </a:ln>
                <a:solidFill>
                  <a:prstClr val="black"/>
                </a:solidFill>
                <a:effectLst/>
                <a:uLnTx/>
                <a:uFillTx/>
                <a:latin typeface="Aptos" panose="02110004020202020204"/>
                <a:ea typeface="+mn-ea"/>
                <a:cs typeface="+mn-cs"/>
              </a:rPr>
              <a:t> </a:t>
            </a:r>
          </a:p>
        </p:txBody>
      </p:sp>
      <p:pic>
        <p:nvPicPr>
          <p:cNvPr id="21" name="Picture 20">
            <a:extLst>
              <a:ext uri="{FF2B5EF4-FFF2-40B4-BE49-F238E27FC236}">
                <a16:creationId xmlns:a16="http://schemas.microsoft.com/office/drawing/2014/main" id="{D08BA8F2-FC4C-6644-1ECA-7EBE40CF8735}"/>
              </a:ext>
            </a:extLst>
          </p:cNvPr>
          <p:cNvPicPr>
            <a:picLocks noChangeAspect="1"/>
          </p:cNvPicPr>
          <p:nvPr/>
        </p:nvPicPr>
        <p:blipFill>
          <a:blip r:embed="rId4"/>
          <a:stretch>
            <a:fillRect/>
          </a:stretch>
        </p:blipFill>
        <p:spPr>
          <a:xfrm>
            <a:off x="5632004" y="3252668"/>
            <a:ext cx="5906599" cy="3415070"/>
          </a:xfrm>
          <a:prstGeom prst="rect">
            <a:avLst/>
          </a:prstGeom>
        </p:spPr>
      </p:pic>
      <p:sp>
        <p:nvSpPr>
          <p:cNvPr id="22" name="TextBox 21">
            <a:extLst>
              <a:ext uri="{FF2B5EF4-FFF2-40B4-BE49-F238E27FC236}">
                <a16:creationId xmlns:a16="http://schemas.microsoft.com/office/drawing/2014/main" id="{0E12D074-0F7C-CD7C-0048-46F871DD6770}"/>
              </a:ext>
            </a:extLst>
          </p:cNvPr>
          <p:cNvSpPr txBox="1"/>
          <p:nvPr/>
        </p:nvSpPr>
        <p:spPr>
          <a:xfrm>
            <a:off x="5632004" y="1924343"/>
            <a:ext cx="6232350"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tkinson Hyperlegible" pitchFamily="2" charset="0"/>
                <a:ea typeface="+mn-ea"/>
                <a:cs typeface="+mn-cs"/>
                <a:hlinkClick r:id="rId5"/>
              </a:rPr>
              <a:t>https://arunion.co.uk/chelmsford/your-say/representation/messaging-centre</a:t>
            </a:r>
            <a:r>
              <a:rPr kumimoji="0" lang="en-GB" sz="2000" b="0" i="0" u="none" strike="noStrike" kern="1200" cap="none" spc="0" normalizeH="0" baseline="0" noProof="0" dirty="0">
                <a:ln>
                  <a:noFill/>
                </a:ln>
                <a:solidFill>
                  <a:prstClr val="black"/>
                </a:solidFill>
                <a:effectLst/>
                <a:uLnTx/>
                <a:uFillTx/>
                <a:latin typeface="Atkinson Hyperlegible" pitchFamily="2" charset="0"/>
                <a:ea typeface="+mn-ea"/>
                <a:cs typeface="+mn-cs"/>
                <a:hlinkClick r:id="rId5"/>
              </a:rPr>
              <a:t>/</a:t>
            </a:r>
            <a:r>
              <a:rPr kumimoji="0" lang="en-GB" sz="2000" b="0" i="0" u="none" strike="noStrike" kern="1200" cap="none" spc="0" normalizeH="0" baseline="0" noProof="0" dirty="0">
                <a:ln>
                  <a:noFill/>
                </a:ln>
                <a:solidFill>
                  <a:prstClr val="black"/>
                </a:solidFill>
                <a:effectLst/>
                <a:uLnTx/>
                <a:uFillTx/>
                <a:latin typeface="Atkinson Hyperlegible" pitchFamily="2" charset="0"/>
                <a:ea typeface="+mn-ea"/>
                <a:cs typeface="+mn-cs"/>
              </a:rPr>
              <a:t> </a:t>
            </a:r>
            <a:r>
              <a:rPr kumimoji="0" lang="en-GB" sz="2400" b="0" i="0" u="none" strike="noStrike" kern="1200" cap="none" spc="0" normalizeH="0" baseline="0" noProof="0" dirty="0">
                <a:ln>
                  <a:noFill/>
                </a:ln>
                <a:solidFill>
                  <a:prstClr val="black"/>
                </a:solidFill>
                <a:effectLst/>
                <a:uLnTx/>
                <a:uFillTx/>
                <a:latin typeface="Atkinson Hyperlegible" pitchFamily="2" charset="0"/>
                <a:ea typeface="+mn-ea"/>
                <a:cs typeface="+mn-cs"/>
              </a:rPr>
              <a:t>Here is a guide on how to use it </a:t>
            </a:r>
            <a:endParaRPr kumimoji="0" lang="en-GB" sz="2000" b="0" i="0" u="none" strike="noStrike" kern="1200" cap="none" spc="0" normalizeH="0" baseline="0" noProof="0" dirty="0">
              <a:ln>
                <a:noFill/>
              </a:ln>
              <a:solidFill>
                <a:prstClr val="black"/>
              </a:solidFill>
              <a:effectLst/>
              <a:uLnTx/>
              <a:uFillTx/>
              <a:latin typeface="Atkinson Hyperlegible" pitchFamily="2" charset="0"/>
              <a:ea typeface="+mn-ea"/>
              <a:cs typeface="+mn-cs"/>
            </a:endParaRPr>
          </a:p>
        </p:txBody>
      </p:sp>
    </p:spTree>
    <p:extLst>
      <p:ext uri="{BB962C8B-B14F-4D97-AF65-F5344CB8AC3E}">
        <p14:creationId xmlns:p14="http://schemas.microsoft.com/office/powerpoint/2010/main" val="291442615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5E7CCBB5-4C6C-C597-38E6-06204DFDCB5E}"/>
              </a:ext>
            </a:extLst>
          </p:cNvPr>
          <p:cNvGrpSpPr/>
          <p:nvPr/>
        </p:nvGrpSpPr>
        <p:grpSpPr>
          <a:xfrm>
            <a:off x="0" y="1110343"/>
            <a:ext cx="11963400" cy="5730827"/>
            <a:chOff x="0" y="1123950"/>
            <a:chExt cx="5486400" cy="5717220"/>
          </a:xfrm>
          <a:solidFill>
            <a:srgbClr val="83B0FF"/>
          </a:solidFill>
        </p:grpSpPr>
        <p:sp>
          <p:nvSpPr>
            <p:cNvPr id="7" name="Rectangle: Rounded Corners 6">
              <a:extLst>
                <a:ext uri="{FF2B5EF4-FFF2-40B4-BE49-F238E27FC236}">
                  <a16:creationId xmlns:a16="http://schemas.microsoft.com/office/drawing/2014/main" id="{5494216B-8B20-F718-0D67-41677C331848}"/>
                </a:ext>
              </a:extLst>
            </p:cNvPr>
            <p:cNvSpPr/>
            <p:nvPr/>
          </p:nvSpPr>
          <p:spPr>
            <a:xfrm>
              <a:off x="0" y="1123950"/>
              <a:ext cx="4991100" cy="5717220"/>
            </a:xfrm>
            <a:prstGeom prst="roundRect">
              <a:avLst/>
            </a:prstGeom>
            <a:grpFill/>
            <a:ln>
              <a:solidFill>
                <a:srgbClr val="83B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Rounded Corners 9">
              <a:extLst>
                <a:ext uri="{FF2B5EF4-FFF2-40B4-BE49-F238E27FC236}">
                  <a16:creationId xmlns:a16="http://schemas.microsoft.com/office/drawing/2014/main" id="{4F257A35-1253-0AC2-C630-B084A7D2BBBF}"/>
                </a:ext>
              </a:extLst>
            </p:cNvPr>
            <p:cNvSpPr/>
            <p:nvPr/>
          </p:nvSpPr>
          <p:spPr>
            <a:xfrm>
              <a:off x="4629150" y="1847850"/>
              <a:ext cx="857250" cy="2266950"/>
            </a:xfrm>
            <a:prstGeom prst="roundRect">
              <a:avLst/>
            </a:prstGeom>
            <a:grpFill/>
            <a:ln>
              <a:solidFill>
                <a:srgbClr val="83B0FF"/>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Aptos" panose="02110004020202020204"/>
                  <a:ea typeface="+mn-ea"/>
                  <a:cs typeface="+mn-cs"/>
                </a:rPr>
                <a:t>SMALL</a:t>
              </a:r>
            </a:p>
          </p:txBody>
        </p:sp>
      </p:grpSp>
      <p:sp>
        <p:nvSpPr>
          <p:cNvPr id="2" name="TextBox 1">
            <a:extLst>
              <a:ext uri="{FF2B5EF4-FFF2-40B4-BE49-F238E27FC236}">
                <a16:creationId xmlns:a16="http://schemas.microsoft.com/office/drawing/2014/main" id="{E430B867-D38F-56BE-D18A-40C996C6E442}"/>
              </a:ext>
            </a:extLst>
          </p:cNvPr>
          <p:cNvSpPr txBox="1"/>
          <p:nvPr/>
        </p:nvSpPr>
        <p:spPr>
          <a:xfrm>
            <a:off x="911514" y="1711614"/>
            <a:ext cx="9548668" cy="358380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GB" sz="3200" b="0" i="0" u="none" strike="noStrike" kern="1200" cap="none" spc="0" normalizeH="0" baseline="0" noProof="0" dirty="0">
                <a:ln>
                  <a:noFill/>
                </a:ln>
                <a:solidFill>
                  <a:srgbClr val="000000"/>
                </a:solidFill>
                <a:effectLst/>
                <a:uLnTx/>
                <a:uFillTx/>
                <a:latin typeface="Atkinson Hyperlegible"/>
                <a:ea typeface="+mn-ea"/>
                <a:cs typeface="+mn-cs"/>
              </a:rPr>
              <a:t>If you're getting feedback that is small and easily fixable (</a:t>
            </a:r>
            <a:r>
              <a:rPr kumimoji="0" lang="en-GB" sz="3200" b="0" i="0" u="none" strike="noStrike" kern="1200" cap="none" spc="0" normalizeH="0" baseline="0" noProof="0" dirty="0" err="1">
                <a:ln>
                  <a:noFill/>
                </a:ln>
                <a:solidFill>
                  <a:srgbClr val="000000"/>
                </a:solidFill>
                <a:effectLst/>
                <a:uLnTx/>
                <a:uFillTx/>
                <a:latin typeface="Atkinson Hyperlegible"/>
                <a:ea typeface="+mn-ea"/>
                <a:cs typeface="+mn-cs"/>
              </a:rPr>
              <a:t>ie</a:t>
            </a:r>
            <a:r>
              <a:rPr kumimoji="0" lang="en-GB" sz="3200" b="0" i="0" u="none" strike="noStrike" kern="1200" cap="none" spc="0" normalizeH="0" baseline="0" noProof="0" dirty="0">
                <a:ln>
                  <a:noFill/>
                </a:ln>
                <a:solidFill>
                  <a:srgbClr val="000000"/>
                </a:solidFill>
                <a:effectLst/>
                <a:uLnTx/>
                <a:uFillTx/>
                <a:latin typeface="Atkinson Hyperlegible"/>
                <a:ea typeface="+mn-ea"/>
                <a:cs typeface="+mn-cs"/>
              </a:rPr>
              <a:t> things that could be resolved by sending an email) that it's worth getting on it as soon as possible. This could be things like: </a:t>
            </a:r>
            <a:endParaRPr kumimoji="0" lang="en-US" sz="3200" b="0" i="0" u="none" strike="noStrike" kern="1200" cap="none" spc="0" normalizeH="0" baseline="0" noProof="0" dirty="0">
              <a:ln>
                <a:noFill/>
              </a:ln>
              <a:solidFill>
                <a:srgbClr val="000000"/>
              </a:solidFill>
              <a:effectLst/>
              <a:uLnTx/>
              <a:uFillTx/>
              <a:latin typeface="Atkinson Hyperlegible"/>
              <a:ea typeface="+mn-ea"/>
              <a:cs typeface="+mn-cs"/>
            </a:endParaRPr>
          </a:p>
          <a:p>
            <a:pPr marL="285750" marR="0" lvl="0" indent="-285750" algn="l" defTabSz="914400" rtl="0" eaLnBrk="1" fontAlgn="auto" latinLnBrk="0" hangingPunct="1">
              <a:lnSpc>
                <a:spcPct val="90000"/>
              </a:lnSpc>
              <a:spcBef>
                <a:spcPts val="1000"/>
              </a:spcBef>
              <a:spcAft>
                <a:spcPts val="0"/>
              </a:spcAft>
              <a:buClrTx/>
              <a:buSzTx/>
              <a:buFont typeface="Arial"/>
              <a:buChar char="•"/>
              <a:tabLst/>
              <a:defRPr/>
            </a:pPr>
            <a:r>
              <a:rPr kumimoji="0" lang="en-GB" sz="3200" b="0" i="0" u="none" strike="noStrike" kern="1200" cap="none" spc="0" normalizeH="0" baseline="0" noProof="0" dirty="0">
                <a:ln>
                  <a:noFill/>
                </a:ln>
                <a:solidFill>
                  <a:srgbClr val="000000"/>
                </a:solidFill>
                <a:effectLst/>
                <a:uLnTx/>
                <a:uFillTx/>
                <a:latin typeface="Atkinson Hyperlegible"/>
                <a:ea typeface="+mn-ea"/>
                <a:cs typeface="+mn-cs"/>
              </a:rPr>
              <a:t>Canvas not being updated </a:t>
            </a:r>
            <a:endParaRPr kumimoji="0" lang="en-US" sz="3200" b="0" i="0" u="none" strike="noStrike" kern="1200" cap="none" spc="0" normalizeH="0" baseline="0" noProof="0" dirty="0">
              <a:ln>
                <a:noFill/>
              </a:ln>
              <a:solidFill>
                <a:srgbClr val="000000"/>
              </a:solidFill>
              <a:effectLst/>
              <a:uLnTx/>
              <a:uFillTx/>
              <a:latin typeface="Atkinson Hyperlegible"/>
              <a:ea typeface="+mn-ea"/>
              <a:cs typeface="+mn-cs"/>
            </a:endParaRPr>
          </a:p>
          <a:p>
            <a:pPr marL="285750" marR="0" lvl="0" indent="-285750" algn="l" defTabSz="914400" rtl="0" eaLnBrk="1" fontAlgn="auto" latinLnBrk="0" hangingPunct="1">
              <a:lnSpc>
                <a:spcPct val="90000"/>
              </a:lnSpc>
              <a:spcBef>
                <a:spcPts val="1000"/>
              </a:spcBef>
              <a:spcAft>
                <a:spcPts val="0"/>
              </a:spcAft>
              <a:buClrTx/>
              <a:buSzTx/>
              <a:buFont typeface="Arial"/>
              <a:buChar char="•"/>
              <a:tabLst/>
              <a:defRPr/>
            </a:pPr>
            <a:r>
              <a:rPr kumimoji="0" lang="en-GB" sz="3200" b="0" i="0" u="none" strike="noStrike" kern="1200" cap="none" spc="0" normalizeH="0" baseline="0" noProof="0" dirty="0">
                <a:ln>
                  <a:noFill/>
                </a:ln>
                <a:solidFill>
                  <a:srgbClr val="000000"/>
                </a:solidFill>
                <a:effectLst/>
                <a:uLnTx/>
                <a:uFillTx/>
                <a:latin typeface="Atkinson Hyperlegible"/>
                <a:ea typeface="+mn-ea"/>
                <a:cs typeface="+mn-cs"/>
              </a:rPr>
              <a:t>Facilities issues </a:t>
            </a:r>
          </a:p>
          <a:p>
            <a:pPr marL="285750" marR="0" lvl="0" indent="-285750" algn="l" defTabSz="914400" rtl="0" eaLnBrk="1" fontAlgn="auto" latinLnBrk="0" hangingPunct="1">
              <a:lnSpc>
                <a:spcPct val="90000"/>
              </a:lnSpc>
              <a:spcBef>
                <a:spcPts val="1000"/>
              </a:spcBef>
              <a:spcAft>
                <a:spcPts val="0"/>
              </a:spcAft>
              <a:buClrTx/>
              <a:buSzTx/>
              <a:buFont typeface="Arial"/>
              <a:buChar char="•"/>
              <a:tabLst/>
              <a:defRPr/>
            </a:pPr>
            <a:r>
              <a:rPr kumimoji="0" lang="en-GB" sz="3200" b="0" i="0" u="none" strike="noStrike" kern="1200" cap="none" spc="0" normalizeH="0" baseline="0" noProof="0" dirty="0">
                <a:ln>
                  <a:noFill/>
                </a:ln>
                <a:solidFill>
                  <a:srgbClr val="000000"/>
                </a:solidFill>
                <a:effectLst/>
                <a:uLnTx/>
                <a:uFillTx/>
                <a:latin typeface="Atkinson Hyperlegible"/>
                <a:ea typeface="+mn-ea"/>
                <a:cs typeface="+mn-cs"/>
              </a:rPr>
              <a:t>Tech difficulties</a:t>
            </a:r>
            <a:endParaRPr kumimoji="0" lang="en-US" sz="3200" b="0" i="0" u="none" strike="noStrike" kern="1200" cap="none" spc="0" normalizeH="0" baseline="0" noProof="0" dirty="0">
              <a:ln>
                <a:noFill/>
              </a:ln>
              <a:solidFill>
                <a:srgbClr val="000000"/>
              </a:solidFill>
              <a:effectLst/>
              <a:uLnTx/>
              <a:uFillTx/>
              <a:latin typeface="Atkinson Hyperlegible"/>
              <a:ea typeface="+mn-ea"/>
              <a:cs typeface="+mn-cs"/>
            </a:endParaRPr>
          </a:p>
        </p:txBody>
      </p:sp>
      <p:sp>
        <p:nvSpPr>
          <p:cNvPr id="6" name="TextBox 5">
            <a:extLst>
              <a:ext uri="{FF2B5EF4-FFF2-40B4-BE49-F238E27FC236}">
                <a16:creationId xmlns:a16="http://schemas.microsoft.com/office/drawing/2014/main" id="{3D7C3BF8-6EA5-A883-5A2A-9299969FA17D}"/>
              </a:ext>
            </a:extLst>
          </p:cNvPr>
          <p:cNvSpPr txBox="1"/>
          <p:nvPr/>
        </p:nvSpPr>
        <p:spPr>
          <a:xfrm>
            <a:off x="595190" y="272329"/>
            <a:ext cx="723436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Atkinson Hyperlegible" pitchFamily="2" charset="0"/>
                <a:ea typeface="+mn-ea"/>
                <a:cs typeface="Aharoni" panose="02010803020104030203" pitchFamily="2" charset="-79"/>
              </a:rPr>
              <a:t>Where Should You Take Feedback?</a:t>
            </a:r>
          </a:p>
        </p:txBody>
      </p:sp>
    </p:spTree>
    <p:extLst>
      <p:ext uri="{BB962C8B-B14F-4D97-AF65-F5344CB8AC3E}">
        <p14:creationId xmlns:p14="http://schemas.microsoft.com/office/powerpoint/2010/main" val="665828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MENTIMETER_SERIES_ID_KEY" val="al6a81tx4o793626542xw9ittccjyx59"/>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tonstaffsavvy xmlns="c1624bdc-92f4-4e6b-8ae5-798a9fcc3e85">1</putonstaffsavvy>
    <lcf76f155ced4ddcb4097134ff3c332f xmlns="c1624bdc-92f4-4e6b-8ae5-798a9fcc3e85">
      <Terms xmlns="http://schemas.microsoft.com/office/infopath/2007/PartnerControls"/>
    </lcf76f155ced4ddcb4097134ff3c332f>
    <TaxCatchAll xmlns="efc3e123-a60a-4a17-aaf1-487e28d9a3b3" xsi:nil="true"/>
    <_Flow_SignoffStatus xmlns="c1624bdc-92f4-4e6b-8ae5-798a9fcc3e85" xsi:nil="true"/>
    <PersontoAction xmlns="c1624bdc-92f4-4e6b-8ae5-798a9fcc3e85">
      <UserInfo>
        <DisplayName/>
        <AccountId xsi:nil="true"/>
        <AccountType/>
      </UserInfo>
    </PersontoAction>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E1E903C2B45FB4F9A2A11DF3EA8A584" ma:contentTypeVersion="22" ma:contentTypeDescription="Create a new document." ma:contentTypeScope="" ma:versionID="0a3f12b4398a3156399bf9f2490a6d60">
  <xsd:schema xmlns:xsd="http://www.w3.org/2001/XMLSchema" xmlns:xs="http://www.w3.org/2001/XMLSchema" xmlns:p="http://schemas.microsoft.com/office/2006/metadata/properties" xmlns:ns2="c1624bdc-92f4-4e6b-8ae5-798a9fcc3e85" xmlns:ns3="70ff0715-aae2-4920-9ee4-1b75c4b62e74" xmlns:ns4="efc3e123-a60a-4a17-aaf1-487e28d9a3b3" targetNamespace="http://schemas.microsoft.com/office/2006/metadata/properties" ma:root="true" ma:fieldsID="19738bc35f6a9d5e88981d0a20b81d2f" ns2:_="" ns3:_="" ns4:_="">
    <xsd:import namespace="c1624bdc-92f4-4e6b-8ae5-798a9fcc3e85"/>
    <xsd:import namespace="70ff0715-aae2-4920-9ee4-1b75c4b62e74"/>
    <xsd:import namespace="efc3e123-a60a-4a17-aaf1-487e28d9a3b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MediaLengthInSeconds" minOccurs="0"/>
                <xsd:element ref="ns3:SharedWithUsers" minOccurs="0"/>
                <xsd:element ref="ns3:SharedWithDetails" minOccurs="0"/>
                <xsd:element ref="ns2:lcf76f155ced4ddcb4097134ff3c332f" minOccurs="0"/>
                <xsd:element ref="ns4:TaxCatchAll" minOccurs="0"/>
                <xsd:element ref="ns2:putonstaffsavvy" minOccurs="0"/>
                <xsd:element ref="ns2:MediaServiceObjectDetectorVersions" minOccurs="0"/>
                <xsd:element ref="ns2:_Flow_SignoffStatus" minOccurs="0"/>
                <xsd:element ref="ns2:MediaServiceSearchProperties" minOccurs="0"/>
                <xsd:element ref="ns2:MediaServiceBillingMetadata" minOccurs="0"/>
                <xsd:element ref="ns2:Personto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1624bdc-92f4-4e6b-8ae5-798a9fcc3e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141a27b9-f0cd-4770-b911-d8e1525d18bb" ma:termSetId="09814cd3-568e-fe90-9814-8d621ff8fb84" ma:anchorId="fba54fb3-c3e1-fe81-a776-ca4b69148c4d" ma:open="true" ma:isKeyword="false">
      <xsd:complexType>
        <xsd:sequence>
          <xsd:element ref="pc:Terms" minOccurs="0" maxOccurs="1"/>
        </xsd:sequence>
      </xsd:complexType>
    </xsd:element>
    <xsd:element name="putonstaffsavvy" ma:index="24" nillable="true" ma:displayName="put on staff savvy" ma:default="1" ma:format="Dropdown" ma:internalName="putonstaffsavvy">
      <xsd:simpleType>
        <xsd:restriction base="dms:Text">
          <xsd:maxLength value="255"/>
        </xsd:restriction>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_Flow_SignoffStatus" ma:index="26" nillable="true" ma:displayName="Sign-off status" ma:internalName="Sign_x002d_off_x0020_status">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element name="PersontoAction" ma:index="29" nillable="true" ma:displayName="Person to Action " ma:format="Dropdown" ma:list="UserInfo" ma:SharePointGroup="0" ma:internalName="PersontoAction">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70ff0715-aae2-4920-9ee4-1b75c4b62e74"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fc3e123-a60a-4a17-aaf1-487e28d9a3b3"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4c8929df-161e-49e3-a821-b6531332f9a5}" ma:internalName="TaxCatchAll" ma:showField="CatchAllData" ma:web="70ff0715-aae2-4920-9ee4-1b75c4b62e7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ED771B5-4B25-474A-91DD-C8D23C31277D}">
  <ds:schemaRefs>
    <ds:schemaRef ds:uri="70ff0715-aae2-4920-9ee4-1b75c4b62e74"/>
    <ds:schemaRef ds:uri="c1624bdc-92f4-4e6b-8ae5-798a9fcc3e85"/>
    <ds:schemaRef ds:uri="efc3e123-a60a-4a17-aaf1-487e28d9a3b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3D2F28CD-F0A0-4801-B410-4D6A51371EA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1624bdc-92f4-4e6b-8ae5-798a9fcc3e85"/>
    <ds:schemaRef ds:uri="70ff0715-aae2-4920-9ee4-1b75c4b62e74"/>
    <ds:schemaRef ds:uri="efc3e123-a60a-4a17-aaf1-487e28d9a3b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27F02DF-2985-4545-9542-5CE0D6A1102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TotalTime>
  <Words>1934</Words>
  <Application>Microsoft Office PowerPoint</Application>
  <PresentationFormat>Widescreen</PresentationFormat>
  <Paragraphs>221</Paragraphs>
  <Slides>23</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Aptos</vt:lpstr>
      <vt:lpstr>Aptos Display</vt:lpstr>
      <vt:lpstr>Arial</vt:lpstr>
      <vt:lpstr>Arial,Sans-Serif</vt:lpstr>
      <vt:lpstr>Atkinson Hyperlegible</vt:lpstr>
      <vt:lpstr>Brandon Grotesque Light</vt:lpstr>
      <vt:lpstr>Calibri</vt:lpstr>
      <vt:lpstr>Office Theme</vt:lpstr>
      <vt:lpstr>PowerPoint Presentation</vt:lpstr>
      <vt:lpstr>PowerPoint Presentation</vt:lpstr>
      <vt:lpstr>What is a PGR Rep? </vt:lpstr>
      <vt:lpstr>What will my role look like?</vt:lpstr>
      <vt:lpstr>PowerPoint Presentation</vt:lpstr>
      <vt:lpstr>Whose who at ARU  </vt:lpstr>
      <vt:lpstr>PowerPoint Presentation</vt:lpstr>
      <vt:lpstr>How to use the Messaging Centre?</vt:lpstr>
      <vt:lpstr>PowerPoint Presentation</vt:lpstr>
      <vt:lpstr>PowerPoint Presentation</vt:lpstr>
      <vt:lpstr>Faculty Research Innovation Committee </vt:lpstr>
      <vt:lpstr>PowerPoint Presentation</vt:lpstr>
      <vt:lpstr>PowerPoint Presentation</vt:lpstr>
      <vt:lpstr>What is a campaign?</vt:lpstr>
      <vt:lpstr>Does campaigning work? </vt:lpstr>
      <vt:lpstr>Your Liberation &amp; Campaigns Coordinator – Jo Bunkle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Smith, Demi</dc:creator>
  <cp:lastModifiedBy>Boyd, Nicola</cp:lastModifiedBy>
  <cp:revision>1515</cp:revision>
  <dcterms:created xsi:type="dcterms:W3CDTF">2024-07-25T11:01:04Z</dcterms:created>
  <dcterms:modified xsi:type="dcterms:W3CDTF">2026-08-24T14:33:26Z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0x010100EE1E903C2B45FB4F9A2A11DF3EA8A584</vt:lpwstr>
  </property>
  <property fmtid="{D5CDD505-2E9C-101B-9397-08002B2CF9AE}" pid="3" name="MediaServiceImageTags">
    <vt:lpwstr/>
  </property>
</Properties>
</file>